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8288000" cy="10287000"/>
  <p:notesSz cx="6858000" cy="9144000"/>
  <p:embeddedFontLst>
    <p:embeddedFont>
      <p:font typeface="Comic Relief" panose="020B0604020202020204" charset="0"/>
      <p:regular r:id="rId18"/>
    </p:embeddedFont>
    <p:embeddedFont>
      <p:font typeface="Comic Sans" panose="020B0604020202020204" charset="0"/>
      <p:regular r:id="rId19"/>
      <p:bold r:id="rId20"/>
      <p:boldItalic r:id="rId21"/>
    </p:embeddedFont>
    <p:embeddedFont>
      <p:font typeface="Poppins" panose="00000500000000000000" pitchFamily="2" charset="0"/>
      <p:regular r:id="rId22"/>
      <p:bold r:id="rId23"/>
      <p:italic r:id="rId24"/>
      <p:boldItalic r:id="rId25"/>
    </p:embeddedFont>
    <p:embeddedFont>
      <p:font typeface="Poppins Bold"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43" autoAdjust="0"/>
  </p:normalViewPr>
  <p:slideViewPr>
    <p:cSldViewPr>
      <p:cViewPr varScale="1">
        <p:scale>
          <a:sx n="86" d="100"/>
          <a:sy n="86" d="100"/>
        </p:scale>
        <p:origin x="1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 Suokko" userId="5d17f646-4a3a-4374-bcd8-f0384352a586" providerId="ADAL" clId="{3136F5AA-88A3-4989-AE4B-D76C8F769A60}"/>
    <pc:docChg chg="modSld sldOrd">
      <pc:chgData name="Niko Suokko" userId="5d17f646-4a3a-4374-bcd8-f0384352a586" providerId="ADAL" clId="{3136F5AA-88A3-4989-AE4B-D76C8F769A60}" dt="2024-11-01T14:09:23.739" v="1"/>
      <pc:docMkLst>
        <pc:docMk/>
      </pc:docMkLst>
      <pc:sldChg chg="ord">
        <pc:chgData name="Niko Suokko" userId="5d17f646-4a3a-4374-bcd8-f0384352a586" providerId="ADAL" clId="{3136F5AA-88A3-4989-AE4B-D76C8F769A60}" dt="2024-11-01T14:09:23.739" v="1"/>
        <pc:sldMkLst>
          <pc:docMk/>
          <pc:sldMk cId="0"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ILMARI</a:t>
            </a:r>
          </a:p>
          <a:p>
            <a:endParaRPr lang="en-US"/>
          </a:p>
          <a:p>
            <a:r>
              <a:rPr lang="en-US"/>
              <a:t>Väestö ikääntyy, yksinäisyys lisääntyy ja ympäristökriisi pahenee jatkuvasti. Ihmisten halu kokemuksille ja hyvälle arjelle eivät kuitenkaan katoa mihinkään.</a:t>
            </a:r>
          </a:p>
          <a:p>
            <a:endParaRPr lang="en-US"/>
          </a:p>
          <a:p>
            <a:r>
              <a:rPr lang="en-US"/>
              <a:t>Me ollaan ryhmä 15-viistöistä, ja meidän esityksemme aiheena on Kaikkien Pitäjänmäki.</a:t>
            </a:r>
          </a:p>
          <a:p>
            <a:endParaRPr lang="en-US"/>
          </a:p>
          <a:p>
            <a:r>
              <a:rPr lang="en-US"/>
              <a:t>Mä oon Ilmari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ELLA</a:t>
            </a:r>
          </a:p>
          <a:p>
            <a:endParaRPr lang="en-US"/>
          </a:p>
          <a:p>
            <a:r>
              <a:rPr lang="en-US"/>
              <a:t>Entinen mehutehdasta ympäröivä asvalttiviidakko monipuoliseksi puistoksi -&gt; Mehutehtaan tapahtumien yhteydessä tapahtuma-alue jatkuu puiston puolella, esimerkiksi tapahtuman teemaan sopivia ruokakojuja jne -&gt; houkutellaan ihmiset kokoontumaan ja viettämään aikaa puistoon koko päiväksi ennen illan tapahtumaa</a:t>
            </a:r>
          </a:p>
          <a:p>
            <a:endParaRPr lang="en-US"/>
          </a:p>
          <a:p>
            <a:r>
              <a:rPr lang="en-US"/>
              <a:t>Monimuotoista kasvillisuutta pelkistetyn nurmikon sijaan -&gt; kesähelteellä varjostavia puita (tulevaisuudessa tarve näille kasvaa) -&gt; erilaisia aktiviteetteja esim. teemaleikkipaikkoja lapsille, skeittiparkki, ulkokuntosali -&gt; tapahtumien ulkopuolella lähiluontona ja viihtyisänä ympäristönä alueen asukkaille</a:t>
            </a:r>
          </a:p>
          <a:p>
            <a:endParaRPr lang="en-US"/>
          </a:p>
          <a:p>
            <a:r>
              <a:rPr lang="en-US"/>
              <a:t>Puistoon sijoitettu portaali mahdollistaa yhteyden Tampereen Nokia Areenalle saapuvien ihmisten kanssa. Pöhinä alkaa jo etukäteen, portaalin kautta fiilis välittyy.</a:t>
            </a:r>
          </a:p>
          <a:p>
            <a:endParaRPr lang="en-US"/>
          </a:p>
          <a:p>
            <a:r>
              <a:rPr lang="en-US"/>
              <a:t>Kaupallisuuden ja ei kaupallisuuden tasapaino - mehutehdas on kaupallista toimintaa mutta puisto ei vaan kohtaamispaikka palvelemaan alueen asukkaita myös tapahtumien ulkopuolella.</a:t>
            </a:r>
          </a:p>
          <a:p>
            <a:r>
              <a:rPr lang="en-US"/>
              <a:t>Esim. suuri teemaleikkipuisto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ILMARI</a:t>
            </a:r>
          </a:p>
          <a:p>
            <a:endParaRPr lang="en-US"/>
          </a:p>
          <a:p>
            <a:r>
              <a:rPr lang="en-US"/>
              <a:t>Pitäjänmäki sijaitsee länsi-Helsingissä.</a:t>
            </a:r>
          </a:p>
          <a:p>
            <a:endParaRPr lang="en-US"/>
          </a:p>
          <a:p>
            <a:r>
              <a:rPr lang="en-US"/>
              <a:t>Pitäjänmäki on laaja alue, ja me keskityimme siellä yritysalueeseen, tarkempi aluerajaus on tässä. Aluerajaus on tehty sen monipuolisuuden takia.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ILMARI</a:t>
            </a:r>
          </a:p>
          <a:p>
            <a:endParaRPr lang="en-US"/>
          </a:p>
          <a:p>
            <a:r>
              <a:rPr lang="en-US"/>
              <a:t>Nykyisin Pitäjänmäki on monipuolinen paikka, joka on Helsingin toisiksi suurin työpaikka-alue heti keskustan jälkeen.</a:t>
            </a:r>
          </a:p>
          <a:p>
            <a:endParaRPr lang="en-US"/>
          </a:p>
          <a:p>
            <a:r>
              <a:rPr lang="en-US"/>
              <a:t>Työpaikkoina on teollisuutta (Valion mehutehdas, ABB) sekä toimistotiloja, jotka ovat osittain vajaakäytöllä</a:t>
            </a:r>
          </a:p>
          <a:p>
            <a:endParaRPr lang="en-US"/>
          </a:p>
          <a:p>
            <a:r>
              <a:rPr lang="en-US"/>
              <a:t>Pitäjänmäen ympärillä on vihreää (Tali, Riistavuori) ja keskellä (Strömbergin puisto). Me haluamme tuoda tämä vihreys myös Pitäjänmäen urbaaneimpaan osaan.</a:t>
            </a:r>
          </a:p>
          <a:p>
            <a:endParaRPr lang="en-US"/>
          </a:p>
          <a:p>
            <a:r>
              <a:rPr lang="en-US"/>
              <a:t>Hyvät liikenneyhteydet (juna, Raide-Jokeri, tuleva Vihdintien ratikka)</a:t>
            </a:r>
          </a:p>
          <a:p>
            <a:endParaRPr lang="en-US"/>
          </a:p>
          <a:p>
            <a:r>
              <a:rPr lang="en-US"/>
              <a:t>Helmi kertoo seuraavaksi, miltä Pitäjänmäki tulevaisuudessa näyttää</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HELMI</a:t>
            </a:r>
          </a:p>
          <a:p>
            <a:r>
              <a:rPr lang="en-US"/>
              <a:t>Korjaa mehutehtaan tapahtuma-alue teksti!!</a:t>
            </a:r>
          </a:p>
          <a:p>
            <a:endParaRPr lang="en-US"/>
          </a:p>
          <a:p>
            <a:r>
              <a:rPr lang="en-US"/>
              <a:t>Kaikki uutta ja omaa, paitsi et Valio lähtee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HELMI</a:t>
            </a:r>
          </a:p>
          <a:p>
            <a:endParaRPr lang="en-US"/>
          </a:p>
          <a:p>
            <a:r>
              <a:rPr lang="en-US"/>
              <a:t>Simo, 35 v. on espoolainen Apulanta-fani</a:t>
            </a:r>
          </a:p>
          <a:p>
            <a:endParaRPr lang="en-US"/>
          </a:p>
          <a:p>
            <a:r>
              <a:rPr lang="en-US"/>
              <a:t>Lisa, 23 v. on Tamperelainen insinööri, joka työskentelee ABB:lla. Käy välillä Pitäjänmäen ABB:n toimistolla.</a:t>
            </a:r>
          </a:p>
          <a:p>
            <a:endParaRPr lang="en-US"/>
          </a:p>
          <a:p>
            <a:r>
              <a:rPr lang="en-US"/>
              <a:t>Mauri, 82 v. on pitkäaikainen pitäjänmäkeläinen.</a:t>
            </a:r>
          </a:p>
          <a:p>
            <a:endParaRPr lang="en-US"/>
          </a:p>
          <a:p>
            <a:r>
              <a:rPr lang="en-US"/>
              <a:t>Varpunen 3 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VARPU</a:t>
            </a:r>
          </a:p>
          <a:p>
            <a:r>
              <a:rPr lang="en-US"/>
              <a:t>Lähtötilanne:</a:t>
            </a:r>
          </a:p>
          <a:p>
            <a:r>
              <a:rPr lang="en-US"/>
              <a:t>Yritystoiminta säilyy edelleen vahvana ja kasvaa alueella. </a:t>
            </a:r>
          </a:p>
          <a:p>
            <a:endParaRPr lang="en-US"/>
          </a:p>
          <a:p>
            <a:r>
              <a:rPr lang="en-US"/>
              <a:t>Tarina lapsuudesta: Mun isä oli töissä Peltosen suksitehtaalla Heinolassa. Tehtaalla hajoaa osa, jota tarvitaan välittömästi. Tehtaan seisottaminen maksaa, joten iskä lähti hakemaan uutta osaa Helsingistä. Reissulla kului yli puolet hänen työpäivästään. Tässähän ei ole mitään järkeä. Logistiikka ei ole vielä tarpeeksi nopeaa yritysten tarpeisiin.</a:t>
            </a:r>
          </a:p>
          <a:p>
            <a:r>
              <a:rPr lang="en-US"/>
              <a:t>Ratkaisu:</a:t>
            </a:r>
          </a:p>
          <a:p>
            <a:r>
              <a:rPr lang="en-US"/>
              <a:t>Rakennetaan ilmarata jossa voidaan kuljettaa tavaroita nopeasti. Ilmaradalla ei kulje ihmisiä, koska näemme ihmisten matkaketjut alueelle tarpeeksi sujuvina.</a:t>
            </a:r>
          </a:p>
          <a:p>
            <a:r>
              <a:rPr lang="en-US"/>
              <a:t>Ilmarata rakentuu rautatieverkoston yläpuolelle.</a:t>
            </a:r>
          </a:p>
          <a:p>
            <a:r>
              <a:rPr lang="en-US"/>
              <a:t>Ilmarata rakennetaan ensimmäisenä Tampereen ja Helsingin seudun välille, mutta  rataa voidaan laajentaa kaikkialle missä raiteet kulkevat. </a:t>
            </a:r>
          </a:p>
          <a:p>
            <a:endParaRPr lang="en-US"/>
          </a:p>
          <a:p>
            <a:r>
              <a:rPr lang="en-US"/>
              <a:t>- palvelee nimenomaan yrityksiä, ei ole tarkoitus kuljettaa kuluttaja-asiakkaiden Temu-paketteja</a:t>
            </a:r>
          </a:p>
          <a:p>
            <a:r>
              <a:rPr lang="en-US"/>
              <a:t>- ei vie lisää maa-alaa</a:t>
            </a:r>
          </a:p>
          <a:p>
            <a:r>
              <a:rPr lang="en-US"/>
              <a:t>- Vapauttaa katutilaa muihin toimintoihin, kun yritysten välinen liikenne siirtyy ilmaan. Samalla vähentää maantiekuljetuksista aiheutuvia päästöjä.</a:t>
            </a:r>
          </a:p>
          <a:p>
            <a:r>
              <a:rPr lang="en-US"/>
              <a:t>- Koska muutenkin korkealla, radan yhteyteen voidaan rakentaa tuuliturbiineja tuottamaan sähköä.</a:t>
            </a:r>
          </a:p>
          <a:p>
            <a:endParaRPr lang="en-US"/>
          </a:p>
          <a:p>
            <a:r>
              <a:rPr lang="en-US"/>
              <a:t>- Synergiaa Tampereen ja Helsingin kasvun vauhdittamiseksi.</a:t>
            </a:r>
          </a:p>
          <a:p>
            <a:r>
              <a:rPr lang="en-US"/>
              <a:t>- Logistiikan nopeutuessa työn tuottavuus kasvaa turhien odotusaikojen jäädessä pois.</a:t>
            </a:r>
          </a:p>
          <a:p>
            <a:endParaRPr lang="en-US"/>
          </a:p>
          <a:p>
            <a:r>
              <a:rPr lang="en-US"/>
              <a:t>Yhtenä esimerkkinä ABB, jolla toimintaa Pitäjänmäellä ja Tampereella. Lisa on koneinsinöörinä tilannut prototyypin uudesta tuotteesta Pitäjänmäeltä, josta se saapuu ilmarataa pitkin Tampereen testilaboratorioon hänen lounaansa aikana. Ennen ilmarataa tilaus olisi tullut vasta seuraavana päivänä. Tulevaisuudessa siis ihmisen työaikaa ei tuhlata turhaan liikkumiseen vaan tavaravirrat ja data liikkuu.</a:t>
            </a:r>
          </a:p>
          <a:p>
            <a:endParaRPr lang="en-US"/>
          </a:p>
          <a:p>
            <a:r>
              <a:rPr lang="en-US"/>
              <a:t>Katutilaa vapautuu maantiekuljetusten vähentyessä. Seuraavaksi siirrytään näkemään mitä vapautuvalla katutilalla voidaan tehdä Pitäjänmäen alueella.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ESSI</a:t>
            </a:r>
          </a:p>
          <a:p>
            <a:endParaRPr lang="en-US"/>
          </a:p>
          <a:p>
            <a:r>
              <a:rPr lang="en-US"/>
              <a:t>Etätyömahdollisuuksien lisääntyessä Pitäjänmäen yritysalueen vajaakäyttöistä toimistotilojen käyttöä monipuolistetaan. </a:t>
            </a:r>
          </a:p>
          <a:p>
            <a:endParaRPr lang="en-US"/>
          </a:p>
          <a:p>
            <a:r>
              <a:rPr lang="en-US"/>
              <a:t>Lisää vihreyttä tuodaan kaupunkitilaan innovatiivisesti katujen lisäksi seinille ja katoille. Kasvillisuuden avulla lisätään resilienssiä ilmaston muuttuessa, monimuotoistetaan kaupunkiluontoa sekä  parannetaan katutilan viihtyisyyttä. </a:t>
            </a:r>
          </a:p>
          <a:p>
            <a:endParaRPr lang="en-US"/>
          </a:p>
          <a:p>
            <a:r>
              <a:rPr lang="en-US"/>
              <a:t>Toimistotilojen muokkaaminen asunnoiksi mahdollistaa sen, että yritysalueella työskentelevät ihmiset voivat parantaa elämänlaatuaan asumalla lähellä työpaikkaa.</a:t>
            </a:r>
          </a:p>
          <a:p>
            <a:endParaRPr lang="en-US"/>
          </a:p>
          <a:p>
            <a:r>
              <a:rPr lang="en-US"/>
              <a:t>Sellaisiin tiloihin, jotka eivät sovellu asumiskäyttöön, luodaan alueen asukkaille kohtaamis- ja harrastuspaikkoja.</a:t>
            </a:r>
          </a:p>
          <a:p>
            <a:endParaRPr lang="en-US"/>
          </a:p>
          <a:p>
            <a:r>
              <a:rPr lang="en-US"/>
              <a:t>Vehreä ja viihtyisä katumiljöö houkuttelee ihmisiä liikkumaan lihasvoimin vähintäänkin lähimmälle raideliikenteen pysäkille. Oman korttelin luontoarvojen esimerkiksi ikäihmisillä, joiden elämänpiiri pienenee liikkumisen hidastuessa.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ESSI</a:t>
            </a:r>
          </a:p>
          <a:p>
            <a:endParaRPr lang="en-US"/>
          </a:p>
          <a:p>
            <a:r>
              <a:rPr lang="en-US"/>
              <a:t>-muistiystävällisyys</a:t>
            </a:r>
          </a:p>
          <a:p>
            <a:r>
              <a:rPr lang="en-US"/>
              <a:t>-palvelut lähelle</a:t>
            </a:r>
          </a:p>
          <a:p>
            <a:r>
              <a:rPr lang="en-US"/>
              <a:t>-hyvän elämän lähtökohdat löytyy lähiympäristöstä</a:t>
            </a:r>
          </a:p>
          <a:p>
            <a:r>
              <a:rPr lang="en-US"/>
              <a:t>-"vanhusten ei tarvitse lähteä pitäjänmäestä kun hautaan"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ELLA</a:t>
            </a:r>
          </a:p>
          <a:p>
            <a:endParaRPr lang="en-US"/>
          </a:p>
          <a:p>
            <a:r>
              <a:rPr lang="en-US"/>
              <a:t>Mehutehdas konseptin idea on: Sen sijaan, että viedään Simo Tampereelle, tuodaan Tampere Simon luo</a:t>
            </a:r>
          </a:p>
          <a:p>
            <a:endParaRPr lang="en-US"/>
          </a:p>
          <a:p>
            <a:r>
              <a:rPr lang="en-US"/>
              <a:t>Valio siirtyy siellä on tehty mehua 50v -&gt; mehutehdas jää tyhjilleen. Suurta rakennusta ei haluta purkaa hiilidioksidipäästöjen vuoksi, vaan tehtaaseen rakennetaan uudenlainen tapahtumakeskus, jossa järjestetään livestriimauksia otteluista ja konserteista niin Suomesta kuin ulkomailtakin. </a:t>
            </a:r>
          </a:p>
          <a:p>
            <a:endParaRPr lang="en-US"/>
          </a:p>
          <a:p>
            <a:r>
              <a:rPr lang="en-US"/>
              <a:t>Tapahtumaskene on suomessa siirtynyt yhä enemmän Tampereelle esim Nokia areenalle, joten mehutehdas tuo Tampereen elinvoimaisen tapahtumakulttuurin suoraan Pitäjänmäkeen oli kyse sitten jalkapallo matsista tai umksta.</a:t>
            </a:r>
          </a:p>
          <a:p>
            <a:endParaRPr lang="en-US"/>
          </a:p>
          <a:p>
            <a:r>
              <a:rPr lang="en-US"/>
              <a:t>Globaali näkökulma: Suomen syrjäinen sijainti ja mehutehdas tarjoaa portin maailmalle. Tuo huippuartistit suomeen yhä useamman fanin saavutettaviin. Taylor Swift</a:t>
            </a:r>
          </a:p>
          <a:p>
            <a:endParaRPr lang="en-US"/>
          </a:p>
          <a:p>
            <a:r>
              <a:rPr lang="en-US"/>
              <a:t>Vanhaan tehtaaseen luodaan tila, jossa iso kaareva screeni kuin taivaankansi levittäytyy yläpuolellesi, jossa kuva todella tulee lähelle, aistikkuus ja oikea yhteisöllisyys - tuntuu oikealta keikalta koska teknologia huippumodernia.</a:t>
            </a:r>
          </a:p>
          <a:p>
            <a:endParaRPr lang="en-US"/>
          </a:p>
          <a:p>
            <a:r>
              <a:rPr lang="en-US"/>
              <a:t>Vie paljon energiaa? Ergiankulutusta kompensoi aurinkopaneelit tehtaan katolla ja muunnamme yleisön liike-energia sähköksi.</a:t>
            </a:r>
          </a:p>
          <a:p>
            <a:endParaRPr lang="en-US"/>
          </a:p>
          <a:p>
            <a:r>
              <a:rPr lang="en-US"/>
              <a:t>Mehutehtaan tapahtumiin sisältyy aina HSL-lippu.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s>
</file>

<file path=ppt/slides/_rels/slide10.xml.rels><?xml version="1.0" encoding="UTF-8" standalone="yes"?>
<Relationships xmlns="http://schemas.openxmlformats.org/package/2006/relationships"><Relationship Id="rId8" Type="http://schemas.openxmlformats.org/officeDocument/2006/relationships/hyperlink" Target="https://unsplash.com/@nereamarti?utm_content=creditCopyText&amp;utm_medium=referral&amp;utm_source=unsplash" TargetMode="External"/><Relationship Id="rId3" Type="http://schemas.openxmlformats.org/officeDocument/2006/relationships/image" Target="../media/image39.jpeg"/><Relationship Id="rId7" Type="http://schemas.openxmlformats.org/officeDocument/2006/relationships/image" Target="../media/image4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61.png"/><Relationship Id="rId4" Type="http://schemas.openxmlformats.org/officeDocument/2006/relationships/image" Target="../media/image43.png"/><Relationship Id="rId9" Type="http://schemas.openxmlformats.org/officeDocument/2006/relationships/hyperlink" Target="https://unsplash.com/photos/aerial-photography-plaza-with-trees-and-buildings-_NpSkRaTy0A?utm_content=creditCopyText&amp;utm_medium=referral&amp;utm_source=unsplash"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5.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44.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hyperlink" Target="https://www.hel.fi/fi/kaupunkiymparisto-ja-liikenne/kaupunkisuunnittelu-ja-rakentaminen/suunnitelmat-ja-rakennushankkeet/lansi-helsingin-raitiotie" TargetMode="External"/><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hyperlink" Target="https://kaupunginosat.fi/pitajanmaki/alueen-historia-mainmenu-136/"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hyperlink" Target="https://www.hel.fi/fi/kaupunkiymparisto-ja-liikenne/kaupunkisuunnittelu-ja-rakentaminen/uutta-helsinkia-rakentamassa/pitajanmak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34.svg"/><Relationship Id="rId4" Type="http://schemas.openxmlformats.org/officeDocument/2006/relationships/image" Target="../media/image4.sv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www.flickr.com/photos/jurvetson/53560139281"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rot="-3720948" flipH="1">
            <a:off x="-3045045" y="7092887"/>
            <a:ext cx="7107128" cy="7042518"/>
          </a:xfrm>
          <a:custGeom>
            <a:avLst/>
            <a:gdLst/>
            <a:ahLst/>
            <a:cxnLst/>
            <a:rect l="l" t="t" r="r" b="b"/>
            <a:pathLst>
              <a:path w="7107128" h="7042518">
                <a:moveTo>
                  <a:pt x="7107128" y="0"/>
                </a:moveTo>
                <a:lnTo>
                  <a:pt x="0" y="0"/>
                </a:lnTo>
                <a:lnTo>
                  <a:pt x="0" y="7042518"/>
                </a:lnTo>
                <a:lnTo>
                  <a:pt x="7107128" y="7042518"/>
                </a:lnTo>
                <a:lnTo>
                  <a:pt x="71071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3" name="Freeform 3"/>
          <p:cNvSpPr/>
          <p:nvPr/>
        </p:nvSpPr>
        <p:spPr>
          <a:xfrm rot="-5612255">
            <a:off x="-973322" y="6822767"/>
            <a:ext cx="4927817" cy="4114800"/>
          </a:xfrm>
          <a:custGeom>
            <a:avLst/>
            <a:gdLst/>
            <a:ahLst/>
            <a:cxnLst/>
            <a:rect l="l" t="t" r="r" b="b"/>
            <a:pathLst>
              <a:path w="4927817" h="4114800">
                <a:moveTo>
                  <a:pt x="0" y="0"/>
                </a:moveTo>
                <a:lnTo>
                  <a:pt x="4927817" y="0"/>
                </a:lnTo>
                <a:lnTo>
                  <a:pt x="49278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4" name="Freeform 4"/>
          <p:cNvSpPr/>
          <p:nvPr/>
        </p:nvSpPr>
        <p:spPr>
          <a:xfrm>
            <a:off x="14892282" y="-2260258"/>
            <a:ext cx="5618691" cy="5859552"/>
          </a:xfrm>
          <a:custGeom>
            <a:avLst/>
            <a:gdLst/>
            <a:ahLst/>
            <a:cxnLst/>
            <a:rect l="l" t="t" r="r" b="b"/>
            <a:pathLst>
              <a:path w="5618691" h="5859552">
                <a:moveTo>
                  <a:pt x="0" y="0"/>
                </a:moveTo>
                <a:lnTo>
                  <a:pt x="5618692" y="0"/>
                </a:lnTo>
                <a:lnTo>
                  <a:pt x="5618692" y="5859552"/>
                </a:lnTo>
                <a:lnTo>
                  <a:pt x="0" y="5859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5" name="Freeform 5"/>
          <p:cNvSpPr/>
          <p:nvPr/>
        </p:nvSpPr>
        <p:spPr>
          <a:xfrm rot="-5612255" flipH="1" flipV="1">
            <a:off x="14254911" y="-716052"/>
            <a:ext cx="4927817" cy="4114800"/>
          </a:xfrm>
          <a:custGeom>
            <a:avLst/>
            <a:gdLst/>
            <a:ahLst/>
            <a:cxnLst/>
            <a:rect l="l" t="t" r="r" b="b"/>
            <a:pathLst>
              <a:path w="4927817" h="4114800">
                <a:moveTo>
                  <a:pt x="4927817" y="4114800"/>
                </a:moveTo>
                <a:lnTo>
                  <a:pt x="0" y="4114800"/>
                </a:lnTo>
                <a:lnTo>
                  <a:pt x="0" y="0"/>
                </a:lnTo>
                <a:lnTo>
                  <a:pt x="4927817" y="0"/>
                </a:lnTo>
                <a:lnTo>
                  <a:pt x="4927817"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6" name="Freeform 6"/>
          <p:cNvSpPr/>
          <p:nvPr/>
        </p:nvSpPr>
        <p:spPr>
          <a:xfrm>
            <a:off x="-2773101" y="-2676470"/>
            <a:ext cx="5841092" cy="6061511"/>
          </a:xfrm>
          <a:custGeom>
            <a:avLst/>
            <a:gdLst/>
            <a:ahLst/>
            <a:cxnLst/>
            <a:rect l="l" t="t" r="r" b="b"/>
            <a:pathLst>
              <a:path w="5841092" h="6061511">
                <a:moveTo>
                  <a:pt x="0" y="0"/>
                </a:moveTo>
                <a:lnTo>
                  <a:pt x="5841092" y="0"/>
                </a:lnTo>
                <a:lnTo>
                  <a:pt x="5841092" y="6061511"/>
                </a:lnTo>
                <a:lnTo>
                  <a:pt x="0" y="60615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i-FI"/>
          </a:p>
        </p:txBody>
      </p:sp>
      <p:sp>
        <p:nvSpPr>
          <p:cNvPr id="7" name="Freeform 7"/>
          <p:cNvSpPr/>
          <p:nvPr/>
        </p:nvSpPr>
        <p:spPr>
          <a:xfrm rot="569534">
            <a:off x="-1399079" y="-879534"/>
            <a:ext cx="4855558" cy="5126348"/>
          </a:xfrm>
          <a:custGeom>
            <a:avLst/>
            <a:gdLst/>
            <a:ahLst/>
            <a:cxnLst/>
            <a:rect l="l" t="t" r="r" b="b"/>
            <a:pathLst>
              <a:path w="4855558" h="5126348">
                <a:moveTo>
                  <a:pt x="0" y="0"/>
                </a:moveTo>
                <a:lnTo>
                  <a:pt x="4855558" y="0"/>
                </a:lnTo>
                <a:lnTo>
                  <a:pt x="4855558" y="5126348"/>
                </a:lnTo>
                <a:lnTo>
                  <a:pt x="0" y="51263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i-FI"/>
          </a:p>
        </p:txBody>
      </p:sp>
      <p:sp>
        <p:nvSpPr>
          <p:cNvPr id="8" name="Freeform 8"/>
          <p:cNvSpPr/>
          <p:nvPr/>
        </p:nvSpPr>
        <p:spPr>
          <a:xfrm>
            <a:off x="14892282" y="7351529"/>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i-FI"/>
          </a:p>
        </p:txBody>
      </p:sp>
      <p:sp>
        <p:nvSpPr>
          <p:cNvPr id="9" name="Freeform 9"/>
          <p:cNvSpPr/>
          <p:nvPr/>
        </p:nvSpPr>
        <p:spPr>
          <a:xfrm rot="-10666300">
            <a:off x="13970948" y="7030771"/>
            <a:ext cx="4855558" cy="5126348"/>
          </a:xfrm>
          <a:custGeom>
            <a:avLst/>
            <a:gdLst/>
            <a:ahLst/>
            <a:cxnLst/>
            <a:rect l="l" t="t" r="r" b="b"/>
            <a:pathLst>
              <a:path w="4855558" h="5126348">
                <a:moveTo>
                  <a:pt x="0" y="0"/>
                </a:moveTo>
                <a:lnTo>
                  <a:pt x="4855558" y="0"/>
                </a:lnTo>
                <a:lnTo>
                  <a:pt x="4855558" y="5126349"/>
                </a:lnTo>
                <a:lnTo>
                  <a:pt x="0" y="51263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i-FI"/>
          </a:p>
        </p:txBody>
      </p:sp>
      <p:sp>
        <p:nvSpPr>
          <p:cNvPr id="10" name="Freeform 10"/>
          <p:cNvSpPr/>
          <p:nvPr/>
        </p:nvSpPr>
        <p:spPr>
          <a:xfrm>
            <a:off x="13810186" y="-1244814"/>
            <a:ext cx="2164192" cy="2204269"/>
          </a:xfrm>
          <a:custGeom>
            <a:avLst/>
            <a:gdLst/>
            <a:ahLst/>
            <a:cxnLst/>
            <a:rect l="l" t="t" r="r" b="b"/>
            <a:pathLst>
              <a:path w="2164192" h="2204269">
                <a:moveTo>
                  <a:pt x="0" y="0"/>
                </a:moveTo>
                <a:lnTo>
                  <a:pt x="2164192" y="0"/>
                </a:lnTo>
                <a:lnTo>
                  <a:pt x="2164192" y="2204269"/>
                </a:lnTo>
                <a:lnTo>
                  <a:pt x="0" y="22042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i-FI"/>
          </a:p>
        </p:txBody>
      </p:sp>
      <p:sp>
        <p:nvSpPr>
          <p:cNvPr id="11" name="Freeform 11"/>
          <p:cNvSpPr/>
          <p:nvPr/>
        </p:nvSpPr>
        <p:spPr>
          <a:xfrm>
            <a:off x="3067991" y="9258300"/>
            <a:ext cx="2550793" cy="1737458"/>
          </a:xfrm>
          <a:custGeom>
            <a:avLst/>
            <a:gdLst/>
            <a:ahLst/>
            <a:cxnLst/>
            <a:rect l="l" t="t" r="r" b="b"/>
            <a:pathLst>
              <a:path w="2550793" h="1737458">
                <a:moveTo>
                  <a:pt x="0" y="0"/>
                </a:moveTo>
                <a:lnTo>
                  <a:pt x="2550794" y="0"/>
                </a:lnTo>
                <a:lnTo>
                  <a:pt x="2550794" y="1737458"/>
                </a:lnTo>
                <a:lnTo>
                  <a:pt x="0" y="1737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i-FI"/>
          </a:p>
        </p:txBody>
      </p:sp>
      <p:sp>
        <p:nvSpPr>
          <p:cNvPr id="12" name="Freeform 12"/>
          <p:cNvSpPr/>
          <p:nvPr/>
        </p:nvSpPr>
        <p:spPr>
          <a:xfrm rot="1982351">
            <a:off x="17416638" y="6074217"/>
            <a:ext cx="1742723" cy="2778720"/>
          </a:xfrm>
          <a:custGeom>
            <a:avLst/>
            <a:gdLst/>
            <a:ahLst/>
            <a:cxnLst/>
            <a:rect l="l" t="t" r="r" b="b"/>
            <a:pathLst>
              <a:path w="1742723" h="2778720">
                <a:moveTo>
                  <a:pt x="0" y="0"/>
                </a:moveTo>
                <a:lnTo>
                  <a:pt x="1742724" y="0"/>
                </a:lnTo>
                <a:lnTo>
                  <a:pt x="1742724" y="2778720"/>
                </a:lnTo>
                <a:lnTo>
                  <a:pt x="0" y="277872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i-FI"/>
          </a:p>
        </p:txBody>
      </p:sp>
      <p:sp>
        <p:nvSpPr>
          <p:cNvPr id="13" name="Freeform 13"/>
          <p:cNvSpPr/>
          <p:nvPr/>
        </p:nvSpPr>
        <p:spPr>
          <a:xfrm rot="-6031688">
            <a:off x="-1367846" y="1995681"/>
            <a:ext cx="1742723" cy="2778720"/>
          </a:xfrm>
          <a:custGeom>
            <a:avLst/>
            <a:gdLst/>
            <a:ahLst/>
            <a:cxnLst/>
            <a:rect l="l" t="t" r="r" b="b"/>
            <a:pathLst>
              <a:path w="1742723" h="2778720">
                <a:moveTo>
                  <a:pt x="0" y="0"/>
                </a:moveTo>
                <a:lnTo>
                  <a:pt x="1742723" y="0"/>
                </a:lnTo>
                <a:lnTo>
                  <a:pt x="1742723" y="2778720"/>
                </a:lnTo>
                <a:lnTo>
                  <a:pt x="0" y="277872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fi-FI"/>
          </a:p>
        </p:txBody>
      </p:sp>
      <p:sp>
        <p:nvSpPr>
          <p:cNvPr id="14" name="Freeform 14"/>
          <p:cNvSpPr/>
          <p:nvPr/>
        </p:nvSpPr>
        <p:spPr>
          <a:xfrm>
            <a:off x="1597132" y="4642345"/>
            <a:ext cx="1922439" cy="1232764"/>
          </a:xfrm>
          <a:custGeom>
            <a:avLst/>
            <a:gdLst/>
            <a:ahLst/>
            <a:cxnLst/>
            <a:rect l="l" t="t" r="r" b="b"/>
            <a:pathLst>
              <a:path w="1922439" h="1232764">
                <a:moveTo>
                  <a:pt x="0" y="0"/>
                </a:moveTo>
                <a:lnTo>
                  <a:pt x="1922439" y="0"/>
                </a:lnTo>
                <a:lnTo>
                  <a:pt x="1922439" y="1232764"/>
                </a:lnTo>
                <a:lnTo>
                  <a:pt x="0" y="12327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i-FI"/>
          </a:p>
        </p:txBody>
      </p:sp>
      <p:sp>
        <p:nvSpPr>
          <p:cNvPr id="15" name="Freeform 15"/>
          <p:cNvSpPr/>
          <p:nvPr/>
        </p:nvSpPr>
        <p:spPr>
          <a:xfrm>
            <a:off x="14840797" y="4642345"/>
            <a:ext cx="1772185" cy="2362913"/>
          </a:xfrm>
          <a:custGeom>
            <a:avLst/>
            <a:gdLst/>
            <a:ahLst/>
            <a:cxnLst/>
            <a:rect l="l" t="t" r="r" b="b"/>
            <a:pathLst>
              <a:path w="1772185" h="2362913">
                <a:moveTo>
                  <a:pt x="0" y="0"/>
                </a:moveTo>
                <a:lnTo>
                  <a:pt x="1772184" y="0"/>
                </a:lnTo>
                <a:lnTo>
                  <a:pt x="1772184" y="2362914"/>
                </a:lnTo>
                <a:lnTo>
                  <a:pt x="0" y="23629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fi-FI"/>
          </a:p>
        </p:txBody>
      </p:sp>
      <p:sp>
        <p:nvSpPr>
          <p:cNvPr id="16" name="Freeform 16"/>
          <p:cNvSpPr/>
          <p:nvPr/>
        </p:nvSpPr>
        <p:spPr>
          <a:xfrm>
            <a:off x="9266365" y="1152027"/>
            <a:ext cx="1704713" cy="1704713"/>
          </a:xfrm>
          <a:custGeom>
            <a:avLst/>
            <a:gdLst/>
            <a:ahLst/>
            <a:cxnLst/>
            <a:rect l="l" t="t" r="r" b="b"/>
            <a:pathLst>
              <a:path w="1704713" h="1704713">
                <a:moveTo>
                  <a:pt x="0" y="0"/>
                </a:moveTo>
                <a:lnTo>
                  <a:pt x="1704713" y="0"/>
                </a:lnTo>
                <a:lnTo>
                  <a:pt x="1704713" y="1704714"/>
                </a:lnTo>
                <a:lnTo>
                  <a:pt x="0" y="170471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fi-FI"/>
          </a:p>
        </p:txBody>
      </p:sp>
      <p:sp>
        <p:nvSpPr>
          <p:cNvPr id="17" name="Freeform 17"/>
          <p:cNvSpPr/>
          <p:nvPr/>
        </p:nvSpPr>
        <p:spPr>
          <a:xfrm>
            <a:off x="12704930" y="1835859"/>
            <a:ext cx="1168193" cy="1679614"/>
          </a:xfrm>
          <a:custGeom>
            <a:avLst/>
            <a:gdLst/>
            <a:ahLst/>
            <a:cxnLst/>
            <a:rect l="l" t="t" r="r" b="b"/>
            <a:pathLst>
              <a:path w="1168193" h="1679614">
                <a:moveTo>
                  <a:pt x="0" y="0"/>
                </a:moveTo>
                <a:lnTo>
                  <a:pt x="1168194" y="0"/>
                </a:lnTo>
                <a:lnTo>
                  <a:pt x="1168194" y="1679614"/>
                </a:lnTo>
                <a:lnTo>
                  <a:pt x="0" y="167961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fi-FI"/>
          </a:p>
        </p:txBody>
      </p:sp>
      <p:sp>
        <p:nvSpPr>
          <p:cNvPr id="18" name="Freeform 18"/>
          <p:cNvSpPr/>
          <p:nvPr/>
        </p:nvSpPr>
        <p:spPr>
          <a:xfrm>
            <a:off x="4525174" y="1833524"/>
            <a:ext cx="2018023" cy="1765770"/>
          </a:xfrm>
          <a:custGeom>
            <a:avLst/>
            <a:gdLst/>
            <a:ahLst/>
            <a:cxnLst/>
            <a:rect l="l" t="t" r="r" b="b"/>
            <a:pathLst>
              <a:path w="2018023" h="1765770">
                <a:moveTo>
                  <a:pt x="0" y="0"/>
                </a:moveTo>
                <a:lnTo>
                  <a:pt x="2018023" y="0"/>
                </a:lnTo>
                <a:lnTo>
                  <a:pt x="2018023" y="1765770"/>
                </a:lnTo>
                <a:lnTo>
                  <a:pt x="0" y="176577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fi-FI"/>
          </a:p>
        </p:txBody>
      </p:sp>
      <p:sp>
        <p:nvSpPr>
          <p:cNvPr id="19" name="TextBox 19"/>
          <p:cNvSpPr txBox="1"/>
          <p:nvPr/>
        </p:nvSpPr>
        <p:spPr>
          <a:xfrm>
            <a:off x="3519571" y="6566752"/>
            <a:ext cx="10889247" cy="1572517"/>
          </a:xfrm>
          <a:prstGeom prst="rect">
            <a:avLst/>
          </a:prstGeom>
        </p:spPr>
        <p:txBody>
          <a:bodyPr lIns="0" tIns="0" rIns="0" bIns="0" rtlCol="0" anchor="t">
            <a:spAutoFit/>
          </a:bodyPr>
          <a:lstStyle/>
          <a:p>
            <a:pPr algn="ctr">
              <a:lnSpc>
                <a:spcPts val="3003"/>
              </a:lnSpc>
            </a:pPr>
            <a:r>
              <a:rPr lang="en-US" sz="3003">
                <a:solidFill>
                  <a:srgbClr val="1F4327"/>
                </a:solidFill>
                <a:latin typeface="Poppins"/>
                <a:ea typeface="Poppins"/>
                <a:cs typeface="Poppins"/>
                <a:sym typeface="Poppins"/>
              </a:rPr>
              <a:t>Joukkue 15-Viistöistä</a:t>
            </a:r>
          </a:p>
          <a:p>
            <a:pPr algn="ctr">
              <a:lnSpc>
                <a:spcPts val="3003"/>
              </a:lnSpc>
            </a:pPr>
            <a:endParaRPr lang="en-US" sz="3003">
              <a:solidFill>
                <a:srgbClr val="1F4327"/>
              </a:solidFill>
              <a:latin typeface="Poppins"/>
              <a:ea typeface="Poppins"/>
              <a:cs typeface="Poppins"/>
              <a:sym typeface="Poppins"/>
            </a:endParaRPr>
          </a:p>
          <a:p>
            <a:pPr algn="ctr">
              <a:lnSpc>
                <a:spcPts val="3003"/>
              </a:lnSpc>
            </a:pPr>
            <a:r>
              <a:rPr lang="en-US" sz="3003">
                <a:solidFill>
                  <a:srgbClr val="1F4327"/>
                </a:solidFill>
                <a:latin typeface="Poppins"/>
                <a:ea typeface="Poppins"/>
                <a:cs typeface="Poppins"/>
                <a:sym typeface="Poppins"/>
              </a:rPr>
              <a:t>Essi Kaila, Ella Kaskikallio, Varpu Lietzén, Ilmari Paaer, Helmi Ylitalo </a:t>
            </a:r>
          </a:p>
        </p:txBody>
      </p:sp>
      <p:sp>
        <p:nvSpPr>
          <p:cNvPr id="20" name="TextBox 20"/>
          <p:cNvSpPr txBox="1"/>
          <p:nvPr/>
        </p:nvSpPr>
        <p:spPr>
          <a:xfrm>
            <a:off x="5806300" y="8560693"/>
            <a:ext cx="6069965" cy="428625"/>
          </a:xfrm>
          <a:prstGeom prst="rect">
            <a:avLst/>
          </a:prstGeom>
        </p:spPr>
        <p:txBody>
          <a:bodyPr lIns="0" tIns="0" rIns="0" bIns="0" rtlCol="0" anchor="t">
            <a:spAutoFit/>
          </a:bodyPr>
          <a:lstStyle/>
          <a:p>
            <a:pPr algn="ctr">
              <a:lnSpc>
                <a:spcPts val="3000"/>
              </a:lnSpc>
            </a:pPr>
            <a:r>
              <a:rPr lang="en-US" sz="3000">
                <a:solidFill>
                  <a:srgbClr val="1F4327"/>
                </a:solidFill>
                <a:latin typeface="Poppins"/>
                <a:ea typeface="Poppins"/>
                <a:cs typeface="Poppins"/>
                <a:sym typeface="Poppins"/>
              </a:rPr>
              <a:t>72h Liikennehaaste</a:t>
            </a:r>
          </a:p>
        </p:txBody>
      </p:sp>
      <p:sp>
        <p:nvSpPr>
          <p:cNvPr id="21" name="TextBox 21"/>
          <p:cNvSpPr txBox="1"/>
          <p:nvPr/>
        </p:nvSpPr>
        <p:spPr>
          <a:xfrm>
            <a:off x="6231930" y="9408418"/>
            <a:ext cx="5464529" cy="315595"/>
          </a:xfrm>
          <a:prstGeom prst="rect">
            <a:avLst/>
          </a:prstGeom>
        </p:spPr>
        <p:txBody>
          <a:bodyPr lIns="0" tIns="0" rIns="0" bIns="0" rtlCol="0" anchor="t">
            <a:spAutoFit/>
          </a:bodyPr>
          <a:lstStyle/>
          <a:p>
            <a:pPr algn="ctr">
              <a:lnSpc>
                <a:spcPts val="2300"/>
              </a:lnSpc>
            </a:pPr>
            <a:r>
              <a:rPr lang="en-US" sz="2300">
                <a:solidFill>
                  <a:srgbClr val="1F4327"/>
                </a:solidFill>
                <a:latin typeface="Poppins"/>
                <a:ea typeface="Poppins"/>
                <a:cs typeface="Poppins"/>
                <a:sym typeface="Poppins"/>
              </a:rPr>
              <a:t>25.10.2024</a:t>
            </a:r>
          </a:p>
        </p:txBody>
      </p:sp>
      <p:sp>
        <p:nvSpPr>
          <p:cNvPr id="22" name="TextBox 22"/>
          <p:cNvSpPr txBox="1"/>
          <p:nvPr/>
        </p:nvSpPr>
        <p:spPr>
          <a:xfrm>
            <a:off x="4219677" y="4596251"/>
            <a:ext cx="10093375" cy="1007210"/>
          </a:xfrm>
          <a:prstGeom prst="rect">
            <a:avLst/>
          </a:prstGeom>
        </p:spPr>
        <p:txBody>
          <a:bodyPr lIns="0" tIns="0" rIns="0" bIns="0" rtlCol="0" anchor="t">
            <a:spAutoFit/>
          </a:bodyPr>
          <a:lstStyle/>
          <a:p>
            <a:pPr algn="ctr">
              <a:lnSpc>
                <a:spcPts val="7028"/>
              </a:lnSpc>
              <a:spcBef>
                <a:spcPct val="0"/>
              </a:spcBef>
            </a:pPr>
            <a:r>
              <a:rPr lang="en-US" sz="7028" b="1">
                <a:solidFill>
                  <a:srgbClr val="1F4327"/>
                </a:solidFill>
                <a:latin typeface="Poppins Bold"/>
                <a:ea typeface="Poppins Bold"/>
                <a:cs typeface="Poppins Bold"/>
                <a:sym typeface="Poppins Bold"/>
              </a:rPr>
              <a:t>Kaikkien</a:t>
            </a:r>
            <a:r>
              <a:rPr lang="en-US" sz="7028">
                <a:solidFill>
                  <a:srgbClr val="1F4327"/>
                </a:solidFill>
                <a:latin typeface="Poppins"/>
                <a:ea typeface="Poppins"/>
                <a:cs typeface="Poppins"/>
                <a:sym typeface="Poppins"/>
              </a:rPr>
              <a:t> </a:t>
            </a:r>
            <a:r>
              <a:rPr lang="en-US" sz="7028" b="1">
                <a:solidFill>
                  <a:srgbClr val="1F4327"/>
                </a:solidFill>
                <a:latin typeface="Poppins Bold"/>
                <a:ea typeface="Poppins Bold"/>
                <a:cs typeface="Poppins Bold"/>
                <a:sym typeface="Poppins Bold"/>
              </a:rPr>
              <a:t>Pitäjänmäki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0" y="2309178"/>
            <a:ext cx="9065632" cy="6039977"/>
          </a:xfrm>
          <a:custGeom>
            <a:avLst/>
            <a:gdLst/>
            <a:ahLst/>
            <a:cxnLst/>
            <a:rect l="l" t="t" r="r" b="b"/>
            <a:pathLst>
              <a:path w="9065632" h="6039977">
                <a:moveTo>
                  <a:pt x="0" y="0"/>
                </a:moveTo>
                <a:lnTo>
                  <a:pt x="9065632" y="0"/>
                </a:lnTo>
                <a:lnTo>
                  <a:pt x="9065632" y="6039978"/>
                </a:lnTo>
                <a:lnTo>
                  <a:pt x="0" y="6039978"/>
                </a:lnTo>
                <a:lnTo>
                  <a:pt x="0" y="0"/>
                </a:lnTo>
                <a:close/>
              </a:path>
            </a:pathLst>
          </a:custGeom>
          <a:blipFill>
            <a:blip r:embed="rId3"/>
            <a:stretch>
              <a:fillRect/>
            </a:stretch>
          </a:blipFill>
        </p:spPr>
        <p:txBody>
          <a:bodyPr/>
          <a:lstStyle/>
          <a:p>
            <a:endParaRPr lang="fi-FI"/>
          </a:p>
        </p:txBody>
      </p:sp>
      <p:sp>
        <p:nvSpPr>
          <p:cNvPr id="3" name="Freeform 3"/>
          <p:cNvSpPr/>
          <p:nvPr/>
        </p:nvSpPr>
        <p:spPr>
          <a:xfrm>
            <a:off x="14623869" y="7774043"/>
            <a:ext cx="2492097" cy="2492097"/>
          </a:xfrm>
          <a:custGeom>
            <a:avLst/>
            <a:gdLst/>
            <a:ahLst/>
            <a:cxnLst/>
            <a:rect l="l" t="t" r="r" b="b"/>
            <a:pathLst>
              <a:path w="2492097" h="2492097">
                <a:moveTo>
                  <a:pt x="0" y="0"/>
                </a:moveTo>
                <a:lnTo>
                  <a:pt x="2492098" y="0"/>
                </a:lnTo>
                <a:lnTo>
                  <a:pt x="2492098" y="2492098"/>
                </a:lnTo>
                <a:lnTo>
                  <a:pt x="0" y="2492098"/>
                </a:lnTo>
                <a:lnTo>
                  <a:pt x="0" y="0"/>
                </a:lnTo>
                <a:close/>
              </a:path>
            </a:pathLst>
          </a:custGeom>
          <a:blipFill>
            <a:blip r:embed="rId4"/>
            <a:stretch>
              <a:fillRect/>
            </a:stretch>
          </a:blipFill>
        </p:spPr>
        <p:txBody>
          <a:bodyPr/>
          <a:lstStyle/>
          <a:p>
            <a:endParaRPr lang="fi-FI"/>
          </a:p>
        </p:txBody>
      </p:sp>
      <p:sp>
        <p:nvSpPr>
          <p:cNvPr id="4" name="Freeform 4"/>
          <p:cNvSpPr/>
          <p:nvPr/>
        </p:nvSpPr>
        <p:spPr>
          <a:xfrm>
            <a:off x="13305048" y="7912453"/>
            <a:ext cx="1537519" cy="2374547"/>
          </a:xfrm>
          <a:custGeom>
            <a:avLst/>
            <a:gdLst/>
            <a:ahLst/>
            <a:cxnLst/>
            <a:rect l="l" t="t" r="r" b="b"/>
            <a:pathLst>
              <a:path w="1537519" h="2374547">
                <a:moveTo>
                  <a:pt x="0" y="0"/>
                </a:moveTo>
                <a:lnTo>
                  <a:pt x="1537519" y="0"/>
                </a:lnTo>
                <a:lnTo>
                  <a:pt x="1537519" y="2374547"/>
                </a:lnTo>
                <a:lnTo>
                  <a:pt x="0" y="2374547"/>
                </a:lnTo>
                <a:lnTo>
                  <a:pt x="0" y="0"/>
                </a:lnTo>
                <a:close/>
              </a:path>
            </a:pathLst>
          </a:custGeom>
          <a:blipFill>
            <a:blip r:embed="rId5"/>
            <a:stretch>
              <a:fillRect/>
            </a:stretch>
          </a:blipFill>
        </p:spPr>
        <p:txBody>
          <a:bodyPr/>
          <a:lstStyle/>
          <a:p>
            <a:endParaRPr lang="fi-FI"/>
          </a:p>
        </p:txBody>
      </p:sp>
      <p:sp>
        <p:nvSpPr>
          <p:cNvPr id="5" name="Freeform 5"/>
          <p:cNvSpPr/>
          <p:nvPr/>
        </p:nvSpPr>
        <p:spPr>
          <a:xfrm>
            <a:off x="16789007" y="8707165"/>
            <a:ext cx="1081602" cy="1102269"/>
          </a:xfrm>
          <a:custGeom>
            <a:avLst/>
            <a:gdLst/>
            <a:ahLst/>
            <a:cxnLst/>
            <a:rect l="l" t="t" r="r" b="b"/>
            <a:pathLst>
              <a:path w="1081602" h="1102269">
                <a:moveTo>
                  <a:pt x="0" y="0"/>
                </a:moveTo>
                <a:lnTo>
                  <a:pt x="1081601" y="0"/>
                </a:lnTo>
                <a:lnTo>
                  <a:pt x="1081601" y="1102270"/>
                </a:lnTo>
                <a:lnTo>
                  <a:pt x="0" y="1102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6" name="TextBox 6"/>
          <p:cNvSpPr txBox="1"/>
          <p:nvPr/>
        </p:nvSpPr>
        <p:spPr>
          <a:xfrm>
            <a:off x="-2140437" y="8415817"/>
            <a:ext cx="8548207" cy="291348"/>
          </a:xfrm>
          <a:prstGeom prst="rect">
            <a:avLst/>
          </a:prstGeom>
        </p:spPr>
        <p:txBody>
          <a:bodyPr lIns="0" tIns="0" rIns="0" bIns="0" rtlCol="0" anchor="t">
            <a:spAutoFit/>
          </a:bodyPr>
          <a:lstStyle/>
          <a:p>
            <a:pPr algn="ctr">
              <a:lnSpc>
                <a:spcPts val="2316"/>
              </a:lnSpc>
            </a:pPr>
            <a:r>
              <a:rPr lang="en-US" sz="1654">
                <a:latin typeface="Poppins"/>
                <a:ea typeface="Poppins"/>
                <a:cs typeface="Poppins"/>
                <a:sym typeface="Poppins"/>
              </a:rPr>
              <a:t>Kuva: </a:t>
            </a:r>
            <a:r>
              <a:rPr lang="en-US" sz="1654">
                <a:latin typeface="Poppins"/>
                <a:ea typeface="Poppins"/>
                <a:cs typeface="Poppins"/>
                <a:sym typeface="Poppins"/>
                <a:hlinkClick r:id="rId8" tooltip="https://unsplash.com/@nereamarti?utm_content=creditCopyText&amp;utm_medium=referral&amp;utm_source=unsplash">
                  <a:extLst>
                    <a:ext uri="{A12FA001-AC4F-418D-AE19-62706E023703}">
                      <ahyp:hlinkClr xmlns:ahyp="http://schemas.microsoft.com/office/drawing/2018/hyperlinkcolor" val="tx"/>
                    </a:ext>
                  </a:extLst>
                </a:hlinkClick>
              </a:rPr>
              <a:t>Nerea Martí Sesarino</a:t>
            </a:r>
            <a:r>
              <a:rPr lang="en-US" sz="1654">
                <a:latin typeface="Poppins"/>
                <a:ea typeface="Poppins"/>
                <a:cs typeface="Poppins"/>
                <a:sym typeface="Poppins"/>
              </a:rPr>
              <a:t>, </a:t>
            </a:r>
            <a:r>
              <a:rPr lang="en-US" sz="1654">
                <a:latin typeface="Poppins"/>
                <a:ea typeface="Poppins"/>
                <a:cs typeface="Poppins"/>
                <a:sym typeface="Poppins"/>
                <a:hlinkClick r:id="rId9" tooltip="https://unsplash.com/photos/aerial-photography-plaza-with-trees-and-buildings-_NpSkRaTy0A?utm_content=creditCopyText&amp;utm_medium=referral&amp;utm_source=unsplash">
                  <a:extLst>
                    <a:ext uri="{A12FA001-AC4F-418D-AE19-62706E023703}">
                      <ahyp:hlinkClr xmlns:ahyp="http://schemas.microsoft.com/office/drawing/2018/hyperlinkcolor" val="tx"/>
                    </a:ext>
                  </a:extLst>
                </a:hlinkClick>
              </a:rPr>
              <a:t>Unsplash</a:t>
            </a:r>
          </a:p>
        </p:txBody>
      </p:sp>
      <p:sp>
        <p:nvSpPr>
          <p:cNvPr id="7" name="Freeform 7"/>
          <p:cNvSpPr/>
          <p:nvPr/>
        </p:nvSpPr>
        <p:spPr>
          <a:xfrm>
            <a:off x="9743230" y="2281609"/>
            <a:ext cx="8102036" cy="5023985"/>
          </a:xfrm>
          <a:custGeom>
            <a:avLst/>
            <a:gdLst/>
            <a:ahLst/>
            <a:cxnLst/>
            <a:rect l="l" t="t" r="r" b="b"/>
            <a:pathLst>
              <a:path w="8102036" h="5023985">
                <a:moveTo>
                  <a:pt x="0" y="0"/>
                </a:moveTo>
                <a:lnTo>
                  <a:pt x="8102036" y="0"/>
                </a:lnTo>
                <a:lnTo>
                  <a:pt x="8102036" y="5023985"/>
                </a:lnTo>
                <a:lnTo>
                  <a:pt x="0" y="5023985"/>
                </a:lnTo>
                <a:lnTo>
                  <a:pt x="0" y="0"/>
                </a:lnTo>
                <a:close/>
              </a:path>
            </a:pathLst>
          </a:custGeom>
          <a:blipFill>
            <a:blip r:embed="rId10"/>
            <a:stretch>
              <a:fillRect l="-419"/>
            </a:stretch>
          </a:blipFill>
        </p:spPr>
        <p:txBody>
          <a:bodyPr/>
          <a:lstStyle/>
          <a:p>
            <a:endParaRPr lang="fi-FI"/>
          </a:p>
        </p:txBody>
      </p:sp>
      <p:sp>
        <p:nvSpPr>
          <p:cNvPr id="8" name="TextBox 8"/>
          <p:cNvSpPr txBox="1"/>
          <p:nvPr/>
        </p:nvSpPr>
        <p:spPr>
          <a:xfrm>
            <a:off x="4071150" y="431713"/>
            <a:ext cx="9723098" cy="1495426"/>
          </a:xfrm>
          <a:prstGeom prst="rect">
            <a:avLst/>
          </a:prstGeom>
        </p:spPr>
        <p:txBody>
          <a:bodyPr lIns="0" tIns="0" rIns="0" bIns="0" rtlCol="0" anchor="t">
            <a:spAutoFit/>
          </a:bodyPr>
          <a:lstStyle/>
          <a:p>
            <a:pPr algn="ctr">
              <a:lnSpc>
                <a:spcPts val="5400"/>
              </a:lnSpc>
            </a:pPr>
            <a:r>
              <a:rPr lang="en-US" sz="6000" b="1">
                <a:solidFill>
                  <a:srgbClr val="1F4327"/>
                </a:solidFill>
                <a:latin typeface="Poppins Bold"/>
                <a:ea typeface="Poppins Bold"/>
                <a:cs typeface="Poppins Bold"/>
                <a:sym typeface="Poppins Bold"/>
              </a:rPr>
              <a:t>Mehutehtaan kohtaamispuisto </a:t>
            </a:r>
          </a:p>
        </p:txBody>
      </p:sp>
      <p:sp>
        <p:nvSpPr>
          <p:cNvPr id="9" name="TextBox 9"/>
          <p:cNvSpPr txBox="1"/>
          <p:nvPr/>
        </p:nvSpPr>
        <p:spPr>
          <a:xfrm>
            <a:off x="12318471" y="7370332"/>
            <a:ext cx="8548207" cy="291348"/>
          </a:xfrm>
          <a:prstGeom prst="rect">
            <a:avLst/>
          </a:prstGeom>
        </p:spPr>
        <p:txBody>
          <a:bodyPr lIns="0" tIns="0" rIns="0" bIns="0" rtlCol="0" anchor="t">
            <a:spAutoFit/>
          </a:bodyPr>
          <a:lstStyle/>
          <a:p>
            <a:pPr algn="ctr">
              <a:lnSpc>
                <a:spcPts val="2316"/>
              </a:lnSpc>
            </a:pPr>
            <a:r>
              <a:rPr lang="en-US" sz="1654">
                <a:solidFill>
                  <a:srgbClr val="1F4327"/>
                </a:solidFill>
                <a:latin typeface="Poppins"/>
                <a:ea typeface="Poppins"/>
                <a:cs typeface="Poppins"/>
                <a:sym typeface="Poppins"/>
              </a:rPr>
              <a:t>Kuva: Smart Cities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rot="-3720948" flipH="1">
            <a:off x="-3045045" y="7092887"/>
            <a:ext cx="7107128" cy="7042518"/>
          </a:xfrm>
          <a:custGeom>
            <a:avLst/>
            <a:gdLst/>
            <a:ahLst/>
            <a:cxnLst/>
            <a:rect l="l" t="t" r="r" b="b"/>
            <a:pathLst>
              <a:path w="7107128" h="7042518">
                <a:moveTo>
                  <a:pt x="7107128" y="0"/>
                </a:moveTo>
                <a:lnTo>
                  <a:pt x="0" y="0"/>
                </a:lnTo>
                <a:lnTo>
                  <a:pt x="0" y="7042518"/>
                </a:lnTo>
                <a:lnTo>
                  <a:pt x="7107128" y="7042518"/>
                </a:lnTo>
                <a:lnTo>
                  <a:pt x="710712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rot="-5612255">
            <a:off x="-973322" y="6822767"/>
            <a:ext cx="4927817" cy="4114800"/>
          </a:xfrm>
          <a:custGeom>
            <a:avLst/>
            <a:gdLst/>
            <a:ahLst/>
            <a:cxnLst/>
            <a:rect l="l" t="t" r="r" b="b"/>
            <a:pathLst>
              <a:path w="4927817" h="4114800">
                <a:moveTo>
                  <a:pt x="0" y="0"/>
                </a:moveTo>
                <a:lnTo>
                  <a:pt x="4927817" y="0"/>
                </a:lnTo>
                <a:lnTo>
                  <a:pt x="49278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Freeform 4"/>
          <p:cNvSpPr/>
          <p:nvPr/>
        </p:nvSpPr>
        <p:spPr>
          <a:xfrm>
            <a:off x="14892282" y="-2260258"/>
            <a:ext cx="5618691" cy="5859552"/>
          </a:xfrm>
          <a:custGeom>
            <a:avLst/>
            <a:gdLst/>
            <a:ahLst/>
            <a:cxnLst/>
            <a:rect l="l" t="t" r="r" b="b"/>
            <a:pathLst>
              <a:path w="5618691" h="5859552">
                <a:moveTo>
                  <a:pt x="0" y="0"/>
                </a:moveTo>
                <a:lnTo>
                  <a:pt x="5618692" y="0"/>
                </a:lnTo>
                <a:lnTo>
                  <a:pt x="5618692" y="5859552"/>
                </a:lnTo>
                <a:lnTo>
                  <a:pt x="0" y="5859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5" name="Freeform 5"/>
          <p:cNvSpPr/>
          <p:nvPr/>
        </p:nvSpPr>
        <p:spPr>
          <a:xfrm rot="-5612255" flipH="1" flipV="1">
            <a:off x="14254911" y="-716052"/>
            <a:ext cx="4927817" cy="4114800"/>
          </a:xfrm>
          <a:custGeom>
            <a:avLst/>
            <a:gdLst/>
            <a:ahLst/>
            <a:cxnLst/>
            <a:rect l="l" t="t" r="r" b="b"/>
            <a:pathLst>
              <a:path w="4927817" h="4114800">
                <a:moveTo>
                  <a:pt x="4927817" y="4114800"/>
                </a:moveTo>
                <a:lnTo>
                  <a:pt x="0" y="4114800"/>
                </a:lnTo>
                <a:lnTo>
                  <a:pt x="0" y="0"/>
                </a:lnTo>
                <a:lnTo>
                  <a:pt x="4927817" y="0"/>
                </a:lnTo>
                <a:lnTo>
                  <a:pt x="4927817"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6" name="Freeform 6"/>
          <p:cNvSpPr/>
          <p:nvPr/>
        </p:nvSpPr>
        <p:spPr>
          <a:xfrm>
            <a:off x="-2773101" y="-2676470"/>
            <a:ext cx="5841092" cy="6061511"/>
          </a:xfrm>
          <a:custGeom>
            <a:avLst/>
            <a:gdLst/>
            <a:ahLst/>
            <a:cxnLst/>
            <a:rect l="l" t="t" r="r" b="b"/>
            <a:pathLst>
              <a:path w="5841092" h="6061511">
                <a:moveTo>
                  <a:pt x="0" y="0"/>
                </a:moveTo>
                <a:lnTo>
                  <a:pt x="5841092" y="0"/>
                </a:lnTo>
                <a:lnTo>
                  <a:pt x="5841092" y="6061511"/>
                </a:lnTo>
                <a:lnTo>
                  <a:pt x="0" y="6061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7" name="Freeform 7"/>
          <p:cNvSpPr/>
          <p:nvPr/>
        </p:nvSpPr>
        <p:spPr>
          <a:xfrm rot="569534">
            <a:off x="-1399079" y="-879534"/>
            <a:ext cx="4855558" cy="5126348"/>
          </a:xfrm>
          <a:custGeom>
            <a:avLst/>
            <a:gdLst/>
            <a:ahLst/>
            <a:cxnLst/>
            <a:rect l="l" t="t" r="r" b="b"/>
            <a:pathLst>
              <a:path w="4855558" h="5126348">
                <a:moveTo>
                  <a:pt x="0" y="0"/>
                </a:moveTo>
                <a:lnTo>
                  <a:pt x="4855558" y="0"/>
                </a:lnTo>
                <a:lnTo>
                  <a:pt x="4855558" y="5126348"/>
                </a:lnTo>
                <a:lnTo>
                  <a:pt x="0" y="5126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8" name="Freeform 8"/>
          <p:cNvSpPr/>
          <p:nvPr/>
        </p:nvSpPr>
        <p:spPr>
          <a:xfrm>
            <a:off x="14892282" y="7351529"/>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9" name="Freeform 9"/>
          <p:cNvSpPr/>
          <p:nvPr/>
        </p:nvSpPr>
        <p:spPr>
          <a:xfrm rot="-10666300">
            <a:off x="13970948" y="7030771"/>
            <a:ext cx="4855558" cy="5126348"/>
          </a:xfrm>
          <a:custGeom>
            <a:avLst/>
            <a:gdLst/>
            <a:ahLst/>
            <a:cxnLst/>
            <a:rect l="l" t="t" r="r" b="b"/>
            <a:pathLst>
              <a:path w="4855558" h="5126348">
                <a:moveTo>
                  <a:pt x="0" y="0"/>
                </a:moveTo>
                <a:lnTo>
                  <a:pt x="4855558" y="0"/>
                </a:lnTo>
                <a:lnTo>
                  <a:pt x="4855558" y="5126349"/>
                </a:lnTo>
                <a:lnTo>
                  <a:pt x="0" y="5126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10" name="Freeform 10"/>
          <p:cNvSpPr/>
          <p:nvPr/>
        </p:nvSpPr>
        <p:spPr>
          <a:xfrm>
            <a:off x="13810186" y="-1244814"/>
            <a:ext cx="2164192" cy="2204269"/>
          </a:xfrm>
          <a:custGeom>
            <a:avLst/>
            <a:gdLst/>
            <a:ahLst/>
            <a:cxnLst/>
            <a:rect l="l" t="t" r="r" b="b"/>
            <a:pathLst>
              <a:path w="2164192" h="2204269">
                <a:moveTo>
                  <a:pt x="0" y="0"/>
                </a:moveTo>
                <a:lnTo>
                  <a:pt x="2164192" y="0"/>
                </a:lnTo>
                <a:lnTo>
                  <a:pt x="2164192" y="2204269"/>
                </a:lnTo>
                <a:lnTo>
                  <a:pt x="0" y="2204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11" name="Freeform 11"/>
          <p:cNvSpPr/>
          <p:nvPr/>
        </p:nvSpPr>
        <p:spPr>
          <a:xfrm>
            <a:off x="3067991" y="9258300"/>
            <a:ext cx="2550793" cy="1737458"/>
          </a:xfrm>
          <a:custGeom>
            <a:avLst/>
            <a:gdLst/>
            <a:ahLst/>
            <a:cxnLst/>
            <a:rect l="l" t="t" r="r" b="b"/>
            <a:pathLst>
              <a:path w="2550793" h="1737458">
                <a:moveTo>
                  <a:pt x="0" y="0"/>
                </a:moveTo>
                <a:lnTo>
                  <a:pt x="2550794" y="0"/>
                </a:lnTo>
                <a:lnTo>
                  <a:pt x="2550794" y="1737458"/>
                </a:lnTo>
                <a:lnTo>
                  <a:pt x="0" y="17374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sp>
        <p:nvSpPr>
          <p:cNvPr id="12" name="Freeform 12"/>
          <p:cNvSpPr/>
          <p:nvPr/>
        </p:nvSpPr>
        <p:spPr>
          <a:xfrm rot="1982351">
            <a:off x="17416638" y="6074217"/>
            <a:ext cx="1742723" cy="2778720"/>
          </a:xfrm>
          <a:custGeom>
            <a:avLst/>
            <a:gdLst/>
            <a:ahLst/>
            <a:cxnLst/>
            <a:rect l="l" t="t" r="r" b="b"/>
            <a:pathLst>
              <a:path w="1742723" h="2778720">
                <a:moveTo>
                  <a:pt x="0" y="0"/>
                </a:moveTo>
                <a:lnTo>
                  <a:pt x="1742724" y="0"/>
                </a:lnTo>
                <a:lnTo>
                  <a:pt x="1742724" y="2778720"/>
                </a:lnTo>
                <a:lnTo>
                  <a:pt x="0" y="27787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sp>
        <p:nvSpPr>
          <p:cNvPr id="13" name="Freeform 13"/>
          <p:cNvSpPr/>
          <p:nvPr/>
        </p:nvSpPr>
        <p:spPr>
          <a:xfrm rot="-6031688">
            <a:off x="-1367846" y="1995681"/>
            <a:ext cx="1742723" cy="2778720"/>
          </a:xfrm>
          <a:custGeom>
            <a:avLst/>
            <a:gdLst/>
            <a:ahLst/>
            <a:cxnLst/>
            <a:rect l="l" t="t" r="r" b="b"/>
            <a:pathLst>
              <a:path w="1742723" h="2778720">
                <a:moveTo>
                  <a:pt x="0" y="0"/>
                </a:moveTo>
                <a:lnTo>
                  <a:pt x="1742723" y="0"/>
                </a:lnTo>
                <a:lnTo>
                  <a:pt x="1742723" y="2778720"/>
                </a:lnTo>
                <a:lnTo>
                  <a:pt x="0" y="27787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sp>
        <p:nvSpPr>
          <p:cNvPr id="14" name="TextBox 14"/>
          <p:cNvSpPr txBox="1"/>
          <p:nvPr/>
        </p:nvSpPr>
        <p:spPr>
          <a:xfrm>
            <a:off x="4409900" y="3922927"/>
            <a:ext cx="9468201" cy="2228850"/>
          </a:xfrm>
          <a:prstGeom prst="rect">
            <a:avLst/>
          </a:prstGeom>
        </p:spPr>
        <p:txBody>
          <a:bodyPr lIns="0" tIns="0" rIns="0" bIns="0" rtlCol="0" anchor="t">
            <a:spAutoFit/>
          </a:bodyPr>
          <a:lstStyle/>
          <a:p>
            <a:pPr algn="ctr">
              <a:lnSpc>
                <a:spcPts val="8100"/>
              </a:lnSpc>
            </a:pPr>
            <a:r>
              <a:rPr lang="en-US" sz="9000" b="1">
                <a:solidFill>
                  <a:srgbClr val="1F4327"/>
                </a:solidFill>
                <a:latin typeface="Poppins Bold"/>
                <a:ea typeface="Poppins Bold"/>
                <a:cs typeface="Poppins Bold"/>
                <a:sym typeface="Poppins Bold"/>
              </a:rPr>
              <a:t>Nähdään Pitskussa!</a:t>
            </a:r>
          </a:p>
        </p:txBody>
      </p:sp>
      <p:sp>
        <p:nvSpPr>
          <p:cNvPr id="15" name="Freeform 15"/>
          <p:cNvSpPr/>
          <p:nvPr/>
        </p:nvSpPr>
        <p:spPr>
          <a:xfrm>
            <a:off x="8543764" y="7196753"/>
            <a:ext cx="3090247" cy="3090247"/>
          </a:xfrm>
          <a:custGeom>
            <a:avLst/>
            <a:gdLst/>
            <a:ahLst/>
            <a:cxnLst/>
            <a:rect l="l" t="t" r="r" b="b"/>
            <a:pathLst>
              <a:path w="3090247" h="3090247">
                <a:moveTo>
                  <a:pt x="0" y="0"/>
                </a:moveTo>
                <a:lnTo>
                  <a:pt x="3090247" y="0"/>
                </a:lnTo>
                <a:lnTo>
                  <a:pt x="3090247" y="3090247"/>
                </a:lnTo>
                <a:lnTo>
                  <a:pt x="0" y="3090247"/>
                </a:lnTo>
                <a:lnTo>
                  <a:pt x="0" y="0"/>
                </a:lnTo>
                <a:close/>
              </a:path>
            </a:pathLst>
          </a:custGeom>
          <a:blipFill>
            <a:blip r:embed="rId20"/>
            <a:stretch>
              <a:fillRect/>
            </a:stretch>
          </a:blipFill>
        </p:spPr>
        <p:txBody>
          <a:bodyPr/>
          <a:lstStyle/>
          <a:p>
            <a:endParaRPr lang="fi-FI"/>
          </a:p>
        </p:txBody>
      </p:sp>
      <p:sp>
        <p:nvSpPr>
          <p:cNvPr id="16" name="Freeform 16"/>
          <p:cNvSpPr/>
          <p:nvPr/>
        </p:nvSpPr>
        <p:spPr>
          <a:xfrm>
            <a:off x="11228901" y="3071963"/>
            <a:ext cx="1295396" cy="1320149"/>
          </a:xfrm>
          <a:custGeom>
            <a:avLst/>
            <a:gdLst/>
            <a:ahLst/>
            <a:cxnLst/>
            <a:rect l="l" t="t" r="r" b="b"/>
            <a:pathLst>
              <a:path w="1295396" h="1320149">
                <a:moveTo>
                  <a:pt x="0" y="0"/>
                </a:moveTo>
                <a:lnTo>
                  <a:pt x="1295397" y="0"/>
                </a:lnTo>
                <a:lnTo>
                  <a:pt x="1295397" y="1320150"/>
                </a:lnTo>
                <a:lnTo>
                  <a:pt x="0" y="13201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fi-FI"/>
          </a:p>
        </p:txBody>
      </p:sp>
      <p:sp>
        <p:nvSpPr>
          <p:cNvPr id="17" name="Freeform 17"/>
          <p:cNvSpPr/>
          <p:nvPr/>
        </p:nvSpPr>
        <p:spPr>
          <a:xfrm>
            <a:off x="11375446" y="7535445"/>
            <a:ext cx="1771024" cy="2735172"/>
          </a:xfrm>
          <a:custGeom>
            <a:avLst/>
            <a:gdLst/>
            <a:ahLst/>
            <a:cxnLst/>
            <a:rect l="l" t="t" r="r" b="b"/>
            <a:pathLst>
              <a:path w="1771024" h="2735172">
                <a:moveTo>
                  <a:pt x="0" y="0"/>
                </a:moveTo>
                <a:lnTo>
                  <a:pt x="1771024" y="0"/>
                </a:lnTo>
                <a:lnTo>
                  <a:pt x="1771024" y="2735172"/>
                </a:lnTo>
                <a:lnTo>
                  <a:pt x="0" y="2735172"/>
                </a:lnTo>
                <a:lnTo>
                  <a:pt x="0" y="0"/>
                </a:lnTo>
                <a:close/>
              </a:path>
            </a:pathLst>
          </a:custGeom>
          <a:blipFill>
            <a:blip r:embed="rId23"/>
            <a:stretch>
              <a:fillRect/>
            </a:stretch>
          </a:blipFill>
        </p:spPr>
        <p:txBody>
          <a:bodyPr/>
          <a:lstStyle/>
          <a:p>
            <a:endParaRPr lang="fi-FI"/>
          </a:p>
        </p:txBody>
      </p:sp>
      <p:sp>
        <p:nvSpPr>
          <p:cNvPr id="18" name="Freeform 18"/>
          <p:cNvSpPr/>
          <p:nvPr/>
        </p:nvSpPr>
        <p:spPr>
          <a:xfrm>
            <a:off x="6576659" y="7535445"/>
            <a:ext cx="2751555" cy="2751555"/>
          </a:xfrm>
          <a:custGeom>
            <a:avLst/>
            <a:gdLst/>
            <a:ahLst/>
            <a:cxnLst/>
            <a:rect l="l" t="t" r="r" b="b"/>
            <a:pathLst>
              <a:path w="2751555" h="2751555">
                <a:moveTo>
                  <a:pt x="0" y="0"/>
                </a:moveTo>
                <a:lnTo>
                  <a:pt x="2751556" y="0"/>
                </a:lnTo>
                <a:lnTo>
                  <a:pt x="2751556" y="2751555"/>
                </a:lnTo>
                <a:lnTo>
                  <a:pt x="0" y="2751555"/>
                </a:lnTo>
                <a:lnTo>
                  <a:pt x="0" y="0"/>
                </a:lnTo>
                <a:close/>
              </a:path>
            </a:pathLst>
          </a:custGeom>
          <a:blipFill>
            <a:blip r:embed="rId24"/>
            <a:stretch>
              <a:fillRect/>
            </a:stretch>
          </a:blipFill>
        </p:spPr>
        <p:txBody>
          <a:bodyPr/>
          <a:lstStyle/>
          <a:p>
            <a:endParaRPr lang="fi-FI"/>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rot="-3720948" flipH="1">
            <a:off x="-3045045" y="7083362"/>
            <a:ext cx="7107128" cy="7042518"/>
          </a:xfrm>
          <a:custGeom>
            <a:avLst/>
            <a:gdLst/>
            <a:ahLst/>
            <a:cxnLst/>
            <a:rect l="l" t="t" r="r" b="b"/>
            <a:pathLst>
              <a:path w="7107128" h="7042518">
                <a:moveTo>
                  <a:pt x="7107128" y="0"/>
                </a:moveTo>
                <a:lnTo>
                  <a:pt x="0" y="0"/>
                </a:lnTo>
                <a:lnTo>
                  <a:pt x="0" y="7042518"/>
                </a:lnTo>
                <a:lnTo>
                  <a:pt x="7107128" y="7042518"/>
                </a:lnTo>
                <a:lnTo>
                  <a:pt x="710712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rot="-5612255">
            <a:off x="-973322" y="6822767"/>
            <a:ext cx="4927817" cy="4114800"/>
          </a:xfrm>
          <a:custGeom>
            <a:avLst/>
            <a:gdLst/>
            <a:ahLst/>
            <a:cxnLst/>
            <a:rect l="l" t="t" r="r" b="b"/>
            <a:pathLst>
              <a:path w="4927817" h="4114800">
                <a:moveTo>
                  <a:pt x="0" y="0"/>
                </a:moveTo>
                <a:lnTo>
                  <a:pt x="4927817" y="0"/>
                </a:lnTo>
                <a:lnTo>
                  <a:pt x="49278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Freeform 4"/>
          <p:cNvSpPr/>
          <p:nvPr/>
        </p:nvSpPr>
        <p:spPr>
          <a:xfrm>
            <a:off x="14892282" y="-2260258"/>
            <a:ext cx="5618691" cy="5859552"/>
          </a:xfrm>
          <a:custGeom>
            <a:avLst/>
            <a:gdLst/>
            <a:ahLst/>
            <a:cxnLst/>
            <a:rect l="l" t="t" r="r" b="b"/>
            <a:pathLst>
              <a:path w="5618691" h="5859552">
                <a:moveTo>
                  <a:pt x="0" y="0"/>
                </a:moveTo>
                <a:lnTo>
                  <a:pt x="5618692" y="0"/>
                </a:lnTo>
                <a:lnTo>
                  <a:pt x="5618692" y="5859552"/>
                </a:lnTo>
                <a:lnTo>
                  <a:pt x="0" y="5859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5" name="Freeform 5"/>
          <p:cNvSpPr/>
          <p:nvPr/>
        </p:nvSpPr>
        <p:spPr>
          <a:xfrm rot="-5612255" flipH="1" flipV="1">
            <a:off x="14254911" y="-716052"/>
            <a:ext cx="4927817" cy="4114800"/>
          </a:xfrm>
          <a:custGeom>
            <a:avLst/>
            <a:gdLst/>
            <a:ahLst/>
            <a:cxnLst/>
            <a:rect l="l" t="t" r="r" b="b"/>
            <a:pathLst>
              <a:path w="4927817" h="4114800">
                <a:moveTo>
                  <a:pt x="4927817" y="4114800"/>
                </a:moveTo>
                <a:lnTo>
                  <a:pt x="0" y="4114800"/>
                </a:lnTo>
                <a:lnTo>
                  <a:pt x="0" y="0"/>
                </a:lnTo>
                <a:lnTo>
                  <a:pt x="4927817" y="0"/>
                </a:lnTo>
                <a:lnTo>
                  <a:pt x="4927817"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6" name="Freeform 6"/>
          <p:cNvSpPr/>
          <p:nvPr/>
        </p:nvSpPr>
        <p:spPr>
          <a:xfrm>
            <a:off x="-2773101" y="-2676470"/>
            <a:ext cx="5841092" cy="6061511"/>
          </a:xfrm>
          <a:custGeom>
            <a:avLst/>
            <a:gdLst/>
            <a:ahLst/>
            <a:cxnLst/>
            <a:rect l="l" t="t" r="r" b="b"/>
            <a:pathLst>
              <a:path w="5841092" h="6061511">
                <a:moveTo>
                  <a:pt x="0" y="0"/>
                </a:moveTo>
                <a:lnTo>
                  <a:pt x="5841092" y="0"/>
                </a:lnTo>
                <a:lnTo>
                  <a:pt x="5841092" y="6061511"/>
                </a:lnTo>
                <a:lnTo>
                  <a:pt x="0" y="6061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7" name="Freeform 7"/>
          <p:cNvSpPr/>
          <p:nvPr/>
        </p:nvSpPr>
        <p:spPr>
          <a:xfrm rot="569534">
            <a:off x="-1399079" y="-879534"/>
            <a:ext cx="4855558" cy="5126348"/>
          </a:xfrm>
          <a:custGeom>
            <a:avLst/>
            <a:gdLst/>
            <a:ahLst/>
            <a:cxnLst/>
            <a:rect l="l" t="t" r="r" b="b"/>
            <a:pathLst>
              <a:path w="4855558" h="5126348">
                <a:moveTo>
                  <a:pt x="0" y="0"/>
                </a:moveTo>
                <a:lnTo>
                  <a:pt x="4855558" y="0"/>
                </a:lnTo>
                <a:lnTo>
                  <a:pt x="4855558" y="5126348"/>
                </a:lnTo>
                <a:lnTo>
                  <a:pt x="0" y="5126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8" name="Freeform 8"/>
          <p:cNvSpPr/>
          <p:nvPr/>
        </p:nvSpPr>
        <p:spPr>
          <a:xfrm>
            <a:off x="14892282" y="7351529"/>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9" name="Freeform 9"/>
          <p:cNvSpPr/>
          <p:nvPr/>
        </p:nvSpPr>
        <p:spPr>
          <a:xfrm rot="-10666300">
            <a:off x="13970948" y="7030771"/>
            <a:ext cx="4855558" cy="5126348"/>
          </a:xfrm>
          <a:custGeom>
            <a:avLst/>
            <a:gdLst/>
            <a:ahLst/>
            <a:cxnLst/>
            <a:rect l="l" t="t" r="r" b="b"/>
            <a:pathLst>
              <a:path w="4855558" h="5126348">
                <a:moveTo>
                  <a:pt x="0" y="0"/>
                </a:moveTo>
                <a:lnTo>
                  <a:pt x="4855558" y="0"/>
                </a:lnTo>
                <a:lnTo>
                  <a:pt x="4855558" y="5126349"/>
                </a:lnTo>
                <a:lnTo>
                  <a:pt x="0" y="5126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10" name="Freeform 10"/>
          <p:cNvSpPr/>
          <p:nvPr/>
        </p:nvSpPr>
        <p:spPr>
          <a:xfrm>
            <a:off x="13810186" y="-1244814"/>
            <a:ext cx="2164192" cy="2204269"/>
          </a:xfrm>
          <a:custGeom>
            <a:avLst/>
            <a:gdLst/>
            <a:ahLst/>
            <a:cxnLst/>
            <a:rect l="l" t="t" r="r" b="b"/>
            <a:pathLst>
              <a:path w="2164192" h="2204269">
                <a:moveTo>
                  <a:pt x="0" y="0"/>
                </a:moveTo>
                <a:lnTo>
                  <a:pt x="2164192" y="0"/>
                </a:lnTo>
                <a:lnTo>
                  <a:pt x="2164192" y="2204269"/>
                </a:lnTo>
                <a:lnTo>
                  <a:pt x="0" y="22042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11" name="Freeform 11"/>
          <p:cNvSpPr/>
          <p:nvPr/>
        </p:nvSpPr>
        <p:spPr>
          <a:xfrm>
            <a:off x="3067991" y="9258300"/>
            <a:ext cx="2550793" cy="1737458"/>
          </a:xfrm>
          <a:custGeom>
            <a:avLst/>
            <a:gdLst/>
            <a:ahLst/>
            <a:cxnLst/>
            <a:rect l="l" t="t" r="r" b="b"/>
            <a:pathLst>
              <a:path w="2550793" h="1737458">
                <a:moveTo>
                  <a:pt x="0" y="0"/>
                </a:moveTo>
                <a:lnTo>
                  <a:pt x="2550794" y="0"/>
                </a:lnTo>
                <a:lnTo>
                  <a:pt x="2550794" y="1737458"/>
                </a:lnTo>
                <a:lnTo>
                  <a:pt x="0" y="17374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sp>
        <p:nvSpPr>
          <p:cNvPr id="12" name="Freeform 12"/>
          <p:cNvSpPr/>
          <p:nvPr/>
        </p:nvSpPr>
        <p:spPr>
          <a:xfrm rot="1982351">
            <a:off x="17416638" y="6074217"/>
            <a:ext cx="1742723" cy="2778720"/>
          </a:xfrm>
          <a:custGeom>
            <a:avLst/>
            <a:gdLst/>
            <a:ahLst/>
            <a:cxnLst/>
            <a:rect l="l" t="t" r="r" b="b"/>
            <a:pathLst>
              <a:path w="1742723" h="2778720">
                <a:moveTo>
                  <a:pt x="0" y="0"/>
                </a:moveTo>
                <a:lnTo>
                  <a:pt x="1742724" y="0"/>
                </a:lnTo>
                <a:lnTo>
                  <a:pt x="1742724" y="2778720"/>
                </a:lnTo>
                <a:lnTo>
                  <a:pt x="0" y="27787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sp>
        <p:nvSpPr>
          <p:cNvPr id="13" name="Freeform 13"/>
          <p:cNvSpPr/>
          <p:nvPr/>
        </p:nvSpPr>
        <p:spPr>
          <a:xfrm rot="-6031688">
            <a:off x="-1367846" y="1995681"/>
            <a:ext cx="1742723" cy="2778720"/>
          </a:xfrm>
          <a:custGeom>
            <a:avLst/>
            <a:gdLst/>
            <a:ahLst/>
            <a:cxnLst/>
            <a:rect l="l" t="t" r="r" b="b"/>
            <a:pathLst>
              <a:path w="1742723" h="2778720">
                <a:moveTo>
                  <a:pt x="0" y="0"/>
                </a:moveTo>
                <a:lnTo>
                  <a:pt x="1742723" y="0"/>
                </a:lnTo>
                <a:lnTo>
                  <a:pt x="1742723" y="2778720"/>
                </a:lnTo>
                <a:lnTo>
                  <a:pt x="0" y="27787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sp>
        <p:nvSpPr>
          <p:cNvPr id="14" name="TextBox 14"/>
          <p:cNvSpPr txBox="1"/>
          <p:nvPr/>
        </p:nvSpPr>
        <p:spPr>
          <a:xfrm>
            <a:off x="5376047" y="1238250"/>
            <a:ext cx="7607154" cy="1519513"/>
          </a:xfrm>
          <a:prstGeom prst="rect">
            <a:avLst/>
          </a:prstGeom>
        </p:spPr>
        <p:txBody>
          <a:bodyPr lIns="0" tIns="0" rIns="0" bIns="0" rtlCol="0" anchor="t">
            <a:spAutoFit/>
          </a:bodyPr>
          <a:lstStyle/>
          <a:p>
            <a:pPr algn="ctr">
              <a:lnSpc>
                <a:spcPts val="10244"/>
              </a:lnSpc>
            </a:pPr>
            <a:r>
              <a:rPr lang="en-US" sz="11382" b="1">
                <a:solidFill>
                  <a:srgbClr val="1F4327"/>
                </a:solidFill>
                <a:latin typeface="Poppins Bold"/>
                <a:ea typeface="Poppins Bold"/>
                <a:cs typeface="Poppins Bold"/>
                <a:sym typeface="Poppins Bold"/>
              </a:rPr>
              <a:t>Lähteet</a:t>
            </a:r>
          </a:p>
        </p:txBody>
      </p:sp>
      <p:sp>
        <p:nvSpPr>
          <p:cNvPr id="15" name="TextBox 15"/>
          <p:cNvSpPr txBox="1"/>
          <p:nvPr/>
        </p:nvSpPr>
        <p:spPr>
          <a:xfrm>
            <a:off x="3696098" y="3082201"/>
            <a:ext cx="11342745" cy="5784986"/>
          </a:xfrm>
          <a:prstGeom prst="rect">
            <a:avLst/>
          </a:prstGeom>
        </p:spPr>
        <p:txBody>
          <a:bodyPr lIns="0" tIns="0" rIns="0" bIns="0" rtlCol="0" anchor="t">
            <a:spAutoFit/>
          </a:bodyPr>
          <a:lstStyle/>
          <a:p>
            <a:pPr algn="l">
              <a:lnSpc>
                <a:spcPts val="3283"/>
              </a:lnSpc>
            </a:pPr>
            <a:r>
              <a:rPr lang="en-US" sz="2345">
                <a:solidFill>
                  <a:srgbClr val="1F4327"/>
                </a:solidFill>
                <a:latin typeface="Poppins"/>
                <a:ea typeface="Poppins"/>
                <a:cs typeface="Poppins"/>
                <a:sym typeface="Poppins"/>
              </a:rPr>
              <a:t>Brandt, Nenonen &amp; Salminen (2005) Kotiseutu, Pitäjänmäki ennen.</a:t>
            </a:r>
          </a:p>
          <a:p>
            <a:pPr algn="l">
              <a:lnSpc>
                <a:spcPts val="3283"/>
              </a:lnSpc>
            </a:pPr>
            <a:r>
              <a:rPr lang="en-US" sz="2345" u="sng">
                <a:solidFill>
                  <a:srgbClr val="1F4327"/>
                </a:solidFill>
                <a:latin typeface="Poppins"/>
                <a:ea typeface="Poppins"/>
                <a:cs typeface="Poppins"/>
                <a:sym typeface="Poppins"/>
                <a:hlinkClick r:id="rId20" tooltip="https://kaupunginosat.fi/pitajanmaki/alueen-historia-mainmenu-136/"/>
              </a:rPr>
              <a:t>https://kaupunginosat.fi/pitajanmaki/alueen-historia-mainmenu-136/</a:t>
            </a:r>
          </a:p>
          <a:p>
            <a:pPr algn="l">
              <a:lnSpc>
                <a:spcPts val="3283"/>
              </a:lnSpc>
            </a:pPr>
            <a:endParaRPr lang="en-US" sz="2345" u="sng">
              <a:solidFill>
                <a:srgbClr val="1F4327"/>
              </a:solidFill>
              <a:latin typeface="Poppins"/>
              <a:ea typeface="Poppins"/>
              <a:cs typeface="Poppins"/>
              <a:sym typeface="Poppins"/>
              <a:hlinkClick r:id="rId20" tooltip="https://kaupunginosat.fi/pitajanmaki/alueen-historia-mainmenu-136/"/>
            </a:endParaRPr>
          </a:p>
          <a:p>
            <a:pPr algn="l">
              <a:lnSpc>
                <a:spcPts val="3283"/>
              </a:lnSpc>
            </a:pPr>
            <a:r>
              <a:rPr lang="en-US" sz="2345">
                <a:solidFill>
                  <a:srgbClr val="1F4327"/>
                </a:solidFill>
                <a:latin typeface="Poppins"/>
                <a:ea typeface="Poppins"/>
                <a:cs typeface="Poppins"/>
                <a:sym typeface="Poppins"/>
              </a:rPr>
              <a:t>Helsingin kaupunki, Länsi-Helsingin raitiotie.</a:t>
            </a:r>
          </a:p>
          <a:p>
            <a:pPr algn="l">
              <a:lnSpc>
                <a:spcPts val="3283"/>
              </a:lnSpc>
            </a:pPr>
            <a:r>
              <a:rPr lang="en-US" sz="2345" u="sng">
                <a:solidFill>
                  <a:srgbClr val="1F4327"/>
                </a:solidFill>
                <a:latin typeface="Poppins"/>
                <a:ea typeface="Poppins"/>
                <a:cs typeface="Poppins"/>
                <a:sym typeface="Poppins"/>
                <a:hlinkClick r:id="rId21" tooltip="https://www.hel.fi/fi/kaupunkiymparisto-ja-liikenne/kaupunkisuunnittelu-ja-rakentaminen/suunnitelmat-ja-rakennushankkeet/lansi-helsingin-raitiotie"/>
              </a:rPr>
              <a:t>https://www.hel.fi/fi/kaupunkiymparisto-ja-liikenne/kaupunkisuunnittelu-ja-rakentaminen/suunnitelmat-ja-rakennushankkeet/lansi-helsingin-raitiotie</a:t>
            </a:r>
          </a:p>
          <a:p>
            <a:pPr algn="l">
              <a:lnSpc>
                <a:spcPts val="3283"/>
              </a:lnSpc>
            </a:pPr>
            <a:endParaRPr lang="en-US" sz="2345" u="sng">
              <a:solidFill>
                <a:srgbClr val="1F4327"/>
              </a:solidFill>
              <a:latin typeface="Poppins"/>
              <a:ea typeface="Poppins"/>
              <a:cs typeface="Poppins"/>
              <a:sym typeface="Poppins"/>
              <a:hlinkClick r:id="rId21" tooltip="https://www.hel.fi/fi/kaupunkiymparisto-ja-liikenne/kaupunkisuunnittelu-ja-rakentaminen/suunnitelmat-ja-rakennushankkeet/lansi-helsingin-raitiotie"/>
            </a:endParaRPr>
          </a:p>
          <a:p>
            <a:pPr algn="l">
              <a:lnSpc>
                <a:spcPts val="3283"/>
              </a:lnSpc>
            </a:pPr>
            <a:r>
              <a:rPr lang="en-US" sz="2345">
                <a:solidFill>
                  <a:srgbClr val="1F4327"/>
                </a:solidFill>
                <a:latin typeface="Poppins"/>
                <a:ea typeface="Poppins"/>
                <a:cs typeface="Poppins"/>
                <a:sym typeface="Poppins"/>
              </a:rPr>
              <a:t>Suominen &amp; Toivonen. Helsingin Kaupunki, Kaupunki ympäristö ja liikenne, Pitäjänmäki.</a:t>
            </a:r>
          </a:p>
          <a:p>
            <a:pPr algn="l">
              <a:lnSpc>
                <a:spcPts val="3283"/>
              </a:lnSpc>
            </a:pPr>
            <a:r>
              <a:rPr lang="en-US" sz="2345" u="sng">
                <a:solidFill>
                  <a:srgbClr val="1F4327"/>
                </a:solidFill>
                <a:latin typeface="Poppins"/>
                <a:ea typeface="Poppins"/>
                <a:cs typeface="Poppins"/>
                <a:sym typeface="Poppins"/>
                <a:hlinkClick r:id="rId22" tooltip="https://www.hel.fi/fi/kaupunkiymparisto-ja-liikenne/kaupunkisuunnittelu-ja-rakentaminen/uutta-helsinkia-rakentamassa/pitajanmaki"/>
              </a:rPr>
              <a:t>https://www.hel.fi/fi/kaupunkiymparisto-ja-liikenne/kaupunkisuunnittelu-ja-rakentaminen/uutta-helsinkia-rakentamassa/pitajanmaki</a:t>
            </a:r>
          </a:p>
          <a:p>
            <a:pPr algn="l">
              <a:lnSpc>
                <a:spcPts val="3283"/>
              </a:lnSpc>
            </a:pPr>
            <a:endParaRPr lang="en-US" sz="2345" u="sng">
              <a:solidFill>
                <a:srgbClr val="1F4327"/>
              </a:solidFill>
              <a:latin typeface="Poppins"/>
              <a:ea typeface="Poppins"/>
              <a:cs typeface="Poppins"/>
              <a:sym typeface="Poppins"/>
              <a:hlinkClick r:id="rId22" tooltip="https://www.hel.fi/fi/kaupunkiymparisto-ja-liikenne/kaupunkisuunnittelu-ja-rakentaminen/uutta-helsinkia-rakentamassa/pitajanmaki"/>
            </a:endParaRPr>
          </a:p>
          <a:p>
            <a:pPr algn="l">
              <a:lnSpc>
                <a:spcPts val="3283"/>
              </a:lnSpc>
            </a:pPr>
            <a:endParaRPr lang="en-US" sz="2345" u="sng">
              <a:solidFill>
                <a:srgbClr val="1F4327"/>
              </a:solidFill>
              <a:latin typeface="Poppins"/>
              <a:ea typeface="Poppins"/>
              <a:cs typeface="Poppins"/>
              <a:sym typeface="Poppins"/>
              <a:hlinkClick r:id="rId22" tooltip="https://www.hel.fi/fi/kaupunkiymparisto-ja-liikenne/kaupunkisuunnittelu-ja-rakentaminen/uutta-helsinkia-rakentamassa/pitajanmak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1028700" y="1083997"/>
            <a:ext cx="6473693" cy="4577440"/>
          </a:xfrm>
          <a:custGeom>
            <a:avLst/>
            <a:gdLst/>
            <a:ahLst/>
            <a:cxnLst/>
            <a:rect l="l" t="t" r="r" b="b"/>
            <a:pathLst>
              <a:path w="6473693" h="4577440">
                <a:moveTo>
                  <a:pt x="0" y="0"/>
                </a:moveTo>
                <a:lnTo>
                  <a:pt x="6473693" y="0"/>
                </a:lnTo>
                <a:lnTo>
                  <a:pt x="6473693" y="4577440"/>
                </a:lnTo>
                <a:lnTo>
                  <a:pt x="0" y="4577440"/>
                </a:lnTo>
                <a:lnTo>
                  <a:pt x="0" y="0"/>
                </a:lnTo>
                <a:close/>
              </a:path>
            </a:pathLst>
          </a:custGeom>
          <a:blipFill>
            <a:blip r:embed="rId3"/>
            <a:stretch>
              <a:fillRect/>
            </a:stretch>
          </a:blipFill>
          <a:ln w="38100" cap="sq">
            <a:solidFill>
              <a:srgbClr val="000000"/>
            </a:solidFill>
            <a:prstDash val="solid"/>
            <a:miter/>
          </a:ln>
        </p:spPr>
        <p:txBody>
          <a:bodyPr/>
          <a:lstStyle/>
          <a:p>
            <a:endParaRPr lang="fi-FI"/>
          </a:p>
        </p:txBody>
      </p:sp>
      <p:sp>
        <p:nvSpPr>
          <p:cNvPr id="3" name="Freeform 3"/>
          <p:cNvSpPr/>
          <p:nvPr/>
        </p:nvSpPr>
        <p:spPr>
          <a:xfrm>
            <a:off x="7808362" y="2575700"/>
            <a:ext cx="9450938" cy="6682600"/>
          </a:xfrm>
          <a:custGeom>
            <a:avLst/>
            <a:gdLst/>
            <a:ahLst/>
            <a:cxnLst/>
            <a:rect l="l" t="t" r="r" b="b"/>
            <a:pathLst>
              <a:path w="9450938" h="6682600">
                <a:moveTo>
                  <a:pt x="0" y="0"/>
                </a:moveTo>
                <a:lnTo>
                  <a:pt x="9450938" y="0"/>
                </a:lnTo>
                <a:lnTo>
                  <a:pt x="9450938" y="6682600"/>
                </a:lnTo>
                <a:lnTo>
                  <a:pt x="0" y="6682600"/>
                </a:lnTo>
                <a:lnTo>
                  <a:pt x="0" y="0"/>
                </a:lnTo>
                <a:close/>
              </a:path>
            </a:pathLst>
          </a:custGeom>
          <a:blipFill>
            <a:blip r:embed="rId4"/>
            <a:stretch>
              <a:fillRect/>
            </a:stretch>
          </a:blipFill>
          <a:ln w="38100" cap="sq">
            <a:solidFill>
              <a:srgbClr val="000000"/>
            </a:solidFill>
            <a:prstDash val="solid"/>
            <a:miter/>
          </a:ln>
        </p:spPr>
        <p:txBody>
          <a:bodyPr/>
          <a:lstStyle/>
          <a:p>
            <a:endParaRPr lang="fi-FI"/>
          </a:p>
        </p:txBody>
      </p:sp>
      <p:sp>
        <p:nvSpPr>
          <p:cNvPr id="4" name="TextBox 4"/>
          <p:cNvSpPr txBox="1"/>
          <p:nvPr/>
        </p:nvSpPr>
        <p:spPr>
          <a:xfrm>
            <a:off x="7502393" y="941122"/>
            <a:ext cx="9450938" cy="926465"/>
          </a:xfrm>
          <a:prstGeom prst="rect">
            <a:avLst/>
          </a:prstGeom>
        </p:spPr>
        <p:txBody>
          <a:bodyPr lIns="0" tIns="0" rIns="0" bIns="0" rtlCol="0" anchor="t">
            <a:spAutoFit/>
          </a:bodyPr>
          <a:lstStyle/>
          <a:p>
            <a:pPr algn="ctr">
              <a:lnSpc>
                <a:spcPts val="7210"/>
              </a:lnSpc>
              <a:spcBef>
                <a:spcPct val="0"/>
              </a:spcBef>
            </a:pPr>
            <a:r>
              <a:rPr lang="en-US" sz="5150" b="1">
                <a:solidFill>
                  <a:srgbClr val="1F4327"/>
                </a:solidFill>
                <a:latin typeface="Poppins Bold"/>
                <a:ea typeface="Poppins Bold"/>
                <a:cs typeface="Poppins Bold"/>
                <a:sym typeface="Poppins Bold"/>
              </a:rPr>
              <a:t>Aluerajaus</a:t>
            </a:r>
          </a:p>
        </p:txBody>
      </p:sp>
      <p:sp>
        <p:nvSpPr>
          <p:cNvPr id="5" name="AutoShape 5"/>
          <p:cNvSpPr/>
          <p:nvPr/>
        </p:nvSpPr>
        <p:spPr>
          <a:xfrm>
            <a:off x="5546446" y="3487722"/>
            <a:ext cx="4523834" cy="1212158"/>
          </a:xfrm>
          <a:prstGeom prst="line">
            <a:avLst/>
          </a:prstGeom>
          <a:ln w="238125" cap="flat">
            <a:solidFill>
              <a:srgbClr val="000000"/>
            </a:solidFill>
            <a:prstDash val="solid"/>
            <a:headEnd type="none" w="sm" len="sm"/>
            <a:tailEnd type="arrow" w="med" len="sm"/>
          </a:ln>
        </p:spPr>
        <p:txBody>
          <a:bodyPr/>
          <a:lstStyle/>
          <a:p>
            <a:endParaRPr lang="fi-FI"/>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rot="-5612255" flipH="1" flipV="1">
            <a:off x="14477018" y="157646"/>
            <a:ext cx="4927817" cy="4114800"/>
          </a:xfrm>
          <a:custGeom>
            <a:avLst/>
            <a:gdLst/>
            <a:ahLst/>
            <a:cxnLst/>
            <a:rect l="l" t="t" r="r" b="b"/>
            <a:pathLst>
              <a:path w="4927817" h="4114800">
                <a:moveTo>
                  <a:pt x="4927816" y="4114800"/>
                </a:moveTo>
                <a:lnTo>
                  <a:pt x="0" y="4114800"/>
                </a:lnTo>
                <a:lnTo>
                  <a:pt x="0" y="0"/>
                </a:lnTo>
                <a:lnTo>
                  <a:pt x="4927816" y="0"/>
                </a:lnTo>
                <a:lnTo>
                  <a:pt x="4927816"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3" name="Freeform 3"/>
          <p:cNvSpPr/>
          <p:nvPr/>
        </p:nvSpPr>
        <p:spPr>
          <a:xfrm rot="569534">
            <a:off x="-1399079" y="-348128"/>
            <a:ext cx="4855558" cy="5126348"/>
          </a:xfrm>
          <a:custGeom>
            <a:avLst/>
            <a:gdLst/>
            <a:ahLst/>
            <a:cxnLst/>
            <a:rect l="l" t="t" r="r" b="b"/>
            <a:pathLst>
              <a:path w="4855558" h="5126348">
                <a:moveTo>
                  <a:pt x="0" y="0"/>
                </a:moveTo>
                <a:lnTo>
                  <a:pt x="4855558" y="0"/>
                </a:lnTo>
                <a:lnTo>
                  <a:pt x="4855558" y="5126348"/>
                </a:lnTo>
                <a:lnTo>
                  <a:pt x="0" y="5126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4" name="Freeform 4"/>
          <p:cNvSpPr/>
          <p:nvPr/>
        </p:nvSpPr>
        <p:spPr>
          <a:xfrm>
            <a:off x="7760301" y="3176510"/>
            <a:ext cx="4022827" cy="4114800"/>
          </a:xfrm>
          <a:custGeom>
            <a:avLst/>
            <a:gdLst/>
            <a:ahLst/>
            <a:cxnLst/>
            <a:rect l="l" t="t" r="r" b="b"/>
            <a:pathLst>
              <a:path w="4022827" h="4114800">
                <a:moveTo>
                  <a:pt x="0" y="0"/>
                </a:moveTo>
                <a:lnTo>
                  <a:pt x="4022827" y="0"/>
                </a:lnTo>
                <a:lnTo>
                  <a:pt x="402282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5" name="Freeform 5"/>
          <p:cNvSpPr/>
          <p:nvPr/>
        </p:nvSpPr>
        <p:spPr>
          <a:xfrm>
            <a:off x="13135969" y="3086100"/>
            <a:ext cx="4565659" cy="4114800"/>
          </a:xfrm>
          <a:custGeom>
            <a:avLst/>
            <a:gdLst/>
            <a:ahLst/>
            <a:cxnLst/>
            <a:rect l="l" t="t" r="r" b="b"/>
            <a:pathLst>
              <a:path w="4565659" h="4114800">
                <a:moveTo>
                  <a:pt x="0" y="0"/>
                </a:moveTo>
                <a:lnTo>
                  <a:pt x="4565659" y="0"/>
                </a:lnTo>
                <a:lnTo>
                  <a:pt x="45656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i-FI"/>
          </a:p>
        </p:txBody>
      </p:sp>
      <p:sp>
        <p:nvSpPr>
          <p:cNvPr id="6" name="Freeform 6"/>
          <p:cNvSpPr/>
          <p:nvPr/>
        </p:nvSpPr>
        <p:spPr>
          <a:xfrm>
            <a:off x="634933" y="3385041"/>
            <a:ext cx="5772527" cy="3708848"/>
          </a:xfrm>
          <a:custGeom>
            <a:avLst/>
            <a:gdLst/>
            <a:ahLst/>
            <a:cxnLst/>
            <a:rect l="l" t="t" r="r" b="b"/>
            <a:pathLst>
              <a:path w="5772527" h="3708848">
                <a:moveTo>
                  <a:pt x="0" y="0"/>
                </a:moveTo>
                <a:lnTo>
                  <a:pt x="5772527" y="0"/>
                </a:lnTo>
                <a:lnTo>
                  <a:pt x="5772527" y="3708848"/>
                </a:lnTo>
                <a:lnTo>
                  <a:pt x="0" y="3708848"/>
                </a:lnTo>
                <a:lnTo>
                  <a:pt x="0" y="0"/>
                </a:lnTo>
                <a:close/>
              </a:path>
            </a:pathLst>
          </a:custGeom>
          <a:blipFill>
            <a:blip r:embed="rId11"/>
            <a:stretch>
              <a:fillRect/>
            </a:stretch>
          </a:blipFill>
        </p:spPr>
        <p:txBody>
          <a:bodyPr/>
          <a:lstStyle/>
          <a:p>
            <a:endParaRPr lang="fi-FI"/>
          </a:p>
        </p:txBody>
      </p:sp>
      <p:sp>
        <p:nvSpPr>
          <p:cNvPr id="7" name="TextBox 7"/>
          <p:cNvSpPr txBox="1"/>
          <p:nvPr/>
        </p:nvSpPr>
        <p:spPr>
          <a:xfrm>
            <a:off x="4118588" y="575322"/>
            <a:ext cx="9723098" cy="1253478"/>
          </a:xfrm>
          <a:prstGeom prst="rect">
            <a:avLst/>
          </a:prstGeom>
        </p:spPr>
        <p:txBody>
          <a:bodyPr lIns="0" tIns="0" rIns="0" bIns="0" rtlCol="0" anchor="t">
            <a:spAutoFit/>
          </a:bodyPr>
          <a:lstStyle/>
          <a:p>
            <a:pPr algn="ctr">
              <a:lnSpc>
                <a:spcPts val="4634"/>
              </a:lnSpc>
            </a:pPr>
            <a:r>
              <a:rPr lang="en-US" sz="5149" b="1">
                <a:solidFill>
                  <a:srgbClr val="1F4327"/>
                </a:solidFill>
                <a:latin typeface="Poppins Bold"/>
                <a:ea typeface="Poppins Bold"/>
                <a:cs typeface="Poppins Bold"/>
                <a:sym typeface="Poppins Bold"/>
              </a:rPr>
              <a:t>Pitäjänmäen ominaispiirteet vuonna 2024</a:t>
            </a:r>
          </a:p>
        </p:txBody>
      </p:sp>
      <p:sp>
        <p:nvSpPr>
          <p:cNvPr id="8" name="TextBox 8"/>
          <p:cNvSpPr txBox="1"/>
          <p:nvPr/>
        </p:nvSpPr>
        <p:spPr>
          <a:xfrm>
            <a:off x="1018915" y="8440769"/>
            <a:ext cx="5004563" cy="1138449"/>
          </a:xfrm>
          <a:prstGeom prst="rect">
            <a:avLst/>
          </a:prstGeom>
        </p:spPr>
        <p:txBody>
          <a:bodyPr lIns="0" tIns="0" rIns="0" bIns="0" rtlCol="0" anchor="t">
            <a:spAutoFit/>
          </a:bodyPr>
          <a:lstStyle/>
          <a:p>
            <a:pPr algn="l">
              <a:lnSpc>
                <a:spcPts val="4537"/>
              </a:lnSpc>
            </a:pPr>
            <a:r>
              <a:rPr lang="en-US" sz="3241">
                <a:solidFill>
                  <a:srgbClr val="1F4327"/>
                </a:solidFill>
                <a:latin typeface="Poppins"/>
                <a:ea typeface="Poppins"/>
                <a:cs typeface="Poppins"/>
                <a:sym typeface="Poppins"/>
              </a:rPr>
              <a:t>Teollisuutta sekä toimistotiloja</a:t>
            </a:r>
          </a:p>
        </p:txBody>
      </p:sp>
      <p:sp>
        <p:nvSpPr>
          <p:cNvPr id="9" name="TextBox 9"/>
          <p:cNvSpPr txBox="1"/>
          <p:nvPr/>
        </p:nvSpPr>
        <p:spPr>
          <a:xfrm>
            <a:off x="7525849" y="8481935"/>
            <a:ext cx="5004563" cy="570921"/>
          </a:xfrm>
          <a:prstGeom prst="rect">
            <a:avLst/>
          </a:prstGeom>
        </p:spPr>
        <p:txBody>
          <a:bodyPr lIns="0" tIns="0" rIns="0" bIns="0" rtlCol="0" anchor="t">
            <a:spAutoFit/>
          </a:bodyPr>
          <a:lstStyle/>
          <a:p>
            <a:pPr algn="l">
              <a:lnSpc>
                <a:spcPts val="4537"/>
              </a:lnSpc>
            </a:pPr>
            <a:r>
              <a:rPr lang="en-US" sz="3241">
                <a:solidFill>
                  <a:srgbClr val="1F4327"/>
                </a:solidFill>
                <a:latin typeface="Poppins"/>
                <a:ea typeface="Poppins"/>
                <a:cs typeface="Poppins"/>
                <a:sym typeface="Poppins"/>
              </a:rPr>
              <a:t>Vihreää ympärillä</a:t>
            </a:r>
          </a:p>
        </p:txBody>
      </p:sp>
      <p:sp>
        <p:nvSpPr>
          <p:cNvPr id="10" name="TextBox 10"/>
          <p:cNvSpPr txBox="1"/>
          <p:nvPr/>
        </p:nvSpPr>
        <p:spPr>
          <a:xfrm>
            <a:off x="13283437" y="8459930"/>
            <a:ext cx="5004563" cy="570921"/>
          </a:xfrm>
          <a:prstGeom prst="rect">
            <a:avLst/>
          </a:prstGeom>
        </p:spPr>
        <p:txBody>
          <a:bodyPr lIns="0" tIns="0" rIns="0" bIns="0" rtlCol="0" anchor="t">
            <a:spAutoFit/>
          </a:bodyPr>
          <a:lstStyle/>
          <a:p>
            <a:pPr algn="l">
              <a:lnSpc>
                <a:spcPts val="4537"/>
              </a:lnSpc>
            </a:pPr>
            <a:r>
              <a:rPr lang="en-US" sz="3241">
                <a:solidFill>
                  <a:srgbClr val="1F4327"/>
                </a:solidFill>
                <a:latin typeface="Poppins"/>
                <a:ea typeface="Poppins"/>
                <a:cs typeface="Poppins"/>
                <a:sym typeface="Poppins"/>
              </a:rPr>
              <a:t>Hyvät liikenneyhteydet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7150553" y="293464"/>
            <a:ext cx="10108747" cy="9846544"/>
          </a:xfrm>
          <a:custGeom>
            <a:avLst/>
            <a:gdLst/>
            <a:ahLst/>
            <a:cxnLst/>
            <a:rect l="l" t="t" r="r" b="b"/>
            <a:pathLst>
              <a:path w="10108747" h="9846544">
                <a:moveTo>
                  <a:pt x="0" y="0"/>
                </a:moveTo>
                <a:lnTo>
                  <a:pt x="10108747" y="0"/>
                </a:lnTo>
                <a:lnTo>
                  <a:pt x="10108747" y="9846544"/>
                </a:lnTo>
                <a:lnTo>
                  <a:pt x="0" y="9846544"/>
                </a:lnTo>
                <a:lnTo>
                  <a:pt x="0" y="0"/>
                </a:lnTo>
                <a:close/>
              </a:path>
            </a:pathLst>
          </a:custGeom>
          <a:blipFill>
            <a:blip r:embed="rId3"/>
            <a:stretch>
              <a:fillRect l="-2647" t="-1124" r="-36659"/>
            </a:stretch>
          </a:blipFill>
        </p:spPr>
        <p:txBody>
          <a:bodyPr/>
          <a:lstStyle/>
          <a:p>
            <a:endParaRPr lang="fi-FI"/>
          </a:p>
        </p:txBody>
      </p:sp>
      <p:sp>
        <p:nvSpPr>
          <p:cNvPr id="3" name="Freeform 3"/>
          <p:cNvSpPr/>
          <p:nvPr/>
        </p:nvSpPr>
        <p:spPr>
          <a:xfrm>
            <a:off x="3324555" y="2989035"/>
            <a:ext cx="3825998" cy="7150973"/>
          </a:xfrm>
          <a:custGeom>
            <a:avLst/>
            <a:gdLst/>
            <a:ahLst/>
            <a:cxnLst/>
            <a:rect l="l" t="t" r="r" b="b"/>
            <a:pathLst>
              <a:path w="3825998" h="7150973">
                <a:moveTo>
                  <a:pt x="0" y="0"/>
                </a:moveTo>
                <a:lnTo>
                  <a:pt x="3825998" y="0"/>
                </a:lnTo>
                <a:lnTo>
                  <a:pt x="3825998" y="7150973"/>
                </a:lnTo>
                <a:lnTo>
                  <a:pt x="0" y="7150973"/>
                </a:lnTo>
                <a:lnTo>
                  <a:pt x="0" y="0"/>
                </a:lnTo>
                <a:close/>
              </a:path>
            </a:pathLst>
          </a:custGeom>
          <a:blipFill>
            <a:blip r:embed="rId4"/>
            <a:stretch>
              <a:fillRect/>
            </a:stretch>
          </a:blipFill>
        </p:spPr>
        <p:txBody>
          <a:bodyPr/>
          <a:lstStyle/>
          <a:p>
            <a:endParaRPr lang="fi-FI"/>
          </a:p>
        </p:txBody>
      </p:sp>
      <p:sp>
        <p:nvSpPr>
          <p:cNvPr id="4" name="TextBox 4"/>
          <p:cNvSpPr txBox="1"/>
          <p:nvPr/>
        </p:nvSpPr>
        <p:spPr>
          <a:xfrm>
            <a:off x="1028700" y="1133475"/>
            <a:ext cx="6977920" cy="1495426"/>
          </a:xfrm>
          <a:prstGeom prst="rect">
            <a:avLst/>
          </a:prstGeom>
        </p:spPr>
        <p:txBody>
          <a:bodyPr lIns="0" tIns="0" rIns="0" bIns="0" rtlCol="0" anchor="t">
            <a:spAutoFit/>
          </a:bodyPr>
          <a:lstStyle/>
          <a:p>
            <a:pPr algn="l">
              <a:lnSpc>
                <a:spcPts val="5400"/>
              </a:lnSpc>
            </a:pPr>
            <a:r>
              <a:rPr lang="en-US" sz="6000" b="1">
                <a:solidFill>
                  <a:srgbClr val="1F4327"/>
                </a:solidFill>
                <a:latin typeface="Poppins Bold"/>
                <a:ea typeface="Poppins Bold"/>
                <a:cs typeface="Poppins Bold"/>
                <a:sym typeface="Poppins Bold"/>
              </a:rPr>
              <a:t>Muuttuva </a:t>
            </a:r>
          </a:p>
          <a:p>
            <a:pPr algn="l">
              <a:lnSpc>
                <a:spcPts val="5400"/>
              </a:lnSpc>
            </a:pPr>
            <a:r>
              <a:rPr lang="en-US" sz="6000" b="1">
                <a:solidFill>
                  <a:srgbClr val="1F4327"/>
                </a:solidFill>
                <a:latin typeface="Poppins Bold"/>
                <a:ea typeface="Poppins Bold"/>
                <a:cs typeface="Poppins Bold"/>
                <a:sym typeface="Poppins Bold"/>
              </a:rPr>
              <a:t>Pitäjänmäki </a:t>
            </a:r>
          </a:p>
        </p:txBody>
      </p:sp>
      <p:sp>
        <p:nvSpPr>
          <p:cNvPr id="5" name="Freeform 5"/>
          <p:cNvSpPr/>
          <p:nvPr/>
        </p:nvSpPr>
        <p:spPr>
          <a:xfrm>
            <a:off x="7833197" y="465244"/>
            <a:ext cx="2386321" cy="1694288"/>
          </a:xfrm>
          <a:custGeom>
            <a:avLst/>
            <a:gdLst/>
            <a:ahLst/>
            <a:cxnLst/>
            <a:rect l="l" t="t" r="r" b="b"/>
            <a:pathLst>
              <a:path w="2386321" h="1694288">
                <a:moveTo>
                  <a:pt x="0" y="0"/>
                </a:moveTo>
                <a:lnTo>
                  <a:pt x="2386321" y="0"/>
                </a:lnTo>
                <a:lnTo>
                  <a:pt x="2386321" y="1694288"/>
                </a:lnTo>
                <a:lnTo>
                  <a:pt x="0" y="1694288"/>
                </a:lnTo>
                <a:lnTo>
                  <a:pt x="0" y="0"/>
                </a:lnTo>
                <a:close/>
              </a:path>
            </a:pathLst>
          </a:custGeom>
          <a:blipFill>
            <a:blip r:embed="rId5"/>
            <a:stretch>
              <a:fillRect/>
            </a:stretch>
          </a:blipFill>
          <a:ln w="38100" cap="rnd">
            <a:solidFill>
              <a:srgbClr val="000000"/>
            </a:solidFill>
            <a:prstDash val="solid"/>
            <a:round/>
          </a:ln>
        </p:spPr>
        <p:txBody>
          <a:bodyPr/>
          <a:lstStyle/>
          <a:p>
            <a:endParaRPr lang="fi-FI"/>
          </a:p>
        </p:txBody>
      </p:sp>
      <p:sp>
        <p:nvSpPr>
          <p:cNvPr id="6" name="AutoShape 6"/>
          <p:cNvSpPr/>
          <p:nvPr/>
        </p:nvSpPr>
        <p:spPr>
          <a:xfrm flipH="1" flipV="1">
            <a:off x="10219518" y="1312388"/>
            <a:ext cx="2003540" cy="762559"/>
          </a:xfrm>
          <a:prstGeom prst="line">
            <a:avLst/>
          </a:prstGeom>
          <a:ln w="38100" cap="flat">
            <a:solidFill>
              <a:srgbClr val="000000"/>
            </a:solidFill>
            <a:prstDash val="solid"/>
            <a:headEnd type="none" w="sm" len="sm"/>
            <a:tailEnd type="arrow" w="med" len="sm"/>
          </a:ln>
        </p:spPr>
        <p:txBody>
          <a:bodyPr/>
          <a:lstStyle/>
          <a:p>
            <a:endParaRPr lang="fi-FI"/>
          </a:p>
        </p:txBody>
      </p:sp>
      <p:sp>
        <p:nvSpPr>
          <p:cNvPr id="7" name="Freeform 7"/>
          <p:cNvSpPr/>
          <p:nvPr/>
        </p:nvSpPr>
        <p:spPr>
          <a:xfrm>
            <a:off x="14315787" y="1310979"/>
            <a:ext cx="2547251" cy="1697106"/>
          </a:xfrm>
          <a:custGeom>
            <a:avLst/>
            <a:gdLst/>
            <a:ahLst/>
            <a:cxnLst/>
            <a:rect l="l" t="t" r="r" b="b"/>
            <a:pathLst>
              <a:path w="2547251" h="1697106">
                <a:moveTo>
                  <a:pt x="0" y="0"/>
                </a:moveTo>
                <a:lnTo>
                  <a:pt x="2547251" y="0"/>
                </a:lnTo>
                <a:lnTo>
                  <a:pt x="2547251" y="1697106"/>
                </a:lnTo>
                <a:lnTo>
                  <a:pt x="0" y="1697106"/>
                </a:lnTo>
                <a:lnTo>
                  <a:pt x="0" y="0"/>
                </a:lnTo>
                <a:close/>
              </a:path>
            </a:pathLst>
          </a:custGeom>
          <a:blipFill>
            <a:blip r:embed="rId6"/>
            <a:stretch>
              <a:fillRect/>
            </a:stretch>
          </a:blipFill>
          <a:ln w="38100" cap="rnd">
            <a:solidFill>
              <a:srgbClr val="000000"/>
            </a:solidFill>
            <a:prstDash val="solid"/>
            <a:round/>
          </a:ln>
        </p:spPr>
        <p:txBody>
          <a:bodyPr/>
          <a:lstStyle/>
          <a:p>
            <a:endParaRPr lang="fi-FI"/>
          </a:p>
        </p:txBody>
      </p:sp>
      <p:sp>
        <p:nvSpPr>
          <p:cNvPr id="8" name="AutoShape 8"/>
          <p:cNvSpPr/>
          <p:nvPr/>
        </p:nvSpPr>
        <p:spPr>
          <a:xfrm flipV="1">
            <a:off x="12557962" y="2159532"/>
            <a:ext cx="1757825" cy="848553"/>
          </a:xfrm>
          <a:prstGeom prst="line">
            <a:avLst/>
          </a:prstGeom>
          <a:ln w="38100" cap="flat">
            <a:solidFill>
              <a:srgbClr val="000000"/>
            </a:solidFill>
            <a:prstDash val="solid"/>
            <a:headEnd type="none" w="sm" len="sm"/>
            <a:tailEnd type="arrow" w="med" len="sm"/>
          </a:ln>
        </p:spPr>
        <p:txBody>
          <a:bodyPr/>
          <a:lstStyle/>
          <a:p>
            <a:endParaRPr lang="fi-FI"/>
          </a:p>
        </p:txBody>
      </p:sp>
      <p:sp>
        <p:nvSpPr>
          <p:cNvPr id="9" name="Freeform 9"/>
          <p:cNvSpPr/>
          <p:nvPr/>
        </p:nvSpPr>
        <p:spPr>
          <a:xfrm>
            <a:off x="14725187" y="6905027"/>
            <a:ext cx="2534113" cy="1937876"/>
          </a:xfrm>
          <a:custGeom>
            <a:avLst/>
            <a:gdLst/>
            <a:ahLst/>
            <a:cxnLst/>
            <a:rect l="l" t="t" r="r" b="b"/>
            <a:pathLst>
              <a:path w="2534113" h="1937876">
                <a:moveTo>
                  <a:pt x="0" y="0"/>
                </a:moveTo>
                <a:lnTo>
                  <a:pt x="2534113" y="0"/>
                </a:lnTo>
                <a:lnTo>
                  <a:pt x="2534113" y="1937876"/>
                </a:lnTo>
                <a:lnTo>
                  <a:pt x="0" y="1937876"/>
                </a:lnTo>
                <a:lnTo>
                  <a:pt x="0" y="0"/>
                </a:lnTo>
                <a:close/>
              </a:path>
            </a:pathLst>
          </a:custGeom>
          <a:blipFill>
            <a:blip r:embed="rId7"/>
            <a:stretch>
              <a:fillRect l="-34716" b="-634"/>
            </a:stretch>
          </a:blipFill>
          <a:ln w="38100" cap="rnd">
            <a:solidFill>
              <a:srgbClr val="000000"/>
            </a:solidFill>
            <a:prstDash val="solid"/>
            <a:round/>
          </a:ln>
        </p:spPr>
        <p:txBody>
          <a:bodyPr/>
          <a:lstStyle/>
          <a:p>
            <a:endParaRPr lang="fi-FI"/>
          </a:p>
        </p:txBody>
      </p:sp>
      <p:sp>
        <p:nvSpPr>
          <p:cNvPr id="10" name="AutoShape 10"/>
          <p:cNvSpPr/>
          <p:nvPr/>
        </p:nvSpPr>
        <p:spPr>
          <a:xfrm>
            <a:off x="13532581" y="7603700"/>
            <a:ext cx="1192606" cy="270265"/>
          </a:xfrm>
          <a:prstGeom prst="line">
            <a:avLst/>
          </a:prstGeom>
          <a:ln w="38100" cap="flat">
            <a:solidFill>
              <a:srgbClr val="000000"/>
            </a:solidFill>
            <a:prstDash val="solid"/>
            <a:headEnd type="none" w="sm" len="sm"/>
            <a:tailEnd type="arrow" w="med" len="sm"/>
          </a:ln>
        </p:spPr>
        <p:txBody>
          <a:bodyPr/>
          <a:lstStyle/>
          <a:p>
            <a:endParaRPr lang="fi-FI"/>
          </a:p>
        </p:txBody>
      </p:sp>
      <p:sp>
        <p:nvSpPr>
          <p:cNvPr id="11" name="Freeform 11"/>
          <p:cNvSpPr/>
          <p:nvPr/>
        </p:nvSpPr>
        <p:spPr>
          <a:xfrm>
            <a:off x="8853947" y="6096458"/>
            <a:ext cx="1900077" cy="2554726"/>
          </a:xfrm>
          <a:custGeom>
            <a:avLst/>
            <a:gdLst/>
            <a:ahLst/>
            <a:cxnLst/>
            <a:rect l="l" t="t" r="r" b="b"/>
            <a:pathLst>
              <a:path w="1900077" h="2554726">
                <a:moveTo>
                  <a:pt x="0" y="0"/>
                </a:moveTo>
                <a:lnTo>
                  <a:pt x="1900078" y="0"/>
                </a:lnTo>
                <a:lnTo>
                  <a:pt x="1900078" y="2554725"/>
                </a:lnTo>
                <a:lnTo>
                  <a:pt x="0" y="2554725"/>
                </a:lnTo>
                <a:lnTo>
                  <a:pt x="0" y="0"/>
                </a:lnTo>
                <a:close/>
              </a:path>
            </a:pathLst>
          </a:custGeom>
          <a:blipFill>
            <a:blip r:embed="rId8"/>
            <a:stretch>
              <a:fillRect/>
            </a:stretch>
          </a:blipFill>
          <a:ln w="38100" cap="rnd">
            <a:solidFill>
              <a:srgbClr val="000000"/>
            </a:solidFill>
            <a:prstDash val="solid"/>
            <a:round/>
          </a:ln>
        </p:spPr>
        <p:txBody>
          <a:bodyPr/>
          <a:lstStyle/>
          <a:p>
            <a:endParaRPr lang="fi-FI"/>
          </a:p>
        </p:txBody>
      </p:sp>
      <p:sp>
        <p:nvSpPr>
          <p:cNvPr id="12" name="AutoShape 12"/>
          <p:cNvSpPr/>
          <p:nvPr/>
        </p:nvSpPr>
        <p:spPr>
          <a:xfrm flipH="1">
            <a:off x="9803986" y="4540066"/>
            <a:ext cx="1668474" cy="1556392"/>
          </a:xfrm>
          <a:prstGeom prst="line">
            <a:avLst/>
          </a:prstGeom>
          <a:ln w="38100" cap="flat">
            <a:solidFill>
              <a:srgbClr val="000000"/>
            </a:solidFill>
            <a:prstDash val="solid"/>
            <a:headEnd type="none" w="sm" len="sm"/>
            <a:tailEnd type="arrow" w="med" len="sm"/>
          </a:ln>
        </p:spPr>
        <p:txBody>
          <a:bodyPr/>
          <a:lstStyle/>
          <a:p>
            <a:endParaRPr lang="fi-FI"/>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0" y="4520100"/>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txBody>
          <a:bodyPr/>
          <a:lstStyle/>
          <a:p>
            <a:endParaRPr lang="fi-FI"/>
          </a:p>
        </p:txBody>
      </p:sp>
      <p:sp>
        <p:nvSpPr>
          <p:cNvPr id="3" name="Freeform 3"/>
          <p:cNvSpPr/>
          <p:nvPr/>
        </p:nvSpPr>
        <p:spPr>
          <a:xfrm>
            <a:off x="7990541" y="4059913"/>
            <a:ext cx="6238250" cy="6238250"/>
          </a:xfrm>
          <a:custGeom>
            <a:avLst/>
            <a:gdLst/>
            <a:ahLst/>
            <a:cxnLst/>
            <a:rect l="l" t="t" r="r" b="b"/>
            <a:pathLst>
              <a:path w="6238250" h="6238250">
                <a:moveTo>
                  <a:pt x="0" y="0"/>
                </a:moveTo>
                <a:lnTo>
                  <a:pt x="6238249" y="0"/>
                </a:lnTo>
                <a:lnTo>
                  <a:pt x="6238249" y="6238249"/>
                </a:lnTo>
                <a:lnTo>
                  <a:pt x="0" y="6238249"/>
                </a:lnTo>
                <a:lnTo>
                  <a:pt x="0" y="0"/>
                </a:lnTo>
                <a:close/>
              </a:path>
            </a:pathLst>
          </a:custGeom>
          <a:blipFill>
            <a:blip r:embed="rId4"/>
            <a:stretch>
              <a:fillRect/>
            </a:stretch>
          </a:blipFill>
        </p:spPr>
        <p:txBody>
          <a:bodyPr/>
          <a:lstStyle/>
          <a:p>
            <a:endParaRPr lang="fi-FI"/>
          </a:p>
        </p:txBody>
      </p:sp>
      <p:sp>
        <p:nvSpPr>
          <p:cNvPr id="4" name="Freeform 4"/>
          <p:cNvSpPr/>
          <p:nvPr/>
        </p:nvSpPr>
        <p:spPr>
          <a:xfrm>
            <a:off x="13721335" y="4469730"/>
            <a:ext cx="3766682" cy="5817270"/>
          </a:xfrm>
          <a:custGeom>
            <a:avLst/>
            <a:gdLst/>
            <a:ahLst/>
            <a:cxnLst/>
            <a:rect l="l" t="t" r="r" b="b"/>
            <a:pathLst>
              <a:path w="3766682" h="5817270">
                <a:moveTo>
                  <a:pt x="0" y="0"/>
                </a:moveTo>
                <a:lnTo>
                  <a:pt x="3766682" y="0"/>
                </a:lnTo>
                <a:lnTo>
                  <a:pt x="3766682" y="5817270"/>
                </a:lnTo>
                <a:lnTo>
                  <a:pt x="0" y="5817270"/>
                </a:lnTo>
                <a:lnTo>
                  <a:pt x="0" y="0"/>
                </a:lnTo>
                <a:close/>
              </a:path>
            </a:pathLst>
          </a:custGeom>
          <a:blipFill>
            <a:blip r:embed="rId5"/>
            <a:stretch>
              <a:fillRect/>
            </a:stretch>
          </a:blipFill>
        </p:spPr>
        <p:txBody>
          <a:bodyPr/>
          <a:lstStyle/>
          <a:p>
            <a:endParaRPr lang="fi-FI"/>
          </a:p>
        </p:txBody>
      </p:sp>
      <p:sp>
        <p:nvSpPr>
          <p:cNvPr id="5" name="TextBox 5"/>
          <p:cNvSpPr txBox="1"/>
          <p:nvPr/>
        </p:nvSpPr>
        <p:spPr>
          <a:xfrm>
            <a:off x="2801760" y="859662"/>
            <a:ext cx="12684481" cy="1495426"/>
          </a:xfrm>
          <a:prstGeom prst="rect">
            <a:avLst/>
          </a:prstGeom>
        </p:spPr>
        <p:txBody>
          <a:bodyPr lIns="0" tIns="0" rIns="0" bIns="0" rtlCol="0" anchor="t">
            <a:spAutoFit/>
          </a:bodyPr>
          <a:lstStyle/>
          <a:p>
            <a:pPr algn="ctr">
              <a:lnSpc>
                <a:spcPts val="5400"/>
              </a:lnSpc>
            </a:pPr>
            <a:r>
              <a:rPr lang="en-US" sz="6000" b="1">
                <a:solidFill>
                  <a:srgbClr val="1F4327"/>
                </a:solidFill>
                <a:latin typeface="Poppins Bold"/>
                <a:ea typeface="Poppins Bold"/>
                <a:cs typeface="Poppins Bold"/>
                <a:sym typeface="Poppins Bold"/>
              </a:rPr>
              <a:t>Henkilöprofiilit Pitäjänmäen vaikutusalueella</a:t>
            </a:r>
          </a:p>
        </p:txBody>
      </p:sp>
      <p:sp>
        <p:nvSpPr>
          <p:cNvPr id="6" name="TextBox 6"/>
          <p:cNvSpPr txBox="1"/>
          <p:nvPr/>
        </p:nvSpPr>
        <p:spPr>
          <a:xfrm>
            <a:off x="1464985" y="3238632"/>
            <a:ext cx="2973080" cy="1076325"/>
          </a:xfrm>
          <a:prstGeom prst="rect">
            <a:avLst/>
          </a:prstGeom>
        </p:spPr>
        <p:txBody>
          <a:bodyPr wrap="square" lIns="0" tIns="0" rIns="0" bIns="0" rtlCol="0" anchor="t">
            <a:spAutoFit/>
          </a:bodyPr>
          <a:lstStyle/>
          <a:p>
            <a:pPr algn="ctr">
              <a:lnSpc>
                <a:spcPts val="4200"/>
              </a:lnSpc>
            </a:pPr>
            <a:r>
              <a:rPr lang="en-US" sz="3000" dirty="0">
                <a:solidFill>
                  <a:srgbClr val="1F4327"/>
                </a:solidFill>
                <a:latin typeface="Poppins"/>
                <a:ea typeface="Poppins"/>
                <a:cs typeface="Poppins"/>
                <a:sym typeface="Poppins"/>
              </a:rPr>
              <a:t>Lisa, 23 </a:t>
            </a:r>
            <a:r>
              <a:rPr lang="en-US" sz="3000" dirty="0" err="1">
                <a:solidFill>
                  <a:srgbClr val="1F4327"/>
                </a:solidFill>
                <a:latin typeface="Poppins"/>
                <a:ea typeface="Poppins"/>
                <a:cs typeface="Poppins"/>
                <a:sym typeface="Poppins"/>
              </a:rPr>
              <a:t>vuotta</a:t>
            </a:r>
            <a:endParaRPr lang="en-US" sz="3000" dirty="0">
              <a:solidFill>
                <a:srgbClr val="1F4327"/>
              </a:solidFill>
              <a:latin typeface="Poppins"/>
              <a:ea typeface="Poppins"/>
              <a:cs typeface="Poppins"/>
              <a:sym typeface="Poppins"/>
            </a:endParaRPr>
          </a:p>
          <a:p>
            <a:pPr algn="ctr">
              <a:lnSpc>
                <a:spcPts val="4200"/>
              </a:lnSpc>
              <a:spcBef>
                <a:spcPct val="0"/>
              </a:spcBef>
            </a:pPr>
            <a:r>
              <a:rPr lang="en-US" sz="3000" dirty="0">
                <a:solidFill>
                  <a:srgbClr val="1F4327"/>
                </a:solidFill>
                <a:latin typeface="Poppins"/>
                <a:ea typeface="Poppins"/>
                <a:cs typeface="Poppins"/>
                <a:sym typeface="Poppins"/>
              </a:rPr>
              <a:t>Tampere</a:t>
            </a:r>
          </a:p>
        </p:txBody>
      </p:sp>
      <p:sp>
        <p:nvSpPr>
          <p:cNvPr id="7" name="TextBox 7"/>
          <p:cNvSpPr txBox="1"/>
          <p:nvPr/>
        </p:nvSpPr>
        <p:spPr>
          <a:xfrm>
            <a:off x="13811424" y="3238631"/>
            <a:ext cx="3349633" cy="1076325"/>
          </a:xfrm>
          <a:prstGeom prst="rect">
            <a:avLst/>
          </a:prstGeom>
        </p:spPr>
        <p:txBody>
          <a:bodyPr wrap="square" lIns="0" tIns="0" rIns="0" bIns="0" rtlCol="0" anchor="t">
            <a:spAutoFit/>
          </a:bodyPr>
          <a:lstStyle/>
          <a:p>
            <a:pPr algn="ctr">
              <a:lnSpc>
                <a:spcPts val="4200"/>
              </a:lnSpc>
            </a:pPr>
            <a:r>
              <a:rPr lang="en-US" sz="3000" dirty="0">
                <a:solidFill>
                  <a:srgbClr val="1F4327"/>
                </a:solidFill>
                <a:latin typeface="Poppins"/>
                <a:ea typeface="Poppins"/>
                <a:cs typeface="Poppins"/>
                <a:sym typeface="Poppins"/>
              </a:rPr>
              <a:t>Simo, 35 </a:t>
            </a:r>
            <a:r>
              <a:rPr lang="en-US" sz="3000" dirty="0" err="1">
                <a:solidFill>
                  <a:srgbClr val="1F4327"/>
                </a:solidFill>
                <a:latin typeface="Poppins"/>
                <a:ea typeface="Poppins"/>
                <a:cs typeface="Poppins"/>
                <a:sym typeface="Poppins"/>
              </a:rPr>
              <a:t>vuotta</a:t>
            </a:r>
            <a:endParaRPr lang="en-US" sz="3000" dirty="0">
              <a:solidFill>
                <a:srgbClr val="1F4327"/>
              </a:solidFill>
              <a:latin typeface="Poppins"/>
              <a:ea typeface="Poppins"/>
              <a:cs typeface="Poppins"/>
              <a:sym typeface="Poppins"/>
            </a:endParaRPr>
          </a:p>
          <a:p>
            <a:pPr algn="ctr">
              <a:lnSpc>
                <a:spcPts val="4200"/>
              </a:lnSpc>
              <a:spcBef>
                <a:spcPct val="0"/>
              </a:spcBef>
            </a:pPr>
            <a:r>
              <a:rPr lang="en-US" sz="3000" dirty="0">
                <a:solidFill>
                  <a:srgbClr val="1F4327"/>
                </a:solidFill>
                <a:latin typeface="Poppins"/>
                <a:ea typeface="Poppins"/>
                <a:cs typeface="Poppins"/>
                <a:sym typeface="Poppins"/>
              </a:rPr>
              <a:t>Espoo</a:t>
            </a:r>
          </a:p>
        </p:txBody>
      </p:sp>
      <p:sp>
        <p:nvSpPr>
          <p:cNvPr id="8" name="TextBox 8"/>
          <p:cNvSpPr txBox="1"/>
          <p:nvPr/>
        </p:nvSpPr>
        <p:spPr>
          <a:xfrm>
            <a:off x="9589646" y="3238632"/>
            <a:ext cx="3516753" cy="1076325"/>
          </a:xfrm>
          <a:prstGeom prst="rect">
            <a:avLst/>
          </a:prstGeom>
        </p:spPr>
        <p:txBody>
          <a:bodyPr wrap="square" lIns="0" tIns="0" rIns="0" bIns="0" rtlCol="0" anchor="t">
            <a:spAutoFit/>
          </a:bodyPr>
          <a:lstStyle/>
          <a:p>
            <a:pPr algn="ctr">
              <a:lnSpc>
                <a:spcPts val="4200"/>
              </a:lnSpc>
            </a:pPr>
            <a:r>
              <a:rPr lang="en-US" sz="3000" dirty="0">
                <a:solidFill>
                  <a:srgbClr val="1F4327"/>
                </a:solidFill>
                <a:latin typeface="Poppins"/>
                <a:ea typeface="Poppins"/>
                <a:cs typeface="Poppins"/>
                <a:sym typeface="Poppins"/>
              </a:rPr>
              <a:t>Mauri, 82 </a:t>
            </a:r>
            <a:r>
              <a:rPr lang="en-US" sz="3000" dirty="0" err="1">
                <a:solidFill>
                  <a:srgbClr val="1F4327"/>
                </a:solidFill>
                <a:latin typeface="Poppins"/>
                <a:ea typeface="Poppins"/>
                <a:cs typeface="Poppins"/>
                <a:sym typeface="Poppins"/>
              </a:rPr>
              <a:t>vuotta</a:t>
            </a:r>
            <a:endParaRPr lang="en-US" sz="3000" dirty="0">
              <a:solidFill>
                <a:srgbClr val="1F4327"/>
              </a:solidFill>
              <a:latin typeface="Poppins"/>
              <a:ea typeface="Poppins"/>
              <a:cs typeface="Poppins"/>
              <a:sym typeface="Poppins"/>
            </a:endParaRPr>
          </a:p>
          <a:p>
            <a:pPr algn="ctr">
              <a:lnSpc>
                <a:spcPts val="4200"/>
              </a:lnSpc>
              <a:spcBef>
                <a:spcPct val="0"/>
              </a:spcBef>
            </a:pPr>
            <a:r>
              <a:rPr lang="en-US" sz="3000" dirty="0" err="1">
                <a:solidFill>
                  <a:srgbClr val="1F4327"/>
                </a:solidFill>
                <a:latin typeface="Poppins"/>
                <a:ea typeface="Poppins"/>
                <a:cs typeface="Poppins"/>
                <a:sym typeface="Poppins"/>
              </a:rPr>
              <a:t>Pitäjänmäki</a:t>
            </a:r>
            <a:endParaRPr lang="en-US" sz="3000" dirty="0">
              <a:solidFill>
                <a:srgbClr val="1F4327"/>
              </a:solidFill>
              <a:latin typeface="Poppins"/>
              <a:ea typeface="Poppins"/>
              <a:cs typeface="Poppins"/>
              <a:sym typeface="Poppins"/>
            </a:endParaRPr>
          </a:p>
        </p:txBody>
      </p:sp>
      <p:sp>
        <p:nvSpPr>
          <p:cNvPr id="9" name="Freeform 9"/>
          <p:cNvSpPr/>
          <p:nvPr/>
        </p:nvSpPr>
        <p:spPr>
          <a:xfrm>
            <a:off x="6034114" y="7034182"/>
            <a:ext cx="2545772" cy="2594417"/>
          </a:xfrm>
          <a:custGeom>
            <a:avLst/>
            <a:gdLst/>
            <a:ahLst/>
            <a:cxnLst/>
            <a:rect l="l" t="t" r="r" b="b"/>
            <a:pathLst>
              <a:path w="2545772" h="2594417">
                <a:moveTo>
                  <a:pt x="0" y="0"/>
                </a:moveTo>
                <a:lnTo>
                  <a:pt x="2545772" y="0"/>
                </a:lnTo>
                <a:lnTo>
                  <a:pt x="2545772" y="2594417"/>
                </a:lnTo>
                <a:lnTo>
                  <a:pt x="0" y="2594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10" name="TextBox 10"/>
          <p:cNvSpPr txBox="1"/>
          <p:nvPr/>
        </p:nvSpPr>
        <p:spPr>
          <a:xfrm>
            <a:off x="4623928" y="3238631"/>
            <a:ext cx="4776799" cy="1076325"/>
          </a:xfrm>
          <a:prstGeom prst="rect">
            <a:avLst/>
          </a:prstGeom>
        </p:spPr>
        <p:txBody>
          <a:bodyPr wrap="square" lIns="0" tIns="0" rIns="0" bIns="0" rtlCol="0" anchor="t">
            <a:spAutoFit/>
          </a:bodyPr>
          <a:lstStyle/>
          <a:p>
            <a:pPr algn="ctr">
              <a:lnSpc>
                <a:spcPts val="4200"/>
              </a:lnSpc>
            </a:pPr>
            <a:r>
              <a:rPr lang="en-US" sz="3000" dirty="0" err="1">
                <a:solidFill>
                  <a:srgbClr val="1F4327"/>
                </a:solidFill>
                <a:latin typeface="Poppins"/>
                <a:ea typeface="Poppins"/>
                <a:cs typeface="Poppins"/>
                <a:sym typeface="Poppins"/>
              </a:rPr>
              <a:t>Varpunen</a:t>
            </a:r>
            <a:r>
              <a:rPr lang="en-US" sz="3000" dirty="0">
                <a:solidFill>
                  <a:srgbClr val="1F4327"/>
                </a:solidFill>
                <a:latin typeface="Poppins"/>
                <a:ea typeface="Poppins"/>
                <a:cs typeface="Poppins"/>
                <a:sym typeface="Poppins"/>
              </a:rPr>
              <a:t>, 3 </a:t>
            </a:r>
            <a:r>
              <a:rPr lang="en-US" sz="3000" dirty="0" err="1">
                <a:solidFill>
                  <a:srgbClr val="1F4327"/>
                </a:solidFill>
                <a:latin typeface="Poppins"/>
                <a:ea typeface="Poppins"/>
                <a:cs typeface="Poppins"/>
                <a:sym typeface="Poppins"/>
              </a:rPr>
              <a:t>vuotta</a:t>
            </a:r>
            <a:endParaRPr lang="en-US" sz="3000" dirty="0">
              <a:solidFill>
                <a:srgbClr val="1F4327"/>
              </a:solidFill>
              <a:latin typeface="Poppins"/>
              <a:ea typeface="Poppins"/>
              <a:cs typeface="Poppins"/>
              <a:sym typeface="Poppins"/>
            </a:endParaRPr>
          </a:p>
          <a:p>
            <a:pPr algn="ctr">
              <a:lnSpc>
                <a:spcPts val="4200"/>
              </a:lnSpc>
              <a:spcBef>
                <a:spcPct val="0"/>
              </a:spcBef>
            </a:pPr>
            <a:r>
              <a:rPr lang="en-US" sz="3000" dirty="0" err="1">
                <a:solidFill>
                  <a:srgbClr val="1F4327"/>
                </a:solidFill>
                <a:latin typeface="Poppins"/>
                <a:ea typeface="Poppins"/>
                <a:cs typeface="Poppins"/>
                <a:sym typeface="Poppins"/>
              </a:rPr>
              <a:t>Pitäjänmäki</a:t>
            </a:r>
            <a:endParaRPr lang="en-US" sz="3000" dirty="0">
              <a:solidFill>
                <a:srgbClr val="1F4327"/>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0" y="6155953"/>
            <a:ext cx="4131047" cy="4131047"/>
          </a:xfrm>
          <a:custGeom>
            <a:avLst/>
            <a:gdLst/>
            <a:ahLst/>
            <a:cxnLst/>
            <a:rect l="l" t="t" r="r" b="b"/>
            <a:pathLst>
              <a:path w="4131047" h="4131047">
                <a:moveTo>
                  <a:pt x="0" y="0"/>
                </a:moveTo>
                <a:lnTo>
                  <a:pt x="4131047" y="0"/>
                </a:lnTo>
                <a:lnTo>
                  <a:pt x="4131047" y="4131047"/>
                </a:lnTo>
                <a:lnTo>
                  <a:pt x="0" y="4131047"/>
                </a:lnTo>
                <a:lnTo>
                  <a:pt x="0" y="0"/>
                </a:lnTo>
                <a:close/>
              </a:path>
            </a:pathLst>
          </a:custGeom>
          <a:blipFill>
            <a:blip r:embed="rId3"/>
            <a:stretch>
              <a:fillRect/>
            </a:stretch>
          </a:blipFill>
        </p:spPr>
        <p:txBody>
          <a:bodyPr/>
          <a:lstStyle/>
          <a:p>
            <a:endParaRPr lang="fi-FI"/>
          </a:p>
        </p:txBody>
      </p:sp>
      <p:sp>
        <p:nvSpPr>
          <p:cNvPr id="3" name="Freeform 3"/>
          <p:cNvSpPr/>
          <p:nvPr/>
        </p:nvSpPr>
        <p:spPr>
          <a:xfrm>
            <a:off x="10730367" y="234347"/>
            <a:ext cx="7298982" cy="9813757"/>
          </a:xfrm>
          <a:custGeom>
            <a:avLst/>
            <a:gdLst/>
            <a:ahLst/>
            <a:cxnLst/>
            <a:rect l="l" t="t" r="r" b="b"/>
            <a:pathLst>
              <a:path w="7298982" h="9813757">
                <a:moveTo>
                  <a:pt x="0" y="0"/>
                </a:moveTo>
                <a:lnTo>
                  <a:pt x="7298982" y="0"/>
                </a:lnTo>
                <a:lnTo>
                  <a:pt x="7298982" y="9813757"/>
                </a:lnTo>
                <a:lnTo>
                  <a:pt x="0" y="9813757"/>
                </a:lnTo>
                <a:lnTo>
                  <a:pt x="0" y="0"/>
                </a:lnTo>
                <a:close/>
              </a:path>
            </a:pathLst>
          </a:custGeom>
          <a:blipFill>
            <a:blip r:embed="rId4"/>
            <a:stretch>
              <a:fillRect/>
            </a:stretch>
          </a:blipFill>
        </p:spPr>
        <p:txBody>
          <a:bodyPr/>
          <a:lstStyle/>
          <a:p>
            <a:endParaRPr lang="fi-FI"/>
          </a:p>
        </p:txBody>
      </p:sp>
      <p:sp>
        <p:nvSpPr>
          <p:cNvPr id="4" name="TextBox 4"/>
          <p:cNvSpPr txBox="1"/>
          <p:nvPr/>
        </p:nvSpPr>
        <p:spPr>
          <a:xfrm>
            <a:off x="490125" y="2596306"/>
            <a:ext cx="10178642" cy="2864929"/>
          </a:xfrm>
          <a:prstGeom prst="rect">
            <a:avLst/>
          </a:prstGeom>
        </p:spPr>
        <p:txBody>
          <a:bodyPr lIns="0" tIns="0" rIns="0" bIns="0" rtlCol="0" anchor="t">
            <a:spAutoFit/>
          </a:bodyPr>
          <a:lstStyle/>
          <a:p>
            <a:pPr marL="584551" lvl="1" indent="-292275" algn="l">
              <a:lnSpc>
                <a:spcPts val="3790"/>
              </a:lnSpc>
              <a:buFont typeface="Arial"/>
              <a:buChar char="•"/>
            </a:pPr>
            <a:r>
              <a:rPr lang="en-US" sz="2707">
                <a:solidFill>
                  <a:srgbClr val="1F4327"/>
                </a:solidFill>
                <a:latin typeface="Poppins"/>
                <a:ea typeface="Poppins"/>
                <a:cs typeface="Poppins"/>
                <a:sym typeface="Poppins"/>
              </a:rPr>
              <a:t>Työpaikkoja tarjoava yritystoiminta säilyy alueella</a:t>
            </a:r>
          </a:p>
          <a:p>
            <a:pPr algn="l">
              <a:lnSpc>
                <a:spcPts val="3790"/>
              </a:lnSpc>
            </a:pPr>
            <a:endParaRPr lang="en-US" sz="2707">
              <a:solidFill>
                <a:srgbClr val="1F4327"/>
              </a:solidFill>
              <a:latin typeface="Poppins"/>
              <a:ea typeface="Poppins"/>
              <a:cs typeface="Poppins"/>
              <a:sym typeface="Poppins"/>
            </a:endParaRPr>
          </a:p>
          <a:p>
            <a:pPr marL="584551" lvl="1" indent="-292275" algn="l">
              <a:lnSpc>
                <a:spcPts val="3790"/>
              </a:lnSpc>
              <a:buFont typeface="Arial"/>
              <a:buChar char="•"/>
            </a:pPr>
            <a:r>
              <a:rPr lang="en-US" sz="2707">
                <a:solidFill>
                  <a:srgbClr val="1F4327"/>
                </a:solidFill>
                <a:latin typeface="Poppins"/>
                <a:ea typeface="Poppins"/>
                <a:cs typeface="Poppins"/>
                <a:sym typeface="Poppins"/>
              </a:rPr>
              <a:t>Ilmarata</a:t>
            </a:r>
          </a:p>
          <a:p>
            <a:pPr marL="1169102" lvl="2" indent="-389701" algn="l">
              <a:lnSpc>
                <a:spcPts val="3790"/>
              </a:lnSpc>
              <a:buFont typeface="Arial"/>
              <a:buChar char="⚬"/>
            </a:pPr>
            <a:r>
              <a:rPr lang="en-US" sz="2707">
                <a:solidFill>
                  <a:srgbClr val="1F4327"/>
                </a:solidFill>
                <a:latin typeface="Poppins"/>
                <a:ea typeface="Poppins"/>
                <a:cs typeface="Poppins"/>
                <a:sym typeface="Poppins"/>
              </a:rPr>
              <a:t>Tavarankuljetukset</a:t>
            </a:r>
          </a:p>
          <a:p>
            <a:pPr marL="1169102" lvl="2" indent="-389701" algn="l">
              <a:lnSpc>
                <a:spcPts val="3790"/>
              </a:lnSpc>
              <a:buFont typeface="Arial"/>
              <a:buChar char="⚬"/>
            </a:pPr>
            <a:r>
              <a:rPr lang="en-US" sz="2707">
                <a:solidFill>
                  <a:srgbClr val="1F4327"/>
                </a:solidFill>
                <a:latin typeface="Poppins"/>
                <a:ea typeface="Poppins"/>
                <a:cs typeface="Poppins"/>
                <a:sym typeface="Poppins"/>
              </a:rPr>
              <a:t>Rautatien yläpuolella</a:t>
            </a:r>
          </a:p>
          <a:p>
            <a:pPr marL="1169102" lvl="2" indent="-389701" algn="l">
              <a:lnSpc>
                <a:spcPts val="3790"/>
              </a:lnSpc>
              <a:buFont typeface="Arial"/>
              <a:buChar char="⚬"/>
            </a:pPr>
            <a:r>
              <a:rPr lang="en-US" sz="2707">
                <a:solidFill>
                  <a:srgbClr val="1F4327"/>
                </a:solidFill>
                <a:latin typeface="Poppins"/>
                <a:ea typeface="Poppins"/>
                <a:cs typeface="Poppins"/>
                <a:sym typeface="Poppins"/>
              </a:rPr>
              <a:t>Vähentää maantiekuljetuksia</a:t>
            </a:r>
          </a:p>
        </p:txBody>
      </p:sp>
      <p:grpSp>
        <p:nvGrpSpPr>
          <p:cNvPr id="5" name="Group 5"/>
          <p:cNvGrpSpPr/>
          <p:nvPr/>
        </p:nvGrpSpPr>
        <p:grpSpPr>
          <a:xfrm>
            <a:off x="3174205" y="6615137"/>
            <a:ext cx="7271065" cy="2017721"/>
            <a:chOff x="0" y="0"/>
            <a:chExt cx="9694754" cy="2690294"/>
          </a:xfrm>
        </p:grpSpPr>
        <p:sp>
          <p:nvSpPr>
            <p:cNvPr id="6" name="Freeform 6"/>
            <p:cNvSpPr/>
            <p:nvPr/>
          </p:nvSpPr>
          <p:spPr>
            <a:xfrm>
              <a:off x="0" y="0"/>
              <a:ext cx="9694754" cy="2690294"/>
            </a:xfrm>
            <a:custGeom>
              <a:avLst/>
              <a:gdLst/>
              <a:ahLst/>
              <a:cxnLst/>
              <a:rect l="l" t="t" r="r" b="b"/>
              <a:pathLst>
                <a:path w="9694754" h="2690294">
                  <a:moveTo>
                    <a:pt x="0" y="0"/>
                  </a:moveTo>
                  <a:lnTo>
                    <a:pt x="9694754" y="0"/>
                  </a:lnTo>
                  <a:lnTo>
                    <a:pt x="9694754" y="2690294"/>
                  </a:lnTo>
                  <a:lnTo>
                    <a:pt x="0" y="26902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7" name="TextBox 7"/>
            <p:cNvSpPr txBox="1"/>
            <p:nvPr/>
          </p:nvSpPr>
          <p:spPr>
            <a:xfrm>
              <a:off x="1325574" y="328454"/>
              <a:ext cx="7780348" cy="1948127"/>
            </a:xfrm>
            <a:prstGeom prst="rect">
              <a:avLst/>
            </a:prstGeom>
          </p:spPr>
          <p:txBody>
            <a:bodyPr lIns="0" tIns="0" rIns="0" bIns="0" rtlCol="0" anchor="t">
              <a:spAutoFit/>
            </a:bodyPr>
            <a:lstStyle/>
            <a:p>
              <a:pPr algn="ctr">
                <a:lnSpc>
                  <a:spcPts val="2987"/>
                </a:lnSpc>
                <a:spcBef>
                  <a:spcPct val="0"/>
                </a:spcBef>
              </a:pPr>
              <a:r>
                <a:rPr lang="en-US" sz="2133">
                  <a:solidFill>
                    <a:srgbClr val="1F4327"/>
                  </a:solidFill>
                  <a:latin typeface="Comic Sans"/>
                  <a:ea typeface="Comic Sans"/>
                  <a:cs typeface="Comic Sans"/>
                  <a:sym typeface="Comic Sans"/>
                </a:rPr>
                <a:t>Yrityksellämme on toimintaa Tampereella ja Pitäjänmäellä. Ilmaradan avulla tuotteemme ovat alle tunnissa Tampereen testilaboratoriossa. </a:t>
              </a:r>
            </a:p>
          </p:txBody>
        </p:sp>
      </p:grpSp>
      <p:sp>
        <p:nvSpPr>
          <p:cNvPr id="8" name="TextBox 8"/>
          <p:cNvSpPr txBox="1"/>
          <p:nvPr/>
        </p:nvSpPr>
        <p:spPr>
          <a:xfrm>
            <a:off x="360407" y="1409888"/>
            <a:ext cx="10308359" cy="769621"/>
          </a:xfrm>
          <a:prstGeom prst="rect">
            <a:avLst/>
          </a:prstGeom>
        </p:spPr>
        <p:txBody>
          <a:bodyPr lIns="0" tIns="0" rIns="0" bIns="0" rtlCol="0" anchor="t">
            <a:spAutoFit/>
          </a:bodyPr>
          <a:lstStyle/>
          <a:p>
            <a:pPr algn="ctr">
              <a:lnSpc>
                <a:spcPts val="5130"/>
              </a:lnSpc>
            </a:pPr>
            <a:r>
              <a:rPr lang="en-US" sz="5700" b="1">
                <a:solidFill>
                  <a:srgbClr val="1F4327"/>
                </a:solidFill>
                <a:latin typeface="Poppins Bold"/>
                <a:ea typeface="Poppins Bold"/>
                <a:cs typeface="Poppins Bold"/>
                <a:sym typeface="Poppins Bold"/>
              </a:rPr>
              <a:t>Ilmarata yritysten tukena</a:t>
            </a:r>
          </a:p>
        </p:txBody>
      </p:sp>
      <p:sp>
        <p:nvSpPr>
          <p:cNvPr id="9" name="TextBox 9"/>
          <p:cNvSpPr txBox="1"/>
          <p:nvPr/>
        </p:nvSpPr>
        <p:spPr>
          <a:xfrm>
            <a:off x="10862981" y="9642970"/>
            <a:ext cx="1621185" cy="291465"/>
          </a:xfrm>
          <a:prstGeom prst="rect">
            <a:avLst/>
          </a:prstGeom>
        </p:spPr>
        <p:txBody>
          <a:bodyPr lIns="0" tIns="0" rIns="0" bIns="0" rtlCol="0" anchor="t">
            <a:spAutoFit/>
          </a:bodyPr>
          <a:lstStyle/>
          <a:p>
            <a:pPr algn="ctr">
              <a:lnSpc>
                <a:spcPts val="2310"/>
              </a:lnSpc>
              <a:spcBef>
                <a:spcPct val="0"/>
              </a:spcBef>
            </a:pPr>
            <a:r>
              <a:rPr lang="en-US" sz="1650">
                <a:solidFill>
                  <a:srgbClr val="1F4327"/>
                </a:solidFill>
                <a:latin typeface="Poppins"/>
                <a:ea typeface="Poppins"/>
                <a:cs typeface="Poppins"/>
                <a:sym typeface="Poppins"/>
              </a:rPr>
              <a:t>Kuva: Essi Kaila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10314109" y="2034505"/>
            <a:ext cx="7081306" cy="4709069"/>
          </a:xfrm>
          <a:custGeom>
            <a:avLst/>
            <a:gdLst/>
            <a:ahLst/>
            <a:cxnLst/>
            <a:rect l="l" t="t" r="r" b="b"/>
            <a:pathLst>
              <a:path w="7081306" h="4709069">
                <a:moveTo>
                  <a:pt x="0" y="0"/>
                </a:moveTo>
                <a:lnTo>
                  <a:pt x="7081307" y="0"/>
                </a:lnTo>
                <a:lnTo>
                  <a:pt x="7081307" y="4709068"/>
                </a:lnTo>
                <a:lnTo>
                  <a:pt x="0" y="4709068"/>
                </a:lnTo>
                <a:lnTo>
                  <a:pt x="0" y="0"/>
                </a:lnTo>
                <a:close/>
              </a:path>
            </a:pathLst>
          </a:custGeom>
          <a:blipFill>
            <a:blip r:embed="rId3"/>
            <a:stretch>
              <a:fillRect/>
            </a:stretch>
          </a:blipFill>
        </p:spPr>
        <p:txBody>
          <a:bodyPr/>
          <a:lstStyle/>
          <a:p>
            <a:endParaRPr lang="fi-FI"/>
          </a:p>
        </p:txBody>
      </p:sp>
      <p:sp>
        <p:nvSpPr>
          <p:cNvPr id="3" name="Freeform 3"/>
          <p:cNvSpPr/>
          <p:nvPr/>
        </p:nvSpPr>
        <p:spPr>
          <a:xfrm>
            <a:off x="14782994" y="7834483"/>
            <a:ext cx="1813360" cy="1848010"/>
          </a:xfrm>
          <a:custGeom>
            <a:avLst/>
            <a:gdLst/>
            <a:ahLst/>
            <a:cxnLst/>
            <a:rect l="l" t="t" r="r" b="b"/>
            <a:pathLst>
              <a:path w="1813360" h="1848010">
                <a:moveTo>
                  <a:pt x="0" y="0"/>
                </a:moveTo>
                <a:lnTo>
                  <a:pt x="1813360" y="0"/>
                </a:lnTo>
                <a:lnTo>
                  <a:pt x="1813360" y="1848010"/>
                </a:lnTo>
                <a:lnTo>
                  <a:pt x="0" y="1848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grpSp>
        <p:nvGrpSpPr>
          <p:cNvPr id="4" name="Group 4"/>
          <p:cNvGrpSpPr/>
          <p:nvPr/>
        </p:nvGrpSpPr>
        <p:grpSpPr>
          <a:xfrm rot="269874">
            <a:off x="9181626" y="7145237"/>
            <a:ext cx="5398794" cy="2731184"/>
            <a:chOff x="0" y="0"/>
            <a:chExt cx="7198392" cy="3641578"/>
          </a:xfrm>
        </p:grpSpPr>
        <p:sp>
          <p:nvSpPr>
            <p:cNvPr id="5" name="Freeform 5"/>
            <p:cNvSpPr/>
            <p:nvPr/>
          </p:nvSpPr>
          <p:spPr>
            <a:xfrm rot="-418901" flipV="1">
              <a:off x="145966" y="409281"/>
              <a:ext cx="6906460" cy="2823015"/>
            </a:xfrm>
            <a:custGeom>
              <a:avLst/>
              <a:gdLst/>
              <a:ahLst/>
              <a:cxnLst/>
              <a:rect l="l" t="t" r="r" b="b"/>
              <a:pathLst>
                <a:path w="6906460" h="2823015">
                  <a:moveTo>
                    <a:pt x="0" y="2823016"/>
                  </a:moveTo>
                  <a:lnTo>
                    <a:pt x="6906460" y="2823016"/>
                  </a:lnTo>
                  <a:lnTo>
                    <a:pt x="6906460" y="0"/>
                  </a:lnTo>
                  <a:lnTo>
                    <a:pt x="0" y="0"/>
                  </a:lnTo>
                  <a:lnTo>
                    <a:pt x="0" y="2823016"/>
                  </a:lnTo>
                  <a:close/>
                </a:path>
              </a:pathLst>
            </a:custGeom>
            <a:blipFill>
              <a:blip r:embed="rId6"/>
              <a:stretch>
                <a:fillRect/>
              </a:stretch>
            </a:blipFill>
          </p:spPr>
          <p:txBody>
            <a:bodyPr/>
            <a:lstStyle/>
            <a:p>
              <a:endParaRPr lang="fi-FI"/>
            </a:p>
          </p:txBody>
        </p:sp>
        <p:sp>
          <p:nvSpPr>
            <p:cNvPr id="6" name="TextBox 6"/>
            <p:cNvSpPr txBox="1"/>
            <p:nvPr/>
          </p:nvSpPr>
          <p:spPr>
            <a:xfrm rot="-499397">
              <a:off x="533708" y="972666"/>
              <a:ext cx="5368126" cy="1974921"/>
            </a:xfrm>
            <a:prstGeom prst="rect">
              <a:avLst/>
            </a:prstGeom>
          </p:spPr>
          <p:txBody>
            <a:bodyPr lIns="0" tIns="0" rIns="0" bIns="0" rtlCol="0" anchor="t">
              <a:spAutoFit/>
            </a:bodyPr>
            <a:lstStyle/>
            <a:p>
              <a:pPr algn="ctr">
                <a:lnSpc>
                  <a:spcPts val="3005"/>
                </a:lnSpc>
                <a:spcBef>
                  <a:spcPct val="0"/>
                </a:spcBef>
              </a:pPr>
              <a:r>
                <a:rPr lang="en-US" sz="2146">
                  <a:solidFill>
                    <a:srgbClr val="1F4327"/>
                  </a:solidFill>
                  <a:latin typeface="Comic Relief"/>
                  <a:ea typeface="Comic Relief"/>
                  <a:cs typeface="Comic Relief"/>
                  <a:sym typeface="Comic Relief"/>
                </a:rPr>
                <a:t>Luontopohjaiset ratkaisut tarjoavat elinympäristöjä muun muassa meille uhanalaisille kaupunkien asukkaille.</a:t>
              </a:r>
            </a:p>
          </p:txBody>
        </p:sp>
      </p:grpSp>
      <p:sp>
        <p:nvSpPr>
          <p:cNvPr id="7" name="Freeform 7"/>
          <p:cNvSpPr/>
          <p:nvPr/>
        </p:nvSpPr>
        <p:spPr>
          <a:xfrm>
            <a:off x="663903" y="3677088"/>
            <a:ext cx="7693207" cy="4709069"/>
          </a:xfrm>
          <a:custGeom>
            <a:avLst/>
            <a:gdLst/>
            <a:ahLst/>
            <a:cxnLst/>
            <a:rect l="l" t="t" r="r" b="b"/>
            <a:pathLst>
              <a:path w="7693207" h="4709069">
                <a:moveTo>
                  <a:pt x="0" y="0"/>
                </a:moveTo>
                <a:lnTo>
                  <a:pt x="7693207" y="0"/>
                </a:lnTo>
                <a:lnTo>
                  <a:pt x="7693207" y="4709068"/>
                </a:lnTo>
                <a:lnTo>
                  <a:pt x="0" y="4709068"/>
                </a:lnTo>
                <a:lnTo>
                  <a:pt x="0" y="0"/>
                </a:lnTo>
                <a:close/>
              </a:path>
            </a:pathLst>
          </a:custGeom>
          <a:blipFill>
            <a:blip r:embed="rId7"/>
            <a:stretch>
              <a:fillRect t="-20349" r="-841" b="-3208"/>
            </a:stretch>
          </a:blipFill>
        </p:spPr>
        <p:txBody>
          <a:bodyPr/>
          <a:lstStyle/>
          <a:p>
            <a:endParaRPr lang="fi-FI"/>
          </a:p>
        </p:txBody>
      </p:sp>
      <p:sp>
        <p:nvSpPr>
          <p:cNvPr id="8" name="Freeform 8"/>
          <p:cNvSpPr/>
          <p:nvPr/>
        </p:nvSpPr>
        <p:spPr>
          <a:xfrm rot="-1015570">
            <a:off x="8531246" y="4687430"/>
            <a:ext cx="1608728" cy="912140"/>
          </a:xfrm>
          <a:custGeom>
            <a:avLst/>
            <a:gdLst/>
            <a:ahLst/>
            <a:cxnLst/>
            <a:rect l="l" t="t" r="r" b="b"/>
            <a:pathLst>
              <a:path w="1608728" h="912140">
                <a:moveTo>
                  <a:pt x="0" y="0"/>
                </a:moveTo>
                <a:lnTo>
                  <a:pt x="1608728" y="0"/>
                </a:lnTo>
                <a:lnTo>
                  <a:pt x="1608728" y="912140"/>
                </a:lnTo>
                <a:lnTo>
                  <a:pt x="0" y="9121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9" name="TextBox 9"/>
          <p:cNvSpPr txBox="1"/>
          <p:nvPr/>
        </p:nvSpPr>
        <p:spPr>
          <a:xfrm>
            <a:off x="3797894" y="689993"/>
            <a:ext cx="11500162" cy="1495426"/>
          </a:xfrm>
          <a:prstGeom prst="rect">
            <a:avLst/>
          </a:prstGeom>
        </p:spPr>
        <p:txBody>
          <a:bodyPr lIns="0" tIns="0" rIns="0" bIns="0" rtlCol="0" anchor="t">
            <a:spAutoFit/>
          </a:bodyPr>
          <a:lstStyle/>
          <a:p>
            <a:pPr algn="l">
              <a:lnSpc>
                <a:spcPts val="5400"/>
              </a:lnSpc>
            </a:pPr>
            <a:r>
              <a:rPr lang="en-US" sz="6000" b="1">
                <a:solidFill>
                  <a:srgbClr val="1F4327"/>
                </a:solidFill>
                <a:latin typeface="Poppins Bold"/>
                <a:ea typeface="Poppins Bold"/>
                <a:cs typeface="Poppins Bold"/>
                <a:sym typeface="Poppins Bold"/>
              </a:rPr>
              <a:t>Toimistotiloista urbaania asumista</a:t>
            </a:r>
          </a:p>
        </p:txBody>
      </p:sp>
      <p:sp>
        <p:nvSpPr>
          <p:cNvPr id="10" name="TextBox 10"/>
          <p:cNvSpPr txBox="1"/>
          <p:nvPr/>
        </p:nvSpPr>
        <p:spPr>
          <a:xfrm>
            <a:off x="12017342" y="6853889"/>
            <a:ext cx="8548207" cy="291348"/>
          </a:xfrm>
          <a:prstGeom prst="rect">
            <a:avLst/>
          </a:prstGeom>
        </p:spPr>
        <p:txBody>
          <a:bodyPr lIns="0" tIns="0" rIns="0" bIns="0" rtlCol="0" anchor="t">
            <a:spAutoFit/>
          </a:bodyPr>
          <a:lstStyle/>
          <a:p>
            <a:pPr algn="ctr">
              <a:lnSpc>
                <a:spcPts val="2316"/>
              </a:lnSpc>
            </a:pPr>
            <a:r>
              <a:rPr lang="en-US" sz="1654">
                <a:solidFill>
                  <a:srgbClr val="1F4327"/>
                </a:solidFill>
                <a:latin typeface="Poppins"/>
                <a:ea typeface="Poppins"/>
                <a:cs typeface="Poppins"/>
                <a:sym typeface="Poppins"/>
              </a:rPr>
              <a:t>Kuva: Istvan, Flickr </a:t>
            </a:r>
          </a:p>
        </p:txBody>
      </p:sp>
      <p:sp>
        <p:nvSpPr>
          <p:cNvPr id="11" name="TextBox 11"/>
          <p:cNvSpPr txBox="1"/>
          <p:nvPr/>
        </p:nvSpPr>
        <p:spPr>
          <a:xfrm>
            <a:off x="663903" y="8463204"/>
            <a:ext cx="1621185" cy="291465"/>
          </a:xfrm>
          <a:prstGeom prst="rect">
            <a:avLst/>
          </a:prstGeom>
        </p:spPr>
        <p:txBody>
          <a:bodyPr lIns="0" tIns="0" rIns="0" bIns="0" rtlCol="0" anchor="t">
            <a:spAutoFit/>
          </a:bodyPr>
          <a:lstStyle/>
          <a:p>
            <a:pPr algn="ctr">
              <a:lnSpc>
                <a:spcPts val="2310"/>
              </a:lnSpc>
              <a:spcBef>
                <a:spcPct val="0"/>
              </a:spcBef>
            </a:pPr>
            <a:r>
              <a:rPr lang="en-US" sz="1650">
                <a:solidFill>
                  <a:srgbClr val="1F4327"/>
                </a:solidFill>
                <a:latin typeface="Poppins"/>
                <a:ea typeface="Poppins"/>
                <a:cs typeface="Poppins"/>
                <a:sym typeface="Poppins"/>
              </a:rPr>
              <a:t>Kuva: Essi Kaila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11777843" y="6380720"/>
            <a:ext cx="3906280" cy="3906280"/>
          </a:xfrm>
          <a:custGeom>
            <a:avLst/>
            <a:gdLst/>
            <a:ahLst/>
            <a:cxnLst/>
            <a:rect l="l" t="t" r="r" b="b"/>
            <a:pathLst>
              <a:path w="3906280" h="3906280">
                <a:moveTo>
                  <a:pt x="0" y="0"/>
                </a:moveTo>
                <a:lnTo>
                  <a:pt x="3906280" y="0"/>
                </a:lnTo>
                <a:lnTo>
                  <a:pt x="3906280" y="3906280"/>
                </a:lnTo>
                <a:lnTo>
                  <a:pt x="0" y="3906280"/>
                </a:lnTo>
                <a:lnTo>
                  <a:pt x="0" y="0"/>
                </a:lnTo>
                <a:close/>
              </a:path>
            </a:pathLst>
          </a:custGeom>
          <a:blipFill>
            <a:blip r:embed="rId3"/>
            <a:stretch>
              <a:fillRect/>
            </a:stretch>
          </a:blipFill>
        </p:spPr>
        <p:txBody>
          <a:bodyPr/>
          <a:lstStyle/>
          <a:p>
            <a:endParaRPr lang="fi-FI"/>
          </a:p>
        </p:txBody>
      </p:sp>
      <p:grpSp>
        <p:nvGrpSpPr>
          <p:cNvPr id="3" name="Group 3"/>
          <p:cNvGrpSpPr/>
          <p:nvPr/>
        </p:nvGrpSpPr>
        <p:grpSpPr>
          <a:xfrm>
            <a:off x="9736256" y="4071142"/>
            <a:ext cx="3388701" cy="2821864"/>
            <a:chOff x="0" y="0"/>
            <a:chExt cx="4518268" cy="3762485"/>
          </a:xfrm>
        </p:grpSpPr>
        <p:sp>
          <p:nvSpPr>
            <p:cNvPr id="4" name="Freeform 4"/>
            <p:cNvSpPr/>
            <p:nvPr/>
          </p:nvSpPr>
          <p:spPr>
            <a:xfrm flipH="1">
              <a:off x="0" y="0"/>
              <a:ext cx="4518268" cy="3762485"/>
            </a:xfrm>
            <a:custGeom>
              <a:avLst/>
              <a:gdLst/>
              <a:ahLst/>
              <a:cxnLst/>
              <a:rect l="l" t="t" r="r" b="b"/>
              <a:pathLst>
                <a:path w="4518268" h="3762485">
                  <a:moveTo>
                    <a:pt x="4518268" y="0"/>
                  </a:moveTo>
                  <a:lnTo>
                    <a:pt x="0" y="0"/>
                  </a:lnTo>
                  <a:lnTo>
                    <a:pt x="0" y="3762485"/>
                  </a:lnTo>
                  <a:lnTo>
                    <a:pt x="4518268" y="3762485"/>
                  </a:lnTo>
                  <a:lnTo>
                    <a:pt x="45182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5" name="Freeform 5"/>
            <p:cNvSpPr/>
            <p:nvPr/>
          </p:nvSpPr>
          <p:spPr>
            <a:xfrm>
              <a:off x="644565" y="892915"/>
              <a:ext cx="3229139" cy="1594319"/>
            </a:xfrm>
            <a:custGeom>
              <a:avLst/>
              <a:gdLst/>
              <a:ahLst/>
              <a:cxnLst/>
              <a:rect l="l" t="t" r="r" b="b"/>
              <a:pathLst>
                <a:path w="3229139" h="1594319">
                  <a:moveTo>
                    <a:pt x="0" y="0"/>
                  </a:moveTo>
                  <a:lnTo>
                    <a:pt x="3229138" y="0"/>
                  </a:lnTo>
                  <a:lnTo>
                    <a:pt x="3229138" y="1594319"/>
                  </a:lnTo>
                  <a:lnTo>
                    <a:pt x="0" y="1594319"/>
                  </a:lnTo>
                  <a:lnTo>
                    <a:pt x="0" y="0"/>
                  </a:lnTo>
                  <a:close/>
                </a:path>
              </a:pathLst>
            </a:custGeom>
            <a:blipFill>
              <a:blip r:embed="rId6"/>
              <a:stretch>
                <a:fillRect t="-34942"/>
              </a:stretch>
            </a:blipFill>
          </p:spPr>
          <p:txBody>
            <a:bodyPr/>
            <a:lstStyle/>
            <a:p>
              <a:endParaRPr lang="fi-FI"/>
            </a:p>
          </p:txBody>
        </p:sp>
      </p:grpSp>
      <p:grpSp>
        <p:nvGrpSpPr>
          <p:cNvPr id="6" name="Group 6"/>
          <p:cNvGrpSpPr/>
          <p:nvPr/>
        </p:nvGrpSpPr>
        <p:grpSpPr>
          <a:xfrm>
            <a:off x="165112" y="2775410"/>
            <a:ext cx="9287550" cy="5688085"/>
            <a:chOff x="0" y="0"/>
            <a:chExt cx="12383400" cy="7584113"/>
          </a:xfrm>
        </p:grpSpPr>
        <p:sp>
          <p:nvSpPr>
            <p:cNvPr id="7" name="Freeform 7"/>
            <p:cNvSpPr/>
            <p:nvPr/>
          </p:nvSpPr>
          <p:spPr>
            <a:xfrm>
              <a:off x="546946" y="0"/>
              <a:ext cx="11836454" cy="6761574"/>
            </a:xfrm>
            <a:custGeom>
              <a:avLst/>
              <a:gdLst/>
              <a:ahLst/>
              <a:cxnLst/>
              <a:rect l="l" t="t" r="r" b="b"/>
              <a:pathLst>
                <a:path w="11836454" h="6761574">
                  <a:moveTo>
                    <a:pt x="0" y="0"/>
                  </a:moveTo>
                  <a:lnTo>
                    <a:pt x="11836454" y="0"/>
                  </a:lnTo>
                  <a:lnTo>
                    <a:pt x="11836454" y="6761574"/>
                  </a:lnTo>
                  <a:lnTo>
                    <a:pt x="0" y="6761574"/>
                  </a:lnTo>
                  <a:lnTo>
                    <a:pt x="0" y="0"/>
                  </a:lnTo>
                  <a:close/>
                </a:path>
              </a:pathLst>
            </a:custGeom>
            <a:blipFill>
              <a:blip r:embed="rId7"/>
              <a:stretch>
                <a:fillRect/>
              </a:stretch>
            </a:blipFill>
          </p:spPr>
          <p:txBody>
            <a:bodyPr/>
            <a:lstStyle/>
            <a:p>
              <a:endParaRPr lang="fi-FI"/>
            </a:p>
          </p:txBody>
        </p:sp>
        <p:grpSp>
          <p:nvGrpSpPr>
            <p:cNvPr id="8" name="Group 8"/>
            <p:cNvGrpSpPr/>
            <p:nvPr/>
          </p:nvGrpSpPr>
          <p:grpSpPr>
            <a:xfrm>
              <a:off x="842852" y="6024450"/>
              <a:ext cx="595973" cy="595973"/>
              <a:chOff x="0" y="0"/>
              <a:chExt cx="554990" cy="554990"/>
            </a:xfrm>
          </p:grpSpPr>
          <p:sp>
            <p:nvSpPr>
              <p:cNvPr id="9" name="Freeform 9"/>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3390"/>
                      <a:pt x="251460" y="461010"/>
                      <a:pt x="217170" y="458470"/>
                    </a:cubicBezTo>
                    <a:cubicBezTo>
                      <a:pt x="181610" y="457200"/>
                      <a:pt x="142240" y="444500"/>
                      <a:pt x="111760" y="426720"/>
                    </a:cubicBezTo>
                    <a:cubicBezTo>
                      <a:pt x="81280" y="407670"/>
                      <a:pt x="53340" y="379730"/>
                      <a:pt x="34290" y="349250"/>
                    </a:cubicBezTo>
                    <a:cubicBezTo>
                      <a:pt x="16510" y="318770"/>
                      <a:pt x="3810" y="279400"/>
                      <a:pt x="2540" y="245110"/>
                    </a:cubicBezTo>
                    <a:cubicBezTo>
                      <a:pt x="0" y="209550"/>
                      <a:pt x="7620" y="168910"/>
                      <a:pt x="21590" y="137160"/>
                    </a:cubicBezTo>
                    <a:cubicBezTo>
                      <a:pt x="36830" y="104140"/>
                      <a:pt x="62230" y="72390"/>
                      <a:pt x="88900" y="50800"/>
                    </a:cubicBezTo>
                    <a:cubicBezTo>
                      <a:pt x="116840" y="29210"/>
                      <a:pt x="154940" y="12700"/>
                      <a:pt x="189230" y="6350"/>
                    </a:cubicBezTo>
                    <a:cubicBezTo>
                      <a:pt x="223520" y="0"/>
                      <a:pt x="26416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0" name="Group 10"/>
            <p:cNvGrpSpPr/>
            <p:nvPr/>
          </p:nvGrpSpPr>
          <p:grpSpPr>
            <a:xfrm>
              <a:off x="1129246" y="5979445"/>
              <a:ext cx="991470" cy="605519"/>
              <a:chOff x="0" y="0"/>
              <a:chExt cx="923290" cy="563880"/>
            </a:xfrm>
          </p:grpSpPr>
          <p:sp>
            <p:nvSpPr>
              <p:cNvPr id="11" name="Freeform 11"/>
              <p:cNvSpPr/>
              <p:nvPr/>
            </p:nvSpPr>
            <p:spPr>
              <a:xfrm>
                <a:off x="-31750" y="26670"/>
                <a:ext cx="905510" cy="577850"/>
              </a:xfrm>
              <a:custGeom>
                <a:avLst/>
                <a:gdLst/>
                <a:ahLst/>
                <a:cxnLst/>
                <a:rect l="l" t="t" r="r" b="b"/>
                <a:pathLst>
                  <a:path w="905510" h="577850">
                    <a:moveTo>
                      <a:pt x="82550" y="24130"/>
                    </a:moveTo>
                    <a:cubicBezTo>
                      <a:pt x="726440" y="29210"/>
                      <a:pt x="755650" y="38100"/>
                      <a:pt x="782320" y="49530"/>
                    </a:cubicBezTo>
                    <a:cubicBezTo>
                      <a:pt x="802640" y="58420"/>
                      <a:pt x="812800" y="66040"/>
                      <a:pt x="828040" y="81280"/>
                    </a:cubicBezTo>
                    <a:cubicBezTo>
                      <a:pt x="849630" y="101600"/>
                      <a:pt x="877570" y="138430"/>
                      <a:pt x="890270" y="171450"/>
                    </a:cubicBezTo>
                    <a:cubicBezTo>
                      <a:pt x="902970" y="204470"/>
                      <a:pt x="905510" y="250190"/>
                      <a:pt x="902970" y="279400"/>
                    </a:cubicBezTo>
                    <a:cubicBezTo>
                      <a:pt x="901700" y="300990"/>
                      <a:pt x="896620" y="316230"/>
                      <a:pt x="890270" y="332740"/>
                    </a:cubicBezTo>
                    <a:cubicBezTo>
                      <a:pt x="883920" y="350520"/>
                      <a:pt x="877570" y="365760"/>
                      <a:pt x="864870" y="382270"/>
                    </a:cubicBezTo>
                    <a:cubicBezTo>
                      <a:pt x="845820" y="405130"/>
                      <a:pt x="807720" y="439420"/>
                      <a:pt x="782320" y="454660"/>
                    </a:cubicBezTo>
                    <a:cubicBezTo>
                      <a:pt x="764540" y="466090"/>
                      <a:pt x="751840" y="469900"/>
                      <a:pt x="731520" y="473710"/>
                    </a:cubicBezTo>
                    <a:cubicBezTo>
                      <a:pt x="702310" y="480060"/>
                      <a:pt x="645160" y="504190"/>
                      <a:pt x="621030" y="481330"/>
                    </a:cubicBezTo>
                    <a:cubicBezTo>
                      <a:pt x="570230" y="433070"/>
                      <a:pt x="570230" y="71120"/>
                      <a:pt x="621030" y="24130"/>
                    </a:cubicBezTo>
                    <a:cubicBezTo>
                      <a:pt x="645160" y="0"/>
                      <a:pt x="702310" y="24130"/>
                      <a:pt x="731520" y="30480"/>
                    </a:cubicBezTo>
                    <a:cubicBezTo>
                      <a:pt x="751840" y="34290"/>
                      <a:pt x="764540" y="39370"/>
                      <a:pt x="782320" y="49530"/>
                    </a:cubicBezTo>
                    <a:cubicBezTo>
                      <a:pt x="807720" y="64770"/>
                      <a:pt x="845820" y="99060"/>
                      <a:pt x="864870" y="121920"/>
                    </a:cubicBezTo>
                    <a:cubicBezTo>
                      <a:pt x="877570" y="138430"/>
                      <a:pt x="883920" y="153670"/>
                      <a:pt x="890270" y="171450"/>
                    </a:cubicBezTo>
                    <a:cubicBezTo>
                      <a:pt x="896620" y="187960"/>
                      <a:pt x="901700" y="203200"/>
                      <a:pt x="902970" y="224790"/>
                    </a:cubicBezTo>
                    <a:cubicBezTo>
                      <a:pt x="905510" y="254000"/>
                      <a:pt x="902970" y="299720"/>
                      <a:pt x="890270" y="332740"/>
                    </a:cubicBezTo>
                    <a:cubicBezTo>
                      <a:pt x="877570" y="365760"/>
                      <a:pt x="854710" y="400050"/>
                      <a:pt x="828040" y="422910"/>
                    </a:cubicBezTo>
                    <a:cubicBezTo>
                      <a:pt x="801370" y="447040"/>
                      <a:pt x="759460" y="464820"/>
                      <a:pt x="731520" y="473710"/>
                    </a:cubicBezTo>
                    <a:cubicBezTo>
                      <a:pt x="711200" y="480060"/>
                      <a:pt x="704850" y="478790"/>
                      <a:pt x="676910" y="481330"/>
                    </a:cubicBezTo>
                    <a:cubicBezTo>
                      <a:pt x="584200" y="486410"/>
                      <a:pt x="175260" y="577850"/>
                      <a:pt x="82550" y="485140"/>
                    </a:cubicBezTo>
                    <a:cubicBezTo>
                      <a:pt x="0" y="403860"/>
                      <a:pt x="82550" y="24130"/>
                      <a:pt x="82550" y="24130"/>
                    </a:cubicBezTo>
                  </a:path>
                </a:pathLst>
              </a:custGeom>
              <a:solidFill>
                <a:srgbClr val="1F4327">
                  <a:alpha val="49804"/>
                </a:srgbClr>
              </a:solidFill>
              <a:ln cap="sq">
                <a:noFill/>
                <a:prstDash val="solid"/>
                <a:miter/>
              </a:ln>
            </p:spPr>
            <p:txBody>
              <a:bodyPr/>
              <a:lstStyle/>
              <a:p>
                <a:endParaRPr lang="fi-FI"/>
              </a:p>
            </p:txBody>
          </p:sp>
        </p:grpSp>
        <p:grpSp>
          <p:nvGrpSpPr>
            <p:cNvPr id="12" name="Group 12"/>
            <p:cNvGrpSpPr/>
            <p:nvPr/>
          </p:nvGrpSpPr>
          <p:grpSpPr>
            <a:xfrm>
              <a:off x="1462009" y="5982173"/>
              <a:ext cx="595973" cy="595973"/>
              <a:chOff x="0" y="0"/>
              <a:chExt cx="554990" cy="554990"/>
            </a:xfrm>
          </p:grpSpPr>
          <p:sp>
            <p:nvSpPr>
              <p:cNvPr id="13" name="Freeform 13"/>
              <p:cNvSpPr/>
              <p:nvPr/>
            </p:nvSpPr>
            <p:spPr>
              <a:xfrm>
                <a:off x="48260" y="44450"/>
                <a:ext cx="449580" cy="462280"/>
              </a:xfrm>
              <a:custGeom>
                <a:avLst/>
                <a:gdLst/>
                <a:ahLst/>
                <a:cxnLst/>
                <a:rect l="l" t="t" r="r" b="b"/>
                <a:pathLst>
                  <a:path w="449580" h="462280">
                    <a:moveTo>
                      <a:pt x="448310" y="163830"/>
                    </a:moveTo>
                    <a:cubicBezTo>
                      <a:pt x="449580" y="307340"/>
                      <a:pt x="433070" y="345440"/>
                      <a:pt x="410210" y="373380"/>
                    </a:cubicBezTo>
                    <a:cubicBezTo>
                      <a:pt x="388620" y="400050"/>
                      <a:pt x="356870" y="425450"/>
                      <a:pt x="325120" y="440690"/>
                    </a:cubicBezTo>
                    <a:cubicBezTo>
                      <a:pt x="292100" y="454660"/>
                      <a:pt x="252730" y="462280"/>
                      <a:pt x="217170" y="459740"/>
                    </a:cubicBezTo>
                    <a:cubicBezTo>
                      <a:pt x="181610" y="458470"/>
                      <a:pt x="142240" y="445770"/>
                      <a:pt x="113030" y="427990"/>
                    </a:cubicBezTo>
                    <a:cubicBezTo>
                      <a:pt x="82550" y="408940"/>
                      <a:pt x="53340" y="379730"/>
                      <a:pt x="35560" y="350520"/>
                    </a:cubicBezTo>
                    <a:cubicBezTo>
                      <a:pt x="16510" y="320040"/>
                      <a:pt x="5080" y="280670"/>
                      <a:pt x="2540" y="245110"/>
                    </a:cubicBezTo>
                    <a:cubicBezTo>
                      <a:pt x="0" y="21082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4" name="Group 14"/>
            <p:cNvGrpSpPr/>
            <p:nvPr/>
          </p:nvGrpSpPr>
          <p:grpSpPr>
            <a:xfrm>
              <a:off x="1462009" y="5982173"/>
              <a:ext cx="595973" cy="595973"/>
              <a:chOff x="0" y="0"/>
              <a:chExt cx="554990" cy="554990"/>
            </a:xfrm>
          </p:grpSpPr>
          <p:sp>
            <p:nvSpPr>
              <p:cNvPr id="15" name="Freeform 15"/>
              <p:cNvSpPr/>
              <p:nvPr/>
            </p:nvSpPr>
            <p:spPr>
              <a:xfrm>
                <a:off x="48260" y="44450"/>
                <a:ext cx="449580" cy="462280"/>
              </a:xfrm>
              <a:custGeom>
                <a:avLst/>
                <a:gdLst/>
                <a:ahLst/>
                <a:cxnLst/>
                <a:rect l="l" t="t" r="r" b="b"/>
                <a:pathLst>
                  <a:path w="449580" h="462280">
                    <a:moveTo>
                      <a:pt x="448310" y="163830"/>
                    </a:moveTo>
                    <a:cubicBezTo>
                      <a:pt x="449580" y="307340"/>
                      <a:pt x="433070" y="345440"/>
                      <a:pt x="410210" y="373380"/>
                    </a:cubicBezTo>
                    <a:cubicBezTo>
                      <a:pt x="388620" y="400050"/>
                      <a:pt x="356870" y="425450"/>
                      <a:pt x="325120" y="440690"/>
                    </a:cubicBezTo>
                    <a:cubicBezTo>
                      <a:pt x="292100" y="454660"/>
                      <a:pt x="252730" y="462280"/>
                      <a:pt x="217170" y="459740"/>
                    </a:cubicBezTo>
                    <a:cubicBezTo>
                      <a:pt x="181610" y="458470"/>
                      <a:pt x="142240" y="445770"/>
                      <a:pt x="113030" y="427990"/>
                    </a:cubicBezTo>
                    <a:cubicBezTo>
                      <a:pt x="82550" y="408940"/>
                      <a:pt x="53340" y="379730"/>
                      <a:pt x="35560" y="350520"/>
                    </a:cubicBezTo>
                    <a:cubicBezTo>
                      <a:pt x="16510" y="320040"/>
                      <a:pt x="5080" y="280670"/>
                      <a:pt x="2540" y="245110"/>
                    </a:cubicBezTo>
                    <a:cubicBezTo>
                      <a:pt x="0" y="21082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6" name="Group 16"/>
            <p:cNvGrpSpPr/>
            <p:nvPr/>
          </p:nvGrpSpPr>
          <p:grpSpPr>
            <a:xfrm>
              <a:off x="1644756" y="5973990"/>
              <a:ext cx="171837" cy="605519"/>
              <a:chOff x="0" y="0"/>
              <a:chExt cx="160020" cy="563880"/>
            </a:xfrm>
          </p:grpSpPr>
          <p:sp>
            <p:nvSpPr>
              <p:cNvPr id="17" name="Freeform 17"/>
              <p:cNvSpPr/>
              <p:nvPr/>
            </p:nvSpPr>
            <p:spPr>
              <a:xfrm>
                <a:off x="11430" y="38100"/>
                <a:ext cx="137160" cy="474980"/>
              </a:xfrm>
              <a:custGeom>
                <a:avLst/>
                <a:gdLst/>
                <a:ahLst/>
                <a:cxnLst/>
                <a:rect l="l" t="t" r="r" b="b"/>
                <a:pathLst>
                  <a:path w="137160" h="474980">
                    <a:moveTo>
                      <a:pt x="97790" y="474980"/>
                    </a:moveTo>
                    <a:cubicBezTo>
                      <a:pt x="0" y="434340"/>
                      <a:pt x="0" y="60960"/>
                      <a:pt x="39370" y="17780"/>
                    </a:cubicBezTo>
                    <a:cubicBezTo>
                      <a:pt x="53340" y="1270"/>
                      <a:pt x="82550" y="0"/>
                      <a:pt x="97790" y="12700"/>
                    </a:cubicBezTo>
                    <a:cubicBezTo>
                      <a:pt x="137160" y="49530"/>
                      <a:pt x="97790" y="474980"/>
                      <a:pt x="97790" y="474980"/>
                    </a:cubicBezTo>
                  </a:path>
                </a:pathLst>
              </a:custGeom>
              <a:solidFill>
                <a:srgbClr val="1F4327">
                  <a:alpha val="49804"/>
                </a:srgbClr>
              </a:solidFill>
              <a:ln cap="sq">
                <a:noFill/>
                <a:prstDash val="solid"/>
                <a:miter/>
              </a:ln>
            </p:spPr>
            <p:txBody>
              <a:bodyPr/>
              <a:lstStyle/>
              <a:p>
                <a:endParaRPr lang="fi-FI"/>
              </a:p>
            </p:txBody>
          </p:sp>
        </p:grpSp>
        <p:grpSp>
          <p:nvGrpSpPr>
            <p:cNvPr id="18" name="Group 18"/>
            <p:cNvGrpSpPr/>
            <p:nvPr/>
          </p:nvGrpSpPr>
          <p:grpSpPr>
            <a:xfrm>
              <a:off x="1400639" y="5982173"/>
              <a:ext cx="595973" cy="595973"/>
              <a:chOff x="0" y="0"/>
              <a:chExt cx="554990" cy="554990"/>
            </a:xfrm>
          </p:grpSpPr>
          <p:sp>
            <p:nvSpPr>
              <p:cNvPr id="19" name="Freeform 19"/>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590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0" name="Group 20"/>
            <p:cNvGrpSpPr/>
            <p:nvPr/>
          </p:nvGrpSpPr>
          <p:grpSpPr>
            <a:xfrm>
              <a:off x="1400639" y="5982173"/>
              <a:ext cx="595973" cy="595973"/>
              <a:chOff x="0" y="0"/>
              <a:chExt cx="554990" cy="554990"/>
            </a:xfrm>
          </p:grpSpPr>
          <p:sp>
            <p:nvSpPr>
              <p:cNvPr id="21" name="Freeform 21"/>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590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2" name="Group 22"/>
            <p:cNvGrpSpPr/>
            <p:nvPr/>
          </p:nvGrpSpPr>
          <p:grpSpPr>
            <a:xfrm>
              <a:off x="1482465" y="5982173"/>
              <a:ext cx="595973" cy="595973"/>
              <a:chOff x="0" y="0"/>
              <a:chExt cx="554990" cy="554990"/>
            </a:xfrm>
          </p:grpSpPr>
          <p:sp>
            <p:nvSpPr>
              <p:cNvPr id="23" name="Freeform 23"/>
              <p:cNvSpPr/>
              <p:nvPr/>
            </p:nvSpPr>
            <p:spPr>
              <a:xfrm>
                <a:off x="48260" y="44450"/>
                <a:ext cx="449580" cy="462280"/>
              </a:xfrm>
              <a:custGeom>
                <a:avLst/>
                <a:gdLst/>
                <a:ahLst/>
                <a:cxnLst/>
                <a:rect l="l" t="t" r="r" b="b"/>
                <a:pathLst>
                  <a:path w="449580" h="462280">
                    <a:moveTo>
                      <a:pt x="449580" y="163830"/>
                    </a:moveTo>
                    <a:cubicBezTo>
                      <a:pt x="449580" y="307340"/>
                      <a:pt x="433070" y="345440"/>
                      <a:pt x="410210" y="373380"/>
                    </a:cubicBezTo>
                    <a:cubicBezTo>
                      <a:pt x="388620" y="400050"/>
                      <a:pt x="356870" y="425450"/>
                      <a:pt x="325120" y="440690"/>
                    </a:cubicBezTo>
                    <a:cubicBezTo>
                      <a:pt x="292100" y="454660"/>
                      <a:pt x="252730" y="462280"/>
                      <a:pt x="217170" y="459740"/>
                    </a:cubicBezTo>
                    <a:cubicBezTo>
                      <a:pt x="181610" y="458470"/>
                      <a:pt x="143510" y="445770"/>
                      <a:pt x="113030" y="427990"/>
                    </a:cubicBezTo>
                    <a:cubicBezTo>
                      <a:pt x="82550" y="408940"/>
                      <a:pt x="53340" y="379730"/>
                      <a:pt x="35560" y="350520"/>
                    </a:cubicBezTo>
                    <a:cubicBezTo>
                      <a:pt x="16510" y="320040"/>
                      <a:pt x="5080" y="280670"/>
                      <a:pt x="2540" y="245110"/>
                    </a:cubicBezTo>
                    <a:cubicBezTo>
                      <a:pt x="0" y="21082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4" name="Group 24"/>
            <p:cNvGrpSpPr/>
            <p:nvPr/>
          </p:nvGrpSpPr>
          <p:grpSpPr>
            <a:xfrm>
              <a:off x="1482465" y="5982173"/>
              <a:ext cx="595973" cy="595973"/>
              <a:chOff x="0" y="0"/>
              <a:chExt cx="554990" cy="554990"/>
            </a:xfrm>
          </p:grpSpPr>
          <p:sp>
            <p:nvSpPr>
              <p:cNvPr id="25" name="Freeform 25"/>
              <p:cNvSpPr/>
              <p:nvPr/>
            </p:nvSpPr>
            <p:spPr>
              <a:xfrm>
                <a:off x="48260" y="44450"/>
                <a:ext cx="449580" cy="462280"/>
              </a:xfrm>
              <a:custGeom>
                <a:avLst/>
                <a:gdLst/>
                <a:ahLst/>
                <a:cxnLst/>
                <a:rect l="l" t="t" r="r" b="b"/>
                <a:pathLst>
                  <a:path w="449580" h="462280">
                    <a:moveTo>
                      <a:pt x="449580" y="163830"/>
                    </a:moveTo>
                    <a:cubicBezTo>
                      <a:pt x="449580" y="307340"/>
                      <a:pt x="433070" y="345440"/>
                      <a:pt x="410210" y="373380"/>
                    </a:cubicBezTo>
                    <a:cubicBezTo>
                      <a:pt x="388620" y="400050"/>
                      <a:pt x="356870" y="425450"/>
                      <a:pt x="325120" y="440690"/>
                    </a:cubicBezTo>
                    <a:cubicBezTo>
                      <a:pt x="292100" y="454660"/>
                      <a:pt x="252730" y="462280"/>
                      <a:pt x="217170" y="459740"/>
                    </a:cubicBezTo>
                    <a:cubicBezTo>
                      <a:pt x="181610" y="458470"/>
                      <a:pt x="143510" y="445770"/>
                      <a:pt x="113030" y="427990"/>
                    </a:cubicBezTo>
                    <a:cubicBezTo>
                      <a:pt x="82550" y="408940"/>
                      <a:pt x="53340" y="379730"/>
                      <a:pt x="35560" y="350520"/>
                    </a:cubicBezTo>
                    <a:cubicBezTo>
                      <a:pt x="16510" y="320040"/>
                      <a:pt x="5080" y="280670"/>
                      <a:pt x="2540" y="245110"/>
                    </a:cubicBezTo>
                    <a:cubicBezTo>
                      <a:pt x="0" y="21082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6" name="Group 26"/>
            <p:cNvGrpSpPr/>
            <p:nvPr/>
          </p:nvGrpSpPr>
          <p:grpSpPr>
            <a:xfrm>
              <a:off x="1710217" y="5982173"/>
              <a:ext cx="595973" cy="595973"/>
              <a:chOff x="0" y="0"/>
              <a:chExt cx="554990" cy="554990"/>
            </a:xfrm>
          </p:grpSpPr>
          <p:sp>
            <p:nvSpPr>
              <p:cNvPr id="27" name="Freeform 27"/>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590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8" name="Group 28"/>
            <p:cNvGrpSpPr/>
            <p:nvPr/>
          </p:nvGrpSpPr>
          <p:grpSpPr>
            <a:xfrm>
              <a:off x="1710217" y="5982173"/>
              <a:ext cx="595973" cy="595973"/>
              <a:chOff x="0" y="0"/>
              <a:chExt cx="554990" cy="554990"/>
            </a:xfrm>
          </p:grpSpPr>
          <p:sp>
            <p:nvSpPr>
              <p:cNvPr id="29" name="Freeform 29"/>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590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30" name="Group 30"/>
            <p:cNvGrpSpPr/>
            <p:nvPr/>
          </p:nvGrpSpPr>
          <p:grpSpPr>
            <a:xfrm>
              <a:off x="2763057" y="5982173"/>
              <a:ext cx="595973" cy="595973"/>
              <a:chOff x="0" y="0"/>
              <a:chExt cx="554990" cy="554990"/>
            </a:xfrm>
          </p:grpSpPr>
          <p:sp>
            <p:nvSpPr>
              <p:cNvPr id="31" name="Freeform 31"/>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717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494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32" name="Group 32"/>
            <p:cNvGrpSpPr/>
            <p:nvPr/>
          </p:nvGrpSpPr>
          <p:grpSpPr>
            <a:xfrm>
              <a:off x="2783514" y="5982173"/>
              <a:ext cx="595973" cy="595973"/>
              <a:chOff x="0" y="0"/>
              <a:chExt cx="554990" cy="554990"/>
            </a:xfrm>
          </p:grpSpPr>
          <p:sp>
            <p:nvSpPr>
              <p:cNvPr id="33" name="Freeform 33"/>
              <p:cNvSpPr/>
              <p:nvPr/>
            </p:nvSpPr>
            <p:spPr>
              <a:xfrm>
                <a:off x="48260" y="44450"/>
                <a:ext cx="449580" cy="462280"/>
              </a:xfrm>
              <a:custGeom>
                <a:avLst/>
                <a:gdLst/>
                <a:ahLst/>
                <a:cxnLst/>
                <a:rect l="l" t="t" r="r" b="b"/>
                <a:pathLst>
                  <a:path w="449580" h="462280">
                    <a:moveTo>
                      <a:pt x="448310" y="163830"/>
                    </a:moveTo>
                    <a:cubicBezTo>
                      <a:pt x="449580" y="307340"/>
                      <a:pt x="431800" y="345440"/>
                      <a:pt x="410210" y="373380"/>
                    </a:cubicBezTo>
                    <a:cubicBezTo>
                      <a:pt x="388620" y="400050"/>
                      <a:pt x="356870" y="425450"/>
                      <a:pt x="323850" y="440690"/>
                    </a:cubicBezTo>
                    <a:cubicBezTo>
                      <a:pt x="292100" y="454660"/>
                      <a:pt x="252730" y="462280"/>
                      <a:pt x="217170" y="459740"/>
                    </a:cubicBezTo>
                    <a:cubicBezTo>
                      <a:pt x="181610" y="458470"/>
                      <a:pt x="142240" y="445770"/>
                      <a:pt x="111760" y="427990"/>
                    </a:cubicBezTo>
                    <a:cubicBezTo>
                      <a:pt x="82550" y="408940"/>
                      <a:pt x="53340" y="379730"/>
                      <a:pt x="34290" y="350520"/>
                    </a:cubicBezTo>
                    <a:cubicBezTo>
                      <a:pt x="16510" y="320040"/>
                      <a:pt x="5080" y="280670"/>
                      <a:pt x="2540" y="245110"/>
                    </a:cubicBezTo>
                    <a:cubicBezTo>
                      <a:pt x="0" y="210820"/>
                      <a:pt x="7620" y="170180"/>
                      <a:pt x="2159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34" name="Group 34"/>
            <p:cNvGrpSpPr/>
            <p:nvPr/>
          </p:nvGrpSpPr>
          <p:grpSpPr>
            <a:xfrm>
              <a:off x="2907618" y="6024450"/>
              <a:ext cx="595973" cy="595973"/>
              <a:chOff x="0" y="0"/>
              <a:chExt cx="554990" cy="554990"/>
            </a:xfrm>
          </p:grpSpPr>
          <p:sp>
            <p:nvSpPr>
              <p:cNvPr id="35" name="Freeform 35"/>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3390"/>
                      <a:pt x="251460" y="461010"/>
                      <a:pt x="217170" y="458470"/>
                    </a:cubicBezTo>
                    <a:cubicBezTo>
                      <a:pt x="181610" y="457200"/>
                      <a:pt x="142240" y="444500"/>
                      <a:pt x="111760" y="426720"/>
                    </a:cubicBezTo>
                    <a:cubicBezTo>
                      <a:pt x="81280" y="407670"/>
                      <a:pt x="53340" y="379730"/>
                      <a:pt x="34290" y="349250"/>
                    </a:cubicBezTo>
                    <a:cubicBezTo>
                      <a:pt x="16510" y="318770"/>
                      <a:pt x="3810" y="279400"/>
                      <a:pt x="2540" y="245110"/>
                    </a:cubicBezTo>
                    <a:cubicBezTo>
                      <a:pt x="0" y="209550"/>
                      <a:pt x="7620" y="168910"/>
                      <a:pt x="21590" y="137160"/>
                    </a:cubicBezTo>
                    <a:cubicBezTo>
                      <a:pt x="36830" y="104140"/>
                      <a:pt x="60960" y="72390"/>
                      <a:pt x="88900" y="50800"/>
                    </a:cubicBezTo>
                    <a:cubicBezTo>
                      <a:pt x="116840" y="29210"/>
                      <a:pt x="154940" y="12700"/>
                      <a:pt x="189230" y="6350"/>
                    </a:cubicBezTo>
                    <a:cubicBezTo>
                      <a:pt x="223520" y="0"/>
                      <a:pt x="26416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36" name="Group 36"/>
            <p:cNvGrpSpPr/>
            <p:nvPr/>
          </p:nvGrpSpPr>
          <p:grpSpPr>
            <a:xfrm>
              <a:off x="3072636" y="6106277"/>
              <a:ext cx="595973" cy="595973"/>
              <a:chOff x="0" y="0"/>
              <a:chExt cx="554990" cy="554990"/>
            </a:xfrm>
          </p:grpSpPr>
          <p:sp>
            <p:nvSpPr>
              <p:cNvPr id="37" name="Freeform 37"/>
              <p:cNvSpPr/>
              <p:nvPr/>
            </p:nvSpPr>
            <p:spPr>
              <a:xfrm>
                <a:off x="48260" y="44450"/>
                <a:ext cx="449580" cy="462280"/>
              </a:xfrm>
              <a:custGeom>
                <a:avLst/>
                <a:gdLst/>
                <a:ahLst/>
                <a:cxnLst/>
                <a:rect l="l" t="t" r="r" b="b"/>
                <a:pathLst>
                  <a:path w="449580" h="462280">
                    <a:moveTo>
                      <a:pt x="448310" y="163830"/>
                    </a:moveTo>
                    <a:cubicBezTo>
                      <a:pt x="449580" y="307340"/>
                      <a:pt x="431800" y="344170"/>
                      <a:pt x="410210" y="372110"/>
                    </a:cubicBezTo>
                    <a:cubicBezTo>
                      <a:pt x="388620" y="400050"/>
                      <a:pt x="356870" y="425450"/>
                      <a:pt x="323850" y="440690"/>
                    </a:cubicBezTo>
                    <a:cubicBezTo>
                      <a:pt x="292100" y="454660"/>
                      <a:pt x="251460" y="462280"/>
                      <a:pt x="217170" y="459740"/>
                    </a:cubicBezTo>
                    <a:cubicBezTo>
                      <a:pt x="181610" y="457200"/>
                      <a:pt x="142240" y="445770"/>
                      <a:pt x="111760" y="426720"/>
                    </a:cubicBezTo>
                    <a:cubicBezTo>
                      <a:pt x="82550" y="408940"/>
                      <a:pt x="53340" y="379730"/>
                      <a:pt x="34290" y="349250"/>
                    </a:cubicBezTo>
                    <a:cubicBezTo>
                      <a:pt x="16510" y="320040"/>
                      <a:pt x="5080" y="280670"/>
                      <a:pt x="2540" y="245110"/>
                    </a:cubicBezTo>
                    <a:cubicBezTo>
                      <a:pt x="0" y="209550"/>
                      <a:pt x="7620" y="170180"/>
                      <a:pt x="21590" y="137160"/>
                    </a:cubicBezTo>
                    <a:cubicBezTo>
                      <a:pt x="36830" y="105410"/>
                      <a:pt x="62230" y="73660"/>
                      <a:pt x="90170" y="52070"/>
                    </a:cubicBezTo>
                    <a:cubicBezTo>
                      <a:pt x="116840" y="29210"/>
                      <a:pt x="154940" y="12700"/>
                      <a:pt x="189230" y="6350"/>
                    </a:cubicBezTo>
                    <a:cubicBezTo>
                      <a:pt x="22479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38" name="Group 38"/>
            <p:cNvGrpSpPr/>
            <p:nvPr/>
          </p:nvGrpSpPr>
          <p:grpSpPr>
            <a:xfrm>
              <a:off x="3072636" y="6106277"/>
              <a:ext cx="595973" cy="595973"/>
              <a:chOff x="0" y="0"/>
              <a:chExt cx="554990" cy="554990"/>
            </a:xfrm>
          </p:grpSpPr>
          <p:sp>
            <p:nvSpPr>
              <p:cNvPr id="39" name="Freeform 39"/>
              <p:cNvSpPr/>
              <p:nvPr/>
            </p:nvSpPr>
            <p:spPr>
              <a:xfrm>
                <a:off x="48260" y="44450"/>
                <a:ext cx="449580" cy="462280"/>
              </a:xfrm>
              <a:custGeom>
                <a:avLst/>
                <a:gdLst/>
                <a:ahLst/>
                <a:cxnLst/>
                <a:rect l="l" t="t" r="r" b="b"/>
                <a:pathLst>
                  <a:path w="449580" h="462280">
                    <a:moveTo>
                      <a:pt x="448310" y="163830"/>
                    </a:moveTo>
                    <a:cubicBezTo>
                      <a:pt x="449580" y="307340"/>
                      <a:pt x="431800" y="344170"/>
                      <a:pt x="410210" y="372110"/>
                    </a:cubicBezTo>
                    <a:cubicBezTo>
                      <a:pt x="388620" y="400050"/>
                      <a:pt x="356870" y="425450"/>
                      <a:pt x="323850" y="440690"/>
                    </a:cubicBezTo>
                    <a:cubicBezTo>
                      <a:pt x="292100" y="454660"/>
                      <a:pt x="251460" y="462280"/>
                      <a:pt x="217170" y="459740"/>
                    </a:cubicBezTo>
                    <a:cubicBezTo>
                      <a:pt x="181610" y="457200"/>
                      <a:pt x="142240" y="445770"/>
                      <a:pt x="111760" y="426720"/>
                    </a:cubicBezTo>
                    <a:cubicBezTo>
                      <a:pt x="82550" y="408940"/>
                      <a:pt x="53340" y="379730"/>
                      <a:pt x="34290" y="349250"/>
                    </a:cubicBezTo>
                    <a:cubicBezTo>
                      <a:pt x="16510" y="320040"/>
                      <a:pt x="5080" y="280670"/>
                      <a:pt x="2540" y="245110"/>
                    </a:cubicBezTo>
                    <a:cubicBezTo>
                      <a:pt x="0" y="209550"/>
                      <a:pt x="7620" y="170180"/>
                      <a:pt x="21590" y="137160"/>
                    </a:cubicBezTo>
                    <a:cubicBezTo>
                      <a:pt x="36830" y="105410"/>
                      <a:pt x="62230" y="73660"/>
                      <a:pt x="90170" y="52070"/>
                    </a:cubicBezTo>
                    <a:cubicBezTo>
                      <a:pt x="116840" y="29210"/>
                      <a:pt x="154940" y="12700"/>
                      <a:pt x="189230" y="6350"/>
                    </a:cubicBezTo>
                    <a:cubicBezTo>
                      <a:pt x="22479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40" name="Group 40"/>
            <p:cNvGrpSpPr/>
            <p:nvPr/>
          </p:nvGrpSpPr>
          <p:grpSpPr>
            <a:xfrm>
              <a:off x="3217197" y="6271295"/>
              <a:ext cx="595973" cy="595973"/>
              <a:chOff x="0" y="0"/>
              <a:chExt cx="554990" cy="554990"/>
            </a:xfrm>
          </p:grpSpPr>
          <p:sp>
            <p:nvSpPr>
              <p:cNvPr id="41" name="Freeform 41"/>
              <p:cNvSpPr/>
              <p:nvPr/>
            </p:nvSpPr>
            <p:spPr>
              <a:xfrm>
                <a:off x="48260" y="44450"/>
                <a:ext cx="448310" cy="462280"/>
              </a:xfrm>
              <a:custGeom>
                <a:avLst/>
                <a:gdLst/>
                <a:ahLst/>
                <a:cxnLst/>
                <a:rect l="l" t="t" r="r" b="b"/>
                <a:pathLst>
                  <a:path w="448310" h="462280">
                    <a:moveTo>
                      <a:pt x="448310" y="163830"/>
                    </a:moveTo>
                    <a:cubicBezTo>
                      <a:pt x="448310" y="307340"/>
                      <a:pt x="431800" y="345440"/>
                      <a:pt x="410210" y="372110"/>
                    </a:cubicBezTo>
                    <a:cubicBezTo>
                      <a:pt x="388620" y="400050"/>
                      <a:pt x="356870" y="425450"/>
                      <a:pt x="323850" y="440690"/>
                    </a:cubicBezTo>
                    <a:cubicBezTo>
                      <a:pt x="292100" y="454660"/>
                      <a:pt x="251460" y="462280"/>
                      <a:pt x="217170" y="459740"/>
                    </a:cubicBezTo>
                    <a:cubicBezTo>
                      <a:pt x="181610" y="457200"/>
                      <a:pt x="142240" y="445770"/>
                      <a:pt x="111760" y="427990"/>
                    </a:cubicBezTo>
                    <a:cubicBezTo>
                      <a:pt x="81280" y="408940"/>
                      <a:pt x="53340" y="379730"/>
                      <a:pt x="34290" y="350520"/>
                    </a:cubicBezTo>
                    <a:cubicBezTo>
                      <a:pt x="16510" y="320040"/>
                      <a:pt x="3810" y="280670"/>
                      <a:pt x="2540" y="245110"/>
                    </a:cubicBezTo>
                    <a:cubicBezTo>
                      <a:pt x="0" y="209550"/>
                      <a:pt x="7620" y="170180"/>
                      <a:pt x="21590" y="138430"/>
                    </a:cubicBezTo>
                    <a:cubicBezTo>
                      <a:pt x="36830" y="105410"/>
                      <a:pt x="62230" y="73660"/>
                      <a:pt x="88900" y="52070"/>
                    </a:cubicBezTo>
                    <a:cubicBezTo>
                      <a:pt x="116840" y="30480"/>
                      <a:pt x="15494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42" name="Group 42"/>
            <p:cNvGrpSpPr/>
            <p:nvPr/>
          </p:nvGrpSpPr>
          <p:grpSpPr>
            <a:xfrm>
              <a:off x="2928075" y="6271295"/>
              <a:ext cx="595973" cy="595973"/>
              <a:chOff x="0" y="0"/>
              <a:chExt cx="554990" cy="554990"/>
            </a:xfrm>
          </p:grpSpPr>
          <p:sp>
            <p:nvSpPr>
              <p:cNvPr id="43" name="Freeform 43"/>
              <p:cNvSpPr/>
              <p:nvPr/>
            </p:nvSpPr>
            <p:spPr>
              <a:xfrm>
                <a:off x="48260" y="44450"/>
                <a:ext cx="449580" cy="462280"/>
              </a:xfrm>
              <a:custGeom>
                <a:avLst/>
                <a:gdLst/>
                <a:ahLst/>
                <a:cxnLst/>
                <a:rect l="l" t="t" r="r" b="b"/>
                <a:pathLst>
                  <a:path w="449580" h="462280">
                    <a:moveTo>
                      <a:pt x="448310" y="163830"/>
                    </a:moveTo>
                    <a:cubicBezTo>
                      <a:pt x="449580" y="307340"/>
                      <a:pt x="431800" y="345440"/>
                      <a:pt x="410210" y="372110"/>
                    </a:cubicBezTo>
                    <a:cubicBezTo>
                      <a:pt x="388620" y="400050"/>
                      <a:pt x="356870" y="425450"/>
                      <a:pt x="323850" y="440690"/>
                    </a:cubicBezTo>
                    <a:cubicBezTo>
                      <a:pt x="292100" y="454660"/>
                      <a:pt x="251460" y="462280"/>
                      <a:pt x="217170" y="459740"/>
                    </a:cubicBezTo>
                    <a:cubicBezTo>
                      <a:pt x="181610" y="457200"/>
                      <a:pt x="142240" y="445770"/>
                      <a:pt x="111760" y="427990"/>
                    </a:cubicBezTo>
                    <a:cubicBezTo>
                      <a:pt x="82550" y="408940"/>
                      <a:pt x="53340" y="379730"/>
                      <a:pt x="34290" y="350520"/>
                    </a:cubicBezTo>
                    <a:cubicBezTo>
                      <a:pt x="16510" y="320040"/>
                      <a:pt x="5080" y="280670"/>
                      <a:pt x="2540" y="245110"/>
                    </a:cubicBezTo>
                    <a:cubicBezTo>
                      <a:pt x="0" y="209550"/>
                      <a:pt x="7620" y="170180"/>
                      <a:pt x="21590" y="138430"/>
                    </a:cubicBezTo>
                    <a:cubicBezTo>
                      <a:pt x="36830" y="105410"/>
                      <a:pt x="62230" y="73660"/>
                      <a:pt x="90170" y="52070"/>
                    </a:cubicBezTo>
                    <a:cubicBezTo>
                      <a:pt x="116840" y="30480"/>
                      <a:pt x="154940" y="12700"/>
                      <a:pt x="189230" y="6350"/>
                    </a:cubicBezTo>
                    <a:cubicBezTo>
                      <a:pt x="22479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44" name="Group 44"/>
            <p:cNvGrpSpPr/>
            <p:nvPr/>
          </p:nvGrpSpPr>
          <p:grpSpPr>
            <a:xfrm>
              <a:off x="2659410" y="6271295"/>
              <a:ext cx="595973" cy="595973"/>
              <a:chOff x="0" y="0"/>
              <a:chExt cx="554990" cy="554990"/>
            </a:xfrm>
          </p:grpSpPr>
          <p:sp>
            <p:nvSpPr>
              <p:cNvPr id="45" name="Freeform 45"/>
              <p:cNvSpPr/>
              <p:nvPr/>
            </p:nvSpPr>
            <p:spPr>
              <a:xfrm>
                <a:off x="48260" y="44450"/>
                <a:ext cx="449580" cy="462280"/>
              </a:xfrm>
              <a:custGeom>
                <a:avLst/>
                <a:gdLst/>
                <a:ahLst/>
                <a:cxnLst/>
                <a:rect l="l" t="t" r="r" b="b"/>
                <a:pathLst>
                  <a:path w="449580" h="462280">
                    <a:moveTo>
                      <a:pt x="449580" y="163830"/>
                    </a:moveTo>
                    <a:cubicBezTo>
                      <a:pt x="449580" y="307340"/>
                      <a:pt x="433070" y="345440"/>
                      <a:pt x="410210" y="372110"/>
                    </a:cubicBezTo>
                    <a:cubicBezTo>
                      <a:pt x="388620" y="400050"/>
                      <a:pt x="356870" y="425450"/>
                      <a:pt x="325120" y="440690"/>
                    </a:cubicBezTo>
                    <a:cubicBezTo>
                      <a:pt x="292100" y="454660"/>
                      <a:pt x="252730" y="462280"/>
                      <a:pt x="217170" y="459740"/>
                    </a:cubicBezTo>
                    <a:cubicBezTo>
                      <a:pt x="181610" y="457200"/>
                      <a:pt x="142240" y="445770"/>
                      <a:pt x="113030" y="427990"/>
                    </a:cubicBezTo>
                    <a:cubicBezTo>
                      <a:pt x="82550" y="408940"/>
                      <a:pt x="53340" y="379730"/>
                      <a:pt x="35560" y="350520"/>
                    </a:cubicBezTo>
                    <a:cubicBezTo>
                      <a:pt x="16510" y="320040"/>
                      <a:pt x="5080" y="280670"/>
                      <a:pt x="2540" y="245110"/>
                    </a:cubicBezTo>
                    <a:cubicBezTo>
                      <a:pt x="0" y="20955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46" name="Group 46"/>
            <p:cNvGrpSpPr/>
            <p:nvPr/>
          </p:nvGrpSpPr>
          <p:grpSpPr>
            <a:xfrm>
              <a:off x="2801243" y="6263112"/>
              <a:ext cx="130923" cy="605519"/>
              <a:chOff x="0" y="0"/>
              <a:chExt cx="121920" cy="563880"/>
            </a:xfrm>
          </p:grpSpPr>
          <p:sp>
            <p:nvSpPr>
              <p:cNvPr id="47" name="Freeform 47"/>
              <p:cNvSpPr/>
              <p:nvPr/>
            </p:nvSpPr>
            <p:spPr>
              <a:xfrm>
                <a:off x="50800" y="46990"/>
                <a:ext cx="44450" cy="464820"/>
              </a:xfrm>
              <a:custGeom>
                <a:avLst/>
                <a:gdLst/>
                <a:ahLst/>
                <a:cxnLst/>
                <a:rect l="l" t="t" r="r" b="b"/>
                <a:pathLst>
                  <a:path w="44450" h="464820">
                    <a:moveTo>
                      <a:pt x="0" y="464820"/>
                    </a:moveTo>
                    <a:cubicBezTo>
                      <a:pt x="5080" y="1270"/>
                      <a:pt x="13970" y="0"/>
                      <a:pt x="19050" y="3810"/>
                    </a:cubicBezTo>
                    <a:cubicBezTo>
                      <a:pt x="44450" y="24130"/>
                      <a:pt x="19050" y="464820"/>
                      <a:pt x="19050" y="464820"/>
                    </a:cubicBezTo>
                  </a:path>
                </a:pathLst>
              </a:custGeom>
              <a:solidFill>
                <a:srgbClr val="1F4327">
                  <a:alpha val="49804"/>
                </a:srgbClr>
              </a:solidFill>
              <a:ln cap="sq">
                <a:noFill/>
                <a:prstDash val="solid"/>
                <a:miter/>
              </a:ln>
            </p:spPr>
            <p:txBody>
              <a:bodyPr/>
              <a:lstStyle/>
              <a:p>
                <a:endParaRPr lang="fi-FI"/>
              </a:p>
            </p:txBody>
          </p:sp>
        </p:grpSp>
        <p:grpSp>
          <p:nvGrpSpPr>
            <p:cNvPr id="48" name="Group 48"/>
            <p:cNvGrpSpPr/>
            <p:nvPr/>
          </p:nvGrpSpPr>
          <p:grpSpPr>
            <a:xfrm>
              <a:off x="2677139" y="6263112"/>
              <a:ext cx="130923" cy="605519"/>
              <a:chOff x="0" y="0"/>
              <a:chExt cx="121920" cy="563880"/>
            </a:xfrm>
          </p:grpSpPr>
          <p:sp>
            <p:nvSpPr>
              <p:cNvPr id="49" name="Freeform 49"/>
              <p:cNvSpPr/>
              <p:nvPr/>
            </p:nvSpPr>
            <p:spPr>
              <a:xfrm>
                <a:off x="50800" y="46990"/>
                <a:ext cx="45720" cy="464820"/>
              </a:xfrm>
              <a:custGeom>
                <a:avLst/>
                <a:gdLst/>
                <a:ahLst/>
                <a:cxnLst/>
                <a:rect l="l" t="t" r="r" b="b"/>
                <a:pathLst>
                  <a:path w="45720" h="464820">
                    <a:moveTo>
                      <a:pt x="0" y="464820"/>
                    </a:moveTo>
                    <a:cubicBezTo>
                      <a:pt x="5080" y="1270"/>
                      <a:pt x="13970" y="0"/>
                      <a:pt x="19050" y="3810"/>
                    </a:cubicBezTo>
                    <a:cubicBezTo>
                      <a:pt x="45720" y="24130"/>
                      <a:pt x="19050" y="464820"/>
                      <a:pt x="19050" y="464820"/>
                    </a:cubicBezTo>
                  </a:path>
                </a:pathLst>
              </a:custGeom>
              <a:solidFill>
                <a:srgbClr val="1F4327">
                  <a:alpha val="49804"/>
                </a:srgbClr>
              </a:solidFill>
              <a:ln cap="sq">
                <a:noFill/>
                <a:prstDash val="solid"/>
                <a:miter/>
              </a:ln>
            </p:spPr>
            <p:txBody>
              <a:bodyPr/>
              <a:lstStyle/>
              <a:p>
                <a:endParaRPr lang="fi-FI"/>
              </a:p>
            </p:txBody>
          </p:sp>
        </p:grpSp>
        <p:grpSp>
          <p:nvGrpSpPr>
            <p:cNvPr id="50" name="Group 50"/>
            <p:cNvGrpSpPr/>
            <p:nvPr/>
          </p:nvGrpSpPr>
          <p:grpSpPr>
            <a:xfrm>
              <a:off x="2411201" y="6271295"/>
              <a:ext cx="595973" cy="595973"/>
              <a:chOff x="0" y="0"/>
              <a:chExt cx="554990" cy="554990"/>
            </a:xfrm>
          </p:grpSpPr>
          <p:sp>
            <p:nvSpPr>
              <p:cNvPr id="51" name="Freeform 51"/>
              <p:cNvSpPr/>
              <p:nvPr/>
            </p:nvSpPr>
            <p:spPr>
              <a:xfrm>
                <a:off x="49530" y="44450"/>
                <a:ext cx="448310" cy="462280"/>
              </a:xfrm>
              <a:custGeom>
                <a:avLst/>
                <a:gdLst/>
                <a:ahLst/>
                <a:cxnLst/>
                <a:rect l="l" t="t" r="r" b="b"/>
                <a:pathLst>
                  <a:path w="448310" h="462280">
                    <a:moveTo>
                      <a:pt x="448310" y="163830"/>
                    </a:moveTo>
                    <a:cubicBezTo>
                      <a:pt x="448310" y="307340"/>
                      <a:pt x="431800" y="345440"/>
                      <a:pt x="410210" y="372110"/>
                    </a:cubicBezTo>
                    <a:cubicBezTo>
                      <a:pt x="38862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0955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52" name="Group 52"/>
            <p:cNvGrpSpPr/>
            <p:nvPr/>
          </p:nvGrpSpPr>
          <p:grpSpPr>
            <a:xfrm>
              <a:off x="2411201" y="6271295"/>
              <a:ext cx="595973" cy="595973"/>
              <a:chOff x="0" y="0"/>
              <a:chExt cx="554990" cy="554990"/>
            </a:xfrm>
          </p:grpSpPr>
          <p:sp>
            <p:nvSpPr>
              <p:cNvPr id="53" name="Freeform 53"/>
              <p:cNvSpPr/>
              <p:nvPr/>
            </p:nvSpPr>
            <p:spPr>
              <a:xfrm>
                <a:off x="49530" y="44450"/>
                <a:ext cx="448310" cy="462280"/>
              </a:xfrm>
              <a:custGeom>
                <a:avLst/>
                <a:gdLst/>
                <a:ahLst/>
                <a:cxnLst/>
                <a:rect l="l" t="t" r="r" b="b"/>
                <a:pathLst>
                  <a:path w="448310" h="462280">
                    <a:moveTo>
                      <a:pt x="448310" y="163830"/>
                    </a:moveTo>
                    <a:cubicBezTo>
                      <a:pt x="448310" y="307340"/>
                      <a:pt x="431800" y="345440"/>
                      <a:pt x="410210" y="372110"/>
                    </a:cubicBezTo>
                    <a:cubicBezTo>
                      <a:pt x="38862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0955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54" name="Group 54"/>
            <p:cNvGrpSpPr/>
            <p:nvPr/>
          </p:nvGrpSpPr>
          <p:grpSpPr>
            <a:xfrm>
              <a:off x="2243456" y="6263112"/>
              <a:ext cx="130923" cy="605519"/>
              <a:chOff x="0" y="0"/>
              <a:chExt cx="121920" cy="563880"/>
            </a:xfrm>
          </p:grpSpPr>
          <p:sp>
            <p:nvSpPr>
              <p:cNvPr id="55" name="Freeform 55"/>
              <p:cNvSpPr/>
              <p:nvPr/>
            </p:nvSpPr>
            <p:spPr>
              <a:xfrm>
                <a:off x="50800" y="46990"/>
                <a:ext cx="45720" cy="464820"/>
              </a:xfrm>
              <a:custGeom>
                <a:avLst/>
                <a:gdLst/>
                <a:ahLst/>
                <a:cxnLst/>
                <a:rect l="l" t="t" r="r" b="b"/>
                <a:pathLst>
                  <a:path w="45720" h="464820">
                    <a:moveTo>
                      <a:pt x="0" y="464820"/>
                    </a:moveTo>
                    <a:cubicBezTo>
                      <a:pt x="5080" y="1270"/>
                      <a:pt x="13970" y="0"/>
                      <a:pt x="19050" y="3810"/>
                    </a:cubicBezTo>
                    <a:cubicBezTo>
                      <a:pt x="45720" y="24130"/>
                      <a:pt x="19050" y="464820"/>
                      <a:pt x="19050" y="464820"/>
                    </a:cubicBezTo>
                  </a:path>
                </a:pathLst>
              </a:custGeom>
              <a:solidFill>
                <a:srgbClr val="1F4327">
                  <a:alpha val="49804"/>
                </a:srgbClr>
              </a:solidFill>
              <a:ln cap="sq">
                <a:noFill/>
                <a:prstDash val="solid"/>
                <a:miter/>
              </a:ln>
            </p:spPr>
            <p:txBody>
              <a:bodyPr/>
              <a:lstStyle/>
              <a:p>
                <a:endParaRPr lang="fi-FI"/>
              </a:p>
            </p:txBody>
          </p:sp>
        </p:grpSp>
        <p:grpSp>
          <p:nvGrpSpPr>
            <p:cNvPr id="56" name="Group 56"/>
            <p:cNvGrpSpPr/>
            <p:nvPr/>
          </p:nvGrpSpPr>
          <p:grpSpPr>
            <a:xfrm>
              <a:off x="1957062" y="6271295"/>
              <a:ext cx="595973" cy="595973"/>
              <a:chOff x="0" y="0"/>
              <a:chExt cx="554990" cy="554990"/>
            </a:xfrm>
          </p:grpSpPr>
          <p:sp>
            <p:nvSpPr>
              <p:cNvPr id="57" name="Freeform 57"/>
              <p:cNvSpPr/>
              <p:nvPr/>
            </p:nvSpPr>
            <p:spPr>
              <a:xfrm>
                <a:off x="49530" y="44450"/>
                <a:ext cx="448310" cy="462280"/>
              </a:xfrm>
              <a:custGeom>
                <a:avLst/>
                <a:gdLst/>
                <a:ahLst/>
                <a:cxnLst/>
                <a:rect l="l" t="t" r="r" b="b"/>
                <a:pathLst>
                  <a:path w="448310" h="462280">
                    <a:moveTo>
                      <a:pt x="448310" y="163830"/>
                    </a:moveTo>
                    <a:cubicBezTo>
                      <a:pt x="448310" y="307340"/>
                      <a:pt x="431800" y="345440"/>
                      <a:pt x="410210" y="372110"/>
                    </a:cubicBezTo>
                    <a:cubicBezTo>
                      <a:pt x="38735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0955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58" name="Group 58"/>
            <p:cNvGrpSpPr/>
            <p:nvPr/>
          </p:nvGrpSpPr>
          <p:grpSpPr>
            <a:xfrm>
              <a:off x="1957062" y="6271295"/>
              <a:ext cx="595973" cy="595973"/>
              <a:chOff x="0" y="0"/>
              <a:chExt cx="554990" cy="554990"/>
            </a:xfrm>
          </p:grpSpPr>
          <p:sp>
            <p:nvSpPr>
              <p:cNvPr id="59" name="Freeform 59"/>
              <p:cNvSpPr/>
              <p:nvPr/>
            </p:nvSpPr>
            <p:spPr>
              <a:xfrm>
                <a:off x="49530" y="44450"/>
                <a:ext cx="448310" cy="462280"/>
              </a:xfrm>
              <a:custGeom>
                <a:avLst/>
                <a:gdLst/>
                <a:ahLst/>
                <a:cxnLst/>
                <a:rect l="l" t="t" r="r" b="b"/>
                <a:pathLst>
                  <a:path w="448310" h="462280">
                    <a:moveTo>
                      <a:pt x="448310" y="163830"/>
                    </a:moveTo>
                    <a:cubicBezTo>
                      <a:pt x="448310" y="307340"/>
                      <a:pt x="431800" y="345440"/>
                      <a:pt x="410210" y="372110"/>
                    </a:cubicBezTo>
                    <a:cubicBezTo>
                      <a:pt x="38735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0955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60" name="Group 60"/>
            <p:cNvGrpSpPr/>
            <p:nvPr/>
          </p:nvGrpSpPr>
          <p:grpSpPr>
            <a:xfrm>
              <a:off x="1957062" y="6271295"/>
              <a:ext cx="595973" cy="595973"/>
              <a:chOff x="0" y="0"/>
              <a:chExt cx="554990" cy="554990"/>
            </a:xfrm>
          </p:grpSpPr>
          <p:sp>
            <p:nvSpPr>
              <p:cNvPr id="61" name="Freeform 61"/>
              <p:cNvSpPr/>
              <p:nvPr/>
            </p:nvSpPr>
            <p:spPr>
              <a:xfrm>
                <a:off x="49530" y="44450"/>
                <a:ext cx="448310" cy="462280"/>
              </a:xfrm>
              <a:custGeom>
                <a:avLst/>
                <a:gdLst/>
                <a:ahLst/>
                <a:cxnLst/>
                <a:rect l="l" t="t" r="r" b="b"/>
                <a:pathLst>
                  <a:path w="448310" h="462280">
                    <a:moveTo>
                      <a:pt x="448310" y="163830"/>
                    </a:moveTo>
                    <a:cubicBezTo>
                      <a:pt x="448310" y="307340"/>
                      <a:pt x="431800" y="345440"/>
                      <a:pt x="410210" y="372110"/>
                    </a:cubicBezTo>
                    <a:cubicBezTo>
                      <a:pt x="38735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0955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62" name="Group 62"/>
            <p:cNvGrpSpPr/>
            <p:nvPr/>
          </p:nvGrpSpPr>
          <p:grpSpPr>
            <a:xfrm>
              <a:off x="2989445" y="6189468"/>
              <a:ext cx="595973" cy="595973"/>
              <a:chOff x="0" y="0"/>
              <a:chExt cx="554990" cy="554990"/>
            </a:xfrm>
          </p:grpSpPr>
          <p:sp>
            <p:nvSpPr>
              <p:cNvPr id="63" name="Freeform 63"/>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7350" y="400050"/>
                      <a:pt x="355600" y="425450"/>
                      <a:pt x="323850" y="439420"/>
                    </a:cubicBezTo>
                    <a:cubicBezTo>
                      <a:pt x="290830" y="454660"/>
                      <a:pt x="251460" y="461010"/>
                      <a:pt x="215900" y="459740"/>
                    </a:cubicBezTo>
                    <a:cubicBezTo>
                      <a:pt x="180340" y="457200"/>
                      <a:pt x="142240" y="444500"/>
                      <a:pt x="111760" y="426720"/>
                    </a:cubicBezTo>
                    <a:cubicBezTo>
                      <a:pt x="81280" y="408940"/>
                      <a:pt x="52070" y="379730"/>
                      <a:pt x="34290" y="349250"/>
                    </a:cubicBezTo>
                    <a:cubicBezTo>
                      <a:pt x="15240" y="318770"/>
                      <a:pt x="3810" y="280670"/>
                      <a:pt x="1270" y="245110"/>
                    </a:cubicBezTo>
                    <a:cubicBezTo>
                      <a:pt x="0" y="209550"/>
                      <a:pt x="635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64" name="Group 64"/>
            <p:cNvGrpSpPr/>
            <p:nvPr/>
          </p:nvGrpSpPr>
          <p:grpSpPr>
            <a:xfrm>
              <a:off x="3648152" y="6185376"/>
              <a:ext cx="130923" cy="605519"/>
              <a:chOff x="0" y="0"/>
              <a:chExt cx="121920" cy="563880"/>
            </a:xfrm>
          </p:grpSpPr>
          <p:sp>
            <p:nvSpPr>
              <p:cNvPr id="65" name="Freeform 65"/>
              <p:cNvSpPr/>
              <p:nvPr/>
            </p:nvSpPr>
            <p:spPr>
              <a:xfrm>
                <a:off x="25400" y="50800"/>
                <a:ext cx="44450" cy="466090"/>
              </a:xfrm>
              <a:custGeom>
                <a:avLst/>
                <a:gdLst/>
                <a:ahLst/>
                <a:cxnLst/>
                <a:rect l="l" t="t" r="r" b="b"/>
                <a:pathLst>
                  <a:path w="44450" h="466090">
                    <a:moveTo>
                      <a:pt x="44450" y="0"/>
                    </a:moveTo>
                    <a:cubicBezTo>
                      <a:pt x="39370" y="463550"/>
                      <a:pt x="30480" y="466090"/>
                      <a:pt x="25400" y="462280"/>
                    </a:cubicBezTo>
                    <a:cubicBezTo>
                      <a:pt x="0" y="441960"/>
                      <a:pt x="25400" y="0"/>
                      <a:pt x="25400" y="0"/>
                    </a:cubicBezTo>
                  </a:path>
                </a:pathLst>
              </a:custGeom>
              <a:solidFill>
                <a:srgbClr val="1F4327">
                  <a:alpha val="49804"/>
                </a:srgbClr>
              </a:solidFill>
              <a:ln cap="sq">
                <a:noFill/>
                <a:prstDash val="solid"/>
                <a:miter/>
              </a:ln>
            </p:spPr>
            <p:txBody>
              <a:bodyPr/>
              <a:lstStyle/>
              <a:p>
                <a:endParaRPr lang="fi-FI"/>
              </a:p>
            </p:txBody>
          </p:sp>
        </p:grpSp>
        <p:grpSp>
          <p:nvGrpSpPr>
            <p:cNvPr id="66" name="Group 66"/>
            <p:cNvGrpSpPr/>
            <p:nvPr/>
          </p:nvGrpSpPr>
          <p:grpSpPr>
            <a:xfrm>
              <a:off x="3423128" y="6189468"/>
              <a:ext cx="595973" cy="595973"/>
              <a:chOff x="0" y="0"/>
              <a:chExt cx="554990" cy="554990"/>
            </a:xfrm>
          </p:grpSpPr>
          <p:sp>
            <p:nvSpPr>
              <p:cNvPr id="67" name="Freeform 67"/>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7350" y="400050"/>
                      <a:pt x="355600" y="425450"/>
                      <a:pt x="323850" y="439420"/>
                    </a:cubicBezTo>
                    <a:cubicBezTo>
                      <a:pt x="290830" y="454660"/>
                      <a:pt x="251460" y="461010"/>
                      <a:pt x="215900" y="459740"/>
                    </a:cubicBezTo>
                    <a:cubicBezTo>
                      <a:pt x="180340" y="457200"/>
                      <a:pt x="142240" y="444500"/>
                      <a:pt x="111760" y="426720"/>
                    </a:cubicBezTo>
                    <a:cubicBezTo>
                      <a:pt x="81280" y="408940"/>
                      <a:pt x="52070" y="379730"/>
                      <a:pt x="34290" y="349250"/>
                    </a:cubicBezTo>
                    <a:cubicBezTo>
                      <a:pt x="15240" y="318770"/>
                      <a:pt x="3810" y="280670"/>
                      <a:pt x="1270" y="245110"/>
                    </a:cubicBezTo>
                    <a:cubicBezTo>
                      <a:pt x="0" y="209550"/>
                      <a:pt x="6350" y="168910"/>
                      <a:pt x="21590" y="137160"/>
                    </a:cubicBezTo>
                    <a:cubicBezTo>
                      <a:pt x="35560" y="105410"/>
                      <a:pt x="60960" y="72390"/>
                      <a:pt x="88900" y="50800"/>
                    </a:cubicBezTo>
                    <a:cubicBezTo>
                      <a:pt x="116840" y="29210"/>
                      <a:pt x="153670" y="12700"/>
                      <a:pt x="187960" y="6350"/>
                    </a:cubicBezTo>
                    <a:cubicBezTo>
                      <a:pt x="223520" y="0"/>
                      <a:pt x="264160" y="2540"/>
                      <a:pt x="29718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68" name="Group 68"/>
            <p:cNvGrpSpPr/>
            <p:nvPr/>
          </p:nvGrpSpPr>
          <p:grpSpPr>
            <a:xfrm>
              <a:off x="3258110" y="6126734"/>
              <a:ext cx="595973" cy="595973"/>
              <a:chOff x="0" y="0"/>
              <a:chExt cx="554990" cy="554990"/>
            </a:xfrm>
          </p:grpSpPr>
          <p:sp>
            <p:nvSpPr>
              <p:cNvPr id="69" name="Freeform 69"/>
              <p:cNvSpPr/>
              <p:nvPr/>
            </p:nvSpPr>
            <p:spPr>
              <a:xfrm>
                <a:off x="48260" y="44450"/>
                <a:ext cx="449580" cy="462280"/>
              </a:xfrm>
              <a:custGeom>
                <a:avLst/>
                <a:gdLst/>
                <a:ahLst/>
                <a:cxnLst/>
                <a:rect l="l" t="t" r="r" b="b"/>
                <a:pathLst>
                  <a:path w="449580" h="462280">
                    <a:moveTo>
                      <a:pt x="449580" y="163830"/>
                    </a:moveTo>
                    <a:cubicBezTo>
                      <a:pt x="449580" y="307340"/>
                      <a:pt x="433070" y="345440"/>
                      <a:pt x="410210" y="373380"/>
                    </a:cubicBezTo>
                    <a:cubicBezTo>
                      <a:pt x="388620" y="400050"/>
                      <a:pt x="356870" y="425450"/>
                      <a:pt x="325120" y="440690"/>
                    </a:cubicBezTo>
                    <a:cubicBezTo>
                      <a:pt x="292100" y="454660"/>
                      <a:pt x="252730" y="462280"/>
                      <a:pt x="217170" y="459740"/>
                    </a:cubicBezTo>
                    <a:cubicBezTo>
                      <a:pt x="181610" y="457200"/>
                      <a:pt x="142240" y="445770"/>
                      <a:pt x="113030" y="427990"/>
                    </a:cubicBezTo>
                    <a:cubicBezTo>
                      <a:pt x="82550" y="408940"/>
                      <a:pt x="53340" y="379730"/>
                      <a:pt x="35560" y="350520"/>
                    </a:cubicBezTo>
                    <a:cubicBezTo>
                      <a:pt x="16510" y="320040"/>
                      <a:pt x="5080" y="280670"/>
                      <a:pt x="2540" y="245110"/>
                    </a:cubicBezTo>
                    <a:cubicBezTo>
                      <a:pt x="0" y="21082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70" name="Group 70"/>
            <p:cNvGrpSpPr/>
            <p:nvPr/>
          </p:nvGrpSpPr>
          <p:grpSpPr>
            <a:xfrm>
              <a:off x="3072636" y="6043543"/>
              <a:ext cx="579608" cy="657343"/>
              <a:chOff x="0" y="0"/>
              <a:chExt cx="539750" cy="612140"/>
            </a:xfrm>
          </p:grpSpPr>
          <p:sp>
            <p:nvSpPr>
              <p:cNvPr id="71" name="Freeform 71"/>
              <p:cNvSpPr/>
              <p:nvPr/>
            </p:nvSpPr>
            <p:spPr>
              <a:xfrm>
                <a:off x="-8890" y="-3810"/>
                <a:ext cx="557530" cy="563880"/>
              </a:xfrm>
              <a:custGeom>
                <a:avLst/>
                <a:gdLst/>
                <a:ahLst/>
                <a:cxnLst/>
                <a:rect l="l" t="t" r="r" b="b"/>
                <a:pathLst>
                  <a:path w="557530" h="563880">
                    <a:moveTo>
                      <a:pt x="425450" y="563880"/>
                    </a:moveTo>
                    <a:cubicBezTo>
                      <a:pt x="0" y="424180"/>
                      <a:pt x="48260" y="115570"/>
                      <a:pt x="130810" y="54610"/>
                    </a:cubicBezTo>
                    <a:cubicBezTo>
                      <a:pt x="205740" y="0"/>
                      <a:pt x="443230" y="34290"/>
                      <a:pt x="496570" y="107950"/>
                    </a:cubicBezTo>
                    <a:cubicBezTo>
                      <a:pt x="557530" y="190500"/>
                      <a:pt x="425450" y="563880"/>
                      <a:pt x="425450" y="563880"/>
                    </a:cubicBezTo>
                  </a:path>
                </a:pathLst>
              </a:custGeom>
              <a:solidFill>
                <a:srgbClr val="1F4327">
                  <a:alpha val="49804"/>
                </a:srgbClr>
              </a:solidFill>
              <a:ln cap="sq">
                <a:noFill/>
                <a:prstDash val="solid"/>
                <a:miter/>
              </a:ln>
            </p:spPr>
            <p:txBody>
              <a:bodyPr/>
              <a:lstStyle/>
              <a:p>
                <a:endParaRPr lang="fi-FI"/>
              </a:p>
            </p:txBody>
          </p:sp>
        </p:grpSp>
        <p:grpSp>
          <p:nvGrpSpPr>
            <p:cNvPr id="72" name="Group 72"/>
            <p:cNvGrpSpPr/>
            <p:nvPr/>
          </p:nvGrpSpPr>
          <p:grpSpPr>
            <a:xfrm>
              <a:off x="2904891" y="5973990"/>
              <a:ext cx="130923" cy="605519"/>
              <a:chOff x="0" y="0"/>
              <a:chExt cx="121920" cy="563880"/>
            </a:xfrm>
          </p:grpSpPr>
          <p:sp>
            <p:nvSpPr>
              <p:cNvPr id="73" name="Freeform 73"/>
              <p:cNvSpPr/>
              <p:nvPr/>
            </p:nvSpPr>
            <p:spPr>
              <a:xfrm>
                <a:off x="50800" y="46990"/>
                <a:ext cx="44450" cy="466090"/>
              </a:xfrm>
              <a:custGeom>
                <a:avLst/>
                <a:gdLst/>
                <a:ahLst/>
                <a:cxnLst/>
                <a:rect l="l" t="t" r="r" b="b"/>
                <a:pathLst>
                  <a:path w="44450" h="466090">
                    <a:moveTo>
                      <a:pt x="0" y="466090"/>
                    </a:moveTo>
                    <a:cubicBezTo>
                      <a:pt x="5080" y="1270"/>
                      <a:pt x="13970" y="0"/>
                      <a:pt x="19050" y="3810"/>
                    </a:cubicBezTo>
                    <a:cubicBezTo>
                      <a:pt x="44450" y="24130"/>
                      <a:pt x="19050" y="466090"/>
                      <a:pt x="19050" y="466090"/>
                    </a:cubicBezTo>
                  </a:path>
                </a:pathLst>
              </a:custGeom>
              <a:solidFill>
                <a:srgbClr val="1F4327">
                  <a:alpha val="49804"/>
                </a:srgbClr>
              </a:solidFill>
              <a:ln cap="sq">
                <a:noFill/>
                <a:prstDash val="solid"/>
                <a:miter/>
              </a:ln>
            </p:spPr>
            <p:txBody>
              <a:bodyPr/>
              <a:lstStyle/>
              <a:p>
                <a:endParaRPr lang="fi-FI"/>
              </a:p>
            </p:txBody>
          </p:sp>
        </p:grpSp>
        <p:grpSp>
          <p:nvGrpSpPr>
            <p:cNvPr id="74" name="Group 74"/>
            <p:cNvGrpSpPr/>
            <p:nvPr/>
          </p:nvGrpSpPr>
          <p:grpSpPr>
            <a:xfrm>
              <a:off x="2618496" y="5982173"/>
              <a:ext cx="595973" cy="595973"/>
              <a:chOff x="0" y="0"/>
              <a:chExt cx="554990" cy="554990"/>
            </a:xfrm>
          </p:grpSpPr>
          <p:sp>
            <p:nvSpPr>
              <p:cNvPr id="75" name="Freeform 75"/>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717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494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76" name="Group 76"/>
            <p:cNvGrpSpPr/>
            <p:nvPr/>
          </p:nvGrpSpPr>
          <p:grpSpPr>
            <a:xfrm>
              <a:off x="2618496" y="5982173"/>
              <a:ext cx="595973" cy="595973"/>
              <a:chOff x="0" y="0"/>
              <a:chExt cx="554990" cy="554990"/>
            </a:xfrm>
          </p:grpSpPr>
          <p:sp>
            <p:nvSpPr>
              <p:cNvPr id="77" name="Freeform 77"/>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717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494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78" name="Group 78"/>
            <p:cNvGrpSpPr/>
            <p:nvPr/>
          </p:nvGrpSpPr>
          <p:grpSpPr>
            <a:xfrm>
              <a:off x="2618496" y="5982173"/>
              <a:ext cx="595973" cy="595973"/>
              <a:chOff x="0" y="0"/>
              <a:chExt cx="554990" cy="554990"/>
            </a:xfrm>
          </p:grpSpPr>
          <p:sp>
            <p:nvSpPr>
              <p:cNvPr id="79" name="Freeform 79"/>
              <p:cNvSpPr/>
              <p:nvPr/>
            </p:nvSpPr>
            <p:spPr>
              <a:xfrm>
                <a:off x="4826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6870" y="425450"/>
                      <a:pt x="323850" y="440690"/>
                    </a:cubicBezTo>
                    <a:cubicBezTo>
                      <a:pt x="292100" y="454660"/>
                      <a:pt x="251460" y="462280"/>
                      <a:pt x="217170" y="459740"/>
                    </a:cubicBezTo>
                    <a:cubicBezTo>
                      <a:pt x="181610" y="458470"/>
                      <a:pt x="142240" y="445770"/>
                      <a:pt x="111760" y="427990"/>
                    </a:cubicBezTo>
                    <a:cubicBezTo>
                      <a:pt x="81280" y="408940"/>
                      <a:pt x="53340" y="379730"/>
                      <a:pt x="34290" y="350520"/>
                    </a:cubicBezTo>
                    <a:cubicBezTo>
                      <a:pt x="16510" y="320040"/>
                      <a:pt x="3810" y="280670"/>
                      <a:pt x="2540" y="245110"/>
                    </a:cubicBezTo>
                    <a:cubicBezTo>
                      <a:pt x="0" y="210820"/>
                      <a:pt x="7620" y="170180"/>
                      <a:pt x="21590" y="138430"/>
                    </a:cubicBezTo>
                    <a:cubicBezTo>
                      <a:pt x="36830" y="105410"/>
                      <a:pt x="60960" y="73660"/>
                      <a:pt x="88900" y="52070"/>
                    </a:cubicBezTo>
                    <a:cubicBezTo>
                      <a:pt x="116840" y="30480"/>
                      <a:pt x="154940" y="12700"/>
                      <a:pt x="189230" y="6350"/>
                    </a:cubicBezTo>
                    <a:cubicBezTo>
                      <a:pt x="223520" y="0"/>
                      <a:pt x="264160" y="2540"/>
                      <a:pt x="298450" y="1397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80" name="Group 80"/>
            <p:cNvGrpSpPr/>
            <p:nvPr/>
          </p:nvGrpSpPr>
          <p:grpSpPr>
            <a:xfrm>
              <a:off x="2359378" y="6010812"/>
              <a:ext cx="481415" cy="475960"/>
              <a:chOff x="0" y="0"/>
              <a:chExt cx="448310" cy="443230"/>
            </a:xfrm>
          </p:grpSpPr>
          <p:sp>
            <p:nvSpPr>
              <p:cNvPr id="81" name="Freeform 81"/>
              <p:cNvSpPr/>
              <p:nvPr/>
            </p:nvSpPr>
            <p:spPr>
              <a:xfrm>
                <a:off x="50800" y="49530"/>
                <a:ext cx="350520" cy="342900"/>
              </a:xfrm>
              <a:custGeom>
                <a:avLst/>
                <a:gdLst/>
                <a:ahLst/>
                <a:cxnLst/>
                <a:rect l="l" t="t" r="r" b="b"/>
                <a:pathLst>
                  <a:path w="350520" h="342900">
                    <a:moveTo>
                      <a:pt x="19050" y="342900"/>
                    </a:moveTo>
                    <a:cubicBezTo>
                      <a:pt x="0" y="280670"/>
                      <a:pt x="274320" y="7620"/>
                      <a:pt x="321310" y="1270"/>
                    </a:cubicBezTo>
                    <a:cubicBezTo>
                      <a:pt x="332740" y="0"/>
                      <a:pt x="344170" y="6350"/>
                      <a:pt x="345440" y="16510"/>
                    </a:cubicBezTo>
                    <a:cubicBezTo>
                      <a:pt x="350520" y="53340"/>
                      <a:pt x="19050" y="342900"/>
                      <a:pt x="19050" y="342900"/>
                    </a:cubicBezTo>
                  </a:path>
                </a:pathLst>
              </a:custGeom>
              <a:solidFill>
                <a:srgbClr val="1F4327">
                  <a:alpha val="49804"/>
                </a:srgbClr>
              </a:solidFill>
              <a:ln cap="sq">
                <a:noFill/>
                <a:prstDash val="solid"/>
                <a:miter/>
              </a:ln>
            </p:spPr>
            <p:txBody>
              <a:bodyPr/>
              <a:lstStyle/>
              <a:p>
                <a:endParaRPr lang="fi-FI"/>
              </a:p>
            </p:txBody>
          </p:sp>
        </p:grpSp>
        <p:grpSp>
          <p:nvGrpSpPr>
            <p:cNvPr id="82" name="Group 82"/>
            <p:cNvGrpSpPr/>
            <p:nvPr/>
          </p:nvGrpSpPr>
          <p:grpSpPr>
            <a:xfrm>
              <a:off x="2225727" y="5920803"/>
              <a:ext cx="595973" cy="595973"/>
              <a:chOff x="0" y="0"/>
              <a:chExt cx="554990" cy="554990"/>
            </a:xfrm>
          </p:grpSpPr>
          <p:sp>
            <p:nvSpPr>
              <p:cNvPr id="83" name="Freeform 83"/>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84" name="Group 84"/>
            <p:cNvGrpSpPr/>
            <p:nvPr/>
          </p:nvGrpSpPr>
          <p:grpSpPr>
            <a:xfrm>
              <a:off x="2225727" y="5920803"/>
              <a:ext cx="595973" cy="595973"/>
              <a:chOff x="0" y="0"/>
              <a:chExt cx="554990" cy="554990"/>
            </a:xfrm>
          </p:grpSpPr>
          <p:sp>
            <p:nvSpPr>
              <p:cNvPr id="85" name="Freeform 85"/>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86" name="Group 86"/>
            <p:cNvGrpSpPr/>
            <p:nvPr/>
          </p:nvGrpSpPr>
          <p:grpSpPr>
            <a:xfrm>
              <a:off x="2225727" y="5920803"/>
              <a:ext cx="595973" cy="595973"/>
              <a:chOff x="0" y="0"/>
              <a:chExt cx="554990" cy="554990"/>
            </a:xfrm>
          </p:grpSpPr>
          <p:sp>
            <p:nvSpPr>
              <p:cNvPr id="87" name="Freeform 87"/>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88" name="Group 88"/>
            <p:cNvGrpSpPr/>
            <p:nvPr/>
          </p:nvGrpSpPr>
          <p:grpSpPr>
            <a:xfrm>
              <a:off x="2225727" y="5920803"/>
              <a:ext cx="595973" cy="595973"/>
              <a:chOff x="0" y="0"/>
              <a:chExt cx="554990" cy="554990"/>
            </a:xfrm>
          </p:grpSpPr>
          <p:sp>
            <p:nvSpPr>
              <p:cNvPr id="89" name="Freeform 89"/>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90" name="Group 90"/>
            <p:cNvGrpSpPr/>
            <p:nvPr/>
          </p:nvGrpSpPr>
          <p:grpSpPr>
            <a:xfrm>
              <a:off x="2225727" y="5920803"/>
              <a:ext cx="595973" cy="595973"/>
              <a:chOff x="0" y="0"/>
              <a:chExt cx="554990" cy="554990"/>
            </a:xfrm>
          </p:grpSpPr>
          <p:sp>
            <p:nvSpPr>
              <p:cNvPr id="91" name="Freeform 91"/>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92" name="Group 92"/>
            <p:cNvGrpSpPr/>
            <p:nvPr/>
          </p:nvGrpSpPr>
          <p:grpSpPr>
            <a:xfrm>
              <a:off x="2060709" y="5920803"/>
              <a:ext cx="595973" cy="595973"/>
              <a:chOff x="0" y="0"/>
              <a:chExt cx="554990" cy="554990"/>
            </a:xfrm>
          </p:grpSpPr>
          <p:sp>
            <p:nvSpPr>
              <p:cNvPr id="93" name="Freeform 93"/>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224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94" name="Group 94"/>
            <p:cNvGrpSpPr/>
            <p:nvPr/>
          </p:nvGrpSpPr>
          <p:grpSpPr>
            <a:xfrm>
              <a:off x="2060709" y="5920803"/>
              <a:ext cx="595973" cy="595973"/>
              <a:chOff x="0" y="0"/>
              <a:chExt cx="554990" cy="554990"/>
            </a:xfrm>
          </p:grpSpPr>
          <p:sp>
            <p:nvSpPr>
              <p:cNvPr id="95" name="Freeform 95"/>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224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96" name="Group 96"/>
            <p:cNvGrpSpPr/>
            <p:nvPr/>
          </p:nvGrpSpPr>
          <p:grpSpPr>
            <a:xfrm>
              <a:off x="2060709" y="5920803"/>
              <a:ext cx="595973" cy="595973"/>
              <a:chOff x="0" y="0"/>
              <a:chExt cx="554990" cy="554990"/>
            </a:xfrm>
          </p:grpSpPr>
          <p:sp>
            <p:nvSpPr>
              <p:cNvPr id="97" name="Freeform 97"/>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224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98" name="Group 98"/>
            <p:cNvGrpSpPr/>
            <p:nvPr/>
          </p:nvGrpSpPr>
          <p:grpSpPr>
            <a:xfrm>
              <a:off x="1482465" y="5796698"/>
              <a:ext cx="595973" cy="595973"/>
              <a:chOff x="0" y="0"/>
              <a:chExt cx="554990" cy="554990"/>
            </a:xfrm>
          </p:grpSpPr>
          <p:sp>
            <p:nvSpPr>
              <p:cNvPr id="99" name="Freeform 99"/>
              <p:cNvSpPr/>
              <p:nvPr/>
            </p:nvSpPr>
            <p:spPr>
              <a:xfrm>
                <a:off x="48260" y="44450"/>
                <a:ext cx="449580" cy="462280"/>
              </a:xfrm>
              <a:custGeom>
                <a:avLst/>
                <a:gdLst/>
                <a:ahLst/>
                <a:cxnLst/>
                <a:rect l="l" t="t" r="r" b="b"/>
                <a:pathLst>
                  <a:path w="449580" h="462280">
                    <a:moveTo>
                      <a:pt x="449580" y="163830"/>
                    </a:moveTo>
                    <a:cubicBezTo>
                      <a:pt x="449580" y="307340"/>
                      <a:pt x="433070" y="344170"/>
                      <a:pt x="410210" y="372110"/>
                    </a:cubicBezTo>
                    <a:cubicBezTo>
                      <a:pt x="388620" y="400050"/>
                      <a:pt x="356870" y="425450"/>
                      <a:pt x="325120" y="439420"/>
                    </a:cubicBezTo>
                    <a:cubicBezTo>
                      <a:pt x="292100" y="454660"/>
                      <a:pt x="252730" y="462280"/>
                      <a:pt x="217170" y="459740"/>
                    </a:cubicBezTo>
                    <a:cubicBezTo>
                      <a:pt x="181610" y="457200"/>
                      <a:pt x="143510" y="445770"/>
                      <a:pt x="113030" y="426720"/>
                    </a:cubicBezTo>
                    <a:cubicBezTo>
                      <a:pt x="82550" y="408940"/>
                      <a:pt x="53340" y="379730"/>
                      <a:pt x="35560" y="349250"/>
                    </a:cubicBezTo>
                    <a:cubicBezTo>
                      <a:pt x="16510" y="320040"/>
                      <a:pt x="5080" y="280670"/>
                      <a:pt x="2540" y="245110"/>
                    </a:cubicBezTo>
                    <a:cubicBezTo>
                      <a:pt x="0" y="209550"/>
                      <a:pt x="7620" y="170180"/>
                      <a:pt x="22860" y="137160"/>
                    </a:cubicBezTo>
                    <a:cubicBezTo>
                      <a:pt x="36830" y="105410"/>
                      <a:pt x="62230" y="73660"/>
                      <a:pt x="90170" y="5207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00" name="Group 100"/>
            <p:cNvGrpSpPr/>
            <p:nvPr/>
          </p:nvGrpSpPr>
          <p:grpSpPr>
            <a:xfrm>
              <a:off x="1482465" y="5796698"/>
              <a:ext cx="595973" cy="595973"/>
              <a:chOff x="0" y="0"/>
              <a:chExt cx="554990" cy="554990"/>
            </a:xfrm>
          </p:grpSpPr>
          <p:sp>
            <p:nvSpPr>
              <p:cNvPr id="101" name="Freeform 101"/>
              <p:cNvSpPr/>
              <p:nvPr/>
            </p:nvSpPr>
            <p:spPr>
              <a:xfrm>
                <a:off x="48260" y="44450"/>
                <a:ext cx="449580" cy="462280"/>
              </a:xfrm>
              <a:custGeom>
                <a:avLst/>
                <a:gdLst/>
                <a:ahLst/>
                <a:cxnLst/>
                <a:rect l="l" t="t" r="r" b="b"/>
                <a:pathLst>
                  <a:path w="449580" h="462280">
                    <a:moveTo>
                      <a:pt x="449580" y="163830"/>
                    </a:moveTo>
                    <a:cubicBezTo>
                      <a:pt x="449580" y="307340"/>
                      <a:pt x="433070" y="344170"/>
                      <a:pt x="410210" y="372110"/>
                    </a:cubicBezTo>
                    <a:cubicBezTo>
                      <a:pt x="388620" y="400050"/>
                      <a:pt x="356870" y="425450"/>
                      <a:pt x="325120" y="439420"/>
                    </a:cubicBezTo>
                    <a:cubicBezTo>
                      <a:pt x="292100" y="454660"/>
                      <a:pt x="252730" y="462280"/>
                      <a:pt x="217170" y="459740"/>
                    </a:cubicBezTo>
                    <a:cubicBezTo>
                      <a:pt x="181610" y="457200"/>
                      <a:pt x="143510" y="445770"/>
                      <a:pt x="113030" y="426720"/>
                    </a:cubicBezTo>
                    <a:cubicBezTo>
                      <a:pt x="82550" y="408940"/>
                      <a:pt x="53340" y="379730"/>
                      <a:pt x="35560" y="349250"/>
                    </a:cubicBezTo>
                    <a:cubicBezTo>
                      <a:pt x="16510" y="320040"/>
                      <a:pt x="5080" y="280670"/>
                      <a:pt x="2540" y="245110"/>
                    </a:cubicBezTo>
                    <a:cubicBezTo>
                      <a:pt x="0" y="209550"/>
                      <a:pt x="7620" y="170180"/>
                      <a:pt x="22860" y="137160"/>
                    </a:cubicBezTo>
                    <a:cubicBezTo>
                      <a:pt x="36830" y="105410"/>
                      <a:pt x="62230" y="73660"/>
                      <a:pt x="90170" y="5207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02" name="Group 102"/>
            <p:cNvGrpSpPr/>
            <p:nvPr/>
          </p:nvGrpSpPr>
          <p:grpSpPr>
            <a:xfrm>
              <a:off x="1482465" y="5796698"/>
              <a:ext cx="595973" cy="595973"/>
              <a:chOff x="0" y="0"/>
              <a:chExt cx="554990" cy="554990"/>
            </a:xfrm>
          </p:grpSpPr>
          <p:sp>
            <p:nvSpPr>
              <p:cNvPr id="103" name="Freeform 103"/>
              <p:cNvSpPr/>
              <p:nvPr/>
            </p:nvSpPr>
            <p:spPr>
              <a:xfrm>
                <a:off x="48260" y="44450"/>
                <a:ext cx="449580" cy="462280"/>
              </a:xfrm>
              <a:custGeom>
                <a:avLst/>
                <a:gdLst/>
                <a:ahLst/>
                <a:cxnLst/>
                <a:rect l="l" t="t" r="r" b="b"/>
                <a:pathLst>
                  <a:path w="449580" h="462280">
                    <a:moveTo>
                      <a:pt x="449580" y="163830"/>
                    </a:moveTo>
                    <a:cubicBezTo>
                      <a:pt x="449580" y="307340"/>
                      <a:pt x="433070" y="344170"/>
                      <a:pt x="410210" y="372110"/>
                    </a:cubicBezTo>
                    <a:cubicBezTo>
                      <a:pt x="388620" y="400050"/>
                      <a:pt x="356870" y="425450"/>
                      <a:pt x="325120" y="439420"/>
                    </a:cubicBezTo>
                    <a:cubicBezTo>
                      <a:pt x="292100" y="454660"/>
                      <a:pt x="252730" y="462280"/>
                      <a:pt x="217170" y="459740"/>
                    </a:cubicBezTo>
                    <a:cubicBezTo>
                      <a:pt x="181610" y="457200"/>
                      <a:pt x="143510" y="445770"/>
                      <a:pt x="113030" y="426720"/>
                    </a:cubicBezTo>
                    <a:cubicBezTo>
                      <a:pt x="82550" y="408940"/>
                      <a:pt x="53340" y="379730"/>
                      <a:pt x="35560" y="349250"/>
                    </a:cubicBezTo>
                    <a:cubicBezTo>
                      <a:pt x="16510" y="320040"/>
                      <a:pt x="5080" y="280670"/>
                      <a:pt x="2540" y="245110"/>
                    </a:cubicBezTo>
                    <a:cubicBezTo>
                      <a:pt x="0" y="209550"/>
                      <a:pt x="7620" y="170180"/>
                      <a:pt x="22860" y="137160"/>
                    </a:cubicBezTo>
                    <a:cubicBezTo>
                      <a:pt x="36830" y="105410"/>
                      <a:pt x="62230" y="73660"/>
                      <a:pt x="90170" y="5207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04" name="Group 104"/>
            <p:cNvGrpSpPr/>
            <p:nvPr/>
          </p:nvGrpSpPr>
          <p:grpSpPr>
            <a:xfrm>
              <a:off x="1482465" y="5796698"/>
              <a:ext cx="595973" cy="595973"/>
              <a:chOff x="0" y="0"/>
              <a:chExt cx="554990" cy="554990"/>
            </a:xfrm>
          </p:grpSpPr>
          <p:sp>
            <p:nvSpPr>
              <p:cNvPr id="105" name="Freeform 105"/>
              <p:cNvSpPr/>
              <p:nvPr/>
            </p:nvSpPr>
            <p:spPr>
              <a:xfrm>
                <a:off x="48260" y="44450"/>
                <a:ext cx="449580" cy="462280"/>
              </a:xfrm>
              <a:custGeom>
                <a:avLst/>
                <a:gdLst/>
                <a:ahLst/>
                <a:cxnLst/>
                <a:rect l="l" t="t" r="r" b="b"/>
                <a:pathLst>
                  <a:path w="449580" h="462280">
                    <a:moveTo>
                      <a:pt x="449580" y="163830"/>
                    </a:moveTo>
                    <a:cubicBezTo>
                      <a:pt x="449580" y="307340"/>
                      <a:pt x="433070" y="344170"/>
                      <a:pt x="410210" y="372110"/>
                    </a:cubicBezTo>
                    <a:cubicBezTo>
                      <a:pt x="388620" y="400050"/>
                      <a:pt x="356870" y="425450"/>
                      <a:pt x="325120" y="439420"/>
                    </a:cubicBezTo>
                    <a:cubicBezTo>
                      <a:pt x="292100" y="454660"/>
                      <a:pt x="252730" y="462280"/>
                      <a:pt x="217170" y="459740"/>
                    </a:cubicBezTo>
                    <a:cubicBezTo>
                      <a:pt x="181610" y="457200"/>
                      <a:pt x="143510" y="445770"/>
                      <a:pt x="113030" y="426720"/>
                    </a:cubicBezTo>
                    <a:cubicBezTo>
                      <a:pt x="82550" y="408940"/>
                      <a:pt x="53340" y="379730"/>
                      <a:pt x="35560" y="349250"/>
                    </a:cubicBezTo>
                    <a:cubicBezTo>
                      <a:pt x="16510" y="320040"/>
                      <a:pt x="5080" y="280670"/>
                      <a:pt x="2540" y="245110"/>
                    </a:cubicBezTo>
                    <a:cubicBezTo>
                      <a:pt x="0" y="209550"/>
                      <a:pt x="7620" y="170180"/>
                      <a:pt x="22860" y="137160"/>
                    </a:cubicBezTo>
                    <a:cubicBezTo>
                      <a:pt x="36830" y="105410"/>
                      <a:pt x="62230" y="73660"/>
                      <a:pt x="90170" y="5207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06" name="Group 106"/>
            <p:cNvGrpSpPr/>
            <p:nvPr/>
          </p:nvGrpSpPr>
          <p:grpSpPr>
            <a:xfrm>
              <a:off x="1111517" y="5817155"/>
              <a:ext cx="595973" cy="595973"/>
              <a:chOff x="0" y="0"/>
              <a:chExt cx="554990" cy="554990"/>
            </a:xfrm>
          </p:grpSpPr>
          <p:sp>
            <p:nvSpPr>
              <p:cNvPr id="107" name="Freeform 107"/>
              <p:cNvSpPr/>
              <p:nvPr/>
            </p:nvSpPr>
            <p:spPr>
              <a:xfrm>
                <a:off x="4826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6870" y="425450"/>
                      <a:pt x="323850" y="440690"/>
                    </a:cubicBezTo>
                    <a:cubicBezTo>
                      <a:pt x="292100" y="454660"/>
                      <a:pt x="251460" y="462280"/>
                      <a:pt x="215900" y="459740"/>
                    </a:cubicBezTo>
                    <a:cubicBezTo>
                      <a:pt x="181610" y="457200"/>
                      <a:pt x="142240" y="445770"/>
                      <a:pt x="111760" y="426720"/>
                    </a:cubicBezTo>
                    <a:cubicBezTo>
                      <a:pt x="81280" y="408940"/>
                      <a:pt x="53340" y="379730"/>
                      <a:pt x="34290" y="350520"/>
                    </a:cubicBezTo>
                    <a:cubicBezTo>
                      <a:pt x="16510" y="320040"/>
                      <a:pt x="3810" y="280670"/>
                      <a:pt x="2540" y="245110"/>
                    </a:cubicBezTo>
                    <a:cubicBezTo>
                      <a:pt x="0" y="20955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08" name="Group 108"/>
            <p:cNvGrpSpPr/>
            <p:nvPr/>
          </p:nvGrpSpPr>
          <p:grpSpPr>
            <a:xfrm>
              <a:off x="1111517" y="5817155"/>
              <a:ext cx="595973" cy="595973"/>
              <a:chOff x="0" y="0"/>
              <a:chExt cx="554990" cy="554990"/>
            </a:xfrm>
          </p:grpSpPr>
          <p:sp>
            <p:nvSpPr>
              <p:cNvPr id="109" name="Freeform 109"/>
              <p:cNvSpPr/>
              <p:nvPr/>
            </p:nvSpPr>
            <p:spPr>
              <a:xfrm>
                <a:off x="4826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6870" y="425450"/>
                      <a:pt x="323850" y="440690"/>
                    </a:cubicBezTo>
                    <a:cubicBezTo>
                      <a:pt x="292100" y="454660"/>
                      <a:pt x="251460" y="462280"/>
                      <a:pt x="215900" y="459740"/>
                    </a:cubicBezTo>
                    <a:cubicBezTo>
                      <a:pt x="181610" y="457200"/>
                      <a:pt x="142240" y="445770"/>
                      <a:pt x="111760" y="426720"/>
                    </a:cubicBezTo>
                    <a:cubicBezTo>
                      <a:pt x="81280" y="408940"/>
                      <a:pt x="53340" y="379730"/>
                      <a:pt x="34290" y="350520"/>
                    </a:cubicBezTo>
                    <a:cubicBezTo>
                      <a:pt x="16510" y="320040"/>
                      <a:pt x="3810" y="280670"/>
                      <a:pt x="2540" y="245110"/>
                    </a:cubicBezTo>
                    <a:cubicBezTo>
                      <a:pt x="0" y="20955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10" name="Group 110"/>
            <p:cNvGrpSpPr/>
            <p:nvPr/>
          </p:nvGrpSpPr>
          <p:grpSpPr>
            <a:xfrm>
              <a:off x="1111517" y="5817155"/>
              <a:ext cx="595973" cy="595973"/>
              <a:chOff x="0" y="0"/>
              <a:chExt cx="554990" cy="554990"/>
            </a:xfrm>
          </p:grpSpPr>
          <p:sp>
            <p:nvSpPr>
              <p:cNvPr id="111" name="Freeform 111"/>
              <p:cNvSpPr/>
              <p:nvPr/>
            </p:nvSpPr>
            <p:spPr>
              <a:xfrm>
                <a:off x="4826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6870" y="425450"/>
                      <a:pt x="323850" y="440690"/>
                    </a:cubicBezTo>
                    <a:cubicBezTo>
                      <a:pt x="292100" y="454660"/>
                      <a:pt x="251460" y="462280"/>
                      <a:pt x="215900" y="459740"/>
                    </a:cubicBezTo>
                    <a:cubicBezTo>
                      <a:pt x="181610" y="457200"/>
                      <a:pt x="142240" y="445770"/>
                      <a:pt x="111760" y="426720"/>
                    </a:cubicBezTo>
                    <a:cubicBezTo>
                      <a:pt x="81280" y="408940"/>
                      <a:pt x="53340" y="379730"/>
                      <a:pt x="34290" y="350520"/>
                    </a:cubicBezTo>
                    <a:cubicBezTo>
                      <a:pt x="16510" y="320040"/>
                      <a:pt x="3810" y="280670"/>
                      <a:pt x="2540" y="245110"/>
                    </a:cubicBezTo>
                    <a:cubicBezTo>
                      <a:pt x="0" y="20955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12" name="Group 112"/>
            <p:cNvGrpSpPr/>
            <p:nvPr/>
          </p:nvGrpSpPr>
          <p:grpSpPr>
            <a:xfrm>
              <a:off x="1111517" y="5817155"/>
              <a:ext cx="595973" cy="595973"/>
              <a:chOff x="0" y="0"/>
              <a:chExt cx="554990" cy="554990"/>
            </a:xfrm>
          </p:grpSpPr>
          <p:sp>
            <p:nvSpPr>
              <p:cNvPr id="113" name="Freeform 113"/>
              <p:cNvSpPr/>
              <p:nvPr/>
            </p:nvSpPr>
            <p:spPr>
              <a:xfrm>
                <a:off x="4826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6870" y="425450"/>
                      <a:pt x="323850" y="440690"/>
                    </a:cubicBezTo>
                    <a:cubicBezTo>
                      <a:pt x="292100" y="454660"/>
                      <a:pt x="251460" y="462280"/>
                      <a:pt x="215900" y="459740"/>
                    </a:cubicBezTo>
                    <a:cubicBezTo>
                      <a:pt x="181610" y="457200"/>
                      <a:pt x="142240" y="445770"/>
                      <a:pt x="111760" y="426720"/>
                    </a:cubicBezTo>
                    <a:cubicBezTo>
                      <a:pt x="81280" y="408940"/>
                      <a:pt x="53340" y="379730"/>
                      <a:pt x="34290" y="350520"/>
                    </a:cubicBezTo>
                    <a:cubicBezTo>
                      <a:pt x="16510" y="320040"/>
                      <a:pt x="3810" y="280670"/>
                      <a:pt x="2540" y="245110"/>
                    </a:cubicBezTo>
                    <a:cubicBezTo>
                      <a:pt x="0" y="209550"/>
                      <a:pt x="7620" y="170180"/>
                      <a:pt x="21590" y="138430"/>
                    </a:cubicBezTo>
                    <a:cubicBezTo>
                      <a:pt x="36830" y="105410"/>
                      <a:pt x="60960" y="73660"/>
                      <a:pt x="88900" y="52070"/>
                    </a:cubicBezTo>
                    <a:cubicBezTo>
                      <a:pt x="116840" y="30480"/>
                      <a:pt x="153670" y="12700"/>
                      <a:pt x="189230" y="6350"/>
                    </a:cubicBezTo>
                    <a:cubicBezTo>
                      <a:pt x="223520" y="0"/>
                      <a:pt x="264160" y="2540"/>
                      <a:pt x="298450" y="1397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14" name="Group 114"/>
            <p:cNvGrpSpPr/>
            <p:nvPr/>
          </p:nvGrpSpPr>
          <p:grpSpPr>
            <a:xfrm>
              <a:off x="842852" y="5776242"/>
              <a:ext cx="595973" cy="595973"/>
              <a:chOff x="0" y="0"/>
              <a:chExt cx="554990" cy="554990"/>
            </a:xfrm>
          </p:grpSpPr>
          <p:sp>
            <p:nvSpPr>
              <p:cNvPr id="115" name="Freeform 115"/>
              <p:cNvSpPr/>
              <p:nvPr/>
            </p:nvSpPr>
            <p:spPr>
              <a:xfrm>
                <a:off x="48260" y="44450"/>
                <a:ext cx="448310" cy="461010"/>
              </a:xfrm>
              <a:custGeom>
                <a:avLst/>
                <a:gdLst/>
                <a:ahLst/>
                <a:cxnLst/>
                <a:rect l="l" t="t" r="r" b="b"/>
                <a:pathLst>
                  <a:path w="448310" h="461010">
                    <a:moveTo>
                      <a:pt x="448310" y="163830"/>
                    </a:moveTo>
                    <a:cubicBezTo>
                      <a:pt x="448310" y="307340"/>
                      <a:pt x="431800" y="344170"/>
                      <a:pt x="410210" y="372110"/>
                    </a:cubicBezTo>
                    <a:cubicBezTo>
                      <a:pt x="388620" y="400050"/>
                      <a:pt x="356870" y="425450"/>
                      <a:pt x="323850" y="439420"/>
                    </a:cubicBezTo>
                    <a:cubicBezTo>
                      <a:pt x="292100" y="454660"/>
                      <a:pt x="251460" y="461010"/>
                      <a:pt x="21717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2230" y="73660"/>
                      <a:pt x="88900" y="50800"/>
                    </a:cubicBezTo>
                    <a:cubicBezTo>
                      <a:pt x="116840" y="29210"/>
                      <a:pt x="154940" y="12700"/>
                      <a:pt x="189230" y="6350"/>
                    </a:cubicBezTo>
                    <a:cubicBezTo>
                      <a:pt x="223520" y="0"/>
                      <a:pt x="26416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16" name="Group 116"/>
            <p:cNvGrpSpPr/>
            <p:nvPr/>
          </p:nvGrpSpPr>
          <p:grpSpPr>
            <a:xfrm>
              <a:off x="842852" y="5776242"/>
              <a:ext cx="595973" cy="595973"/>
              <a:chOff x="0" y="0"/>
              <a:chExt cx="554990" cy="554990"/>
            </a:xfrm>
          </p:grpSpPr>
          <p:sp>
            <p:nvSpPr>
              <p:cNvPr id="117" name="Freeform 117"/>
              <p:cNvSpPr/>
              <p:nvPr/>
            </p:nvSpPr>
            <p:spPr>
              <a:xfrm>
                <a:off x="48260" y="44450"/>
                <a:ext cx="448310" cy="461010"/>
              </a:xfrm>
              <a:custGeom>
                <a:avLst/>
                <a:gdLst/>
                <a:ahLst/>
                <a:cxnLst/>
                <a:rect l="l" t="t" r="r" b="b"/>
                <a:pathLst>
                  <a:path w="448310" h="461010">
                    <a:moveTo>
                      <a:pt x="448310" y="163830"/>
                    </a:moveTo>
                    <a:cubicBezTo>
                      <a:pt x="448310" y="307340"/>
                      <a:pt x="431800" y="344170"/>
                      <a:pt x="410210" y="372110"/>
                    </a:cubicBezTo>
                    <a:cubicBezTo>
                      <a:pt x="388620" y="400050"/>
                      <a:pt x="356870" y="425450"/>
                      <a:pt x="323850" y="439420"/>
                    </a:cubicBezTo>
                    <a:cubicBezTo>
                      <a:pt x="292100" y="454660"/>
                      <a:pt x="251460" y="461010"/>
                      <a:pt x="21717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2230" y="73660"/>
                      <a:pt x="88900" y="50800"/>
                    </a:cubicBezTo>
                    <a:cubicBezTo>
                      <a:pt x="116840" y="29210"/>
                      <a:pt x="154940" y="12700"/>
                      <a:pt x="189230" y="6350"/>
                    </a:cubicBezTo>
                    <a:cubicBezTo>
                      <a:pt x="223520" y="0"/>
                      <a:pt x="26416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18" name="Group 118"/>
            <p:cNvGrpSpPr/>
            <p:nvPr/>
          </p:nvGrpSpPr>
          <p:grpSpPr>
            <a:xfrm>
              <a:off x="842852" y="5776242"/>
              <a:ext cx="595973" cy="595973"/>
              <a:chOff x="0" y="0"/>
              <a:chExt cx="554990" cy="554990"/>
            </a:xfrm>
          </p:grpSpPr>
          <p:sp>
            <p:nvSpPr>
              <p:cNvPr id="119" name="Freeform 119"/>
              <p:cNvSpPr/>
              <p:nvPr/>
            </p:nvSpPr>
            <p:spPr>
              <a:xfrm>
                <a:off x="48260" y="44450"/>
                <a:ext cx="448310" cy="461010"/>
              </a:xfrm>
              <a:custGeom>
                <a:avLst/>
                <a:gdLst/>
                <a:ahLst/>
                <a:cxnLst/>
                <a:rect l="l" t="t" r="r" b="b"/>
                <a:pathLst>
                  <a:path w="448310" h="461010">
                    <a:moveTo>
                      <a:pt x="448310" y="163830"/>
                    </a:moveTo>
                    <a:cubicBezTo>
                      <a:pt x="448310" y="307340"/>
                      <a:pt x="431800" y="344170"/>
                      <a:pt x="410210" y="372110"/>
                    </a:cubicBezTo>
                    <a:cubicBezTo>
                      <a:pt x="388620" y="400050"/>
                      <a:pt x="356870" y="425450"/>
                      <a:pt x="323850" y="439420"/>
                    </a:cubicBezTo>
                    <a:cubicBezTo>
                      <a:pt x="292100" y="454660"/>
                      <a:pt x="251460" y="461010"/>
                      <a:pt x="21717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2230" y="73660"/>
                      <a:pt x="88900" y="50800"/>
                    </a:cubicBezTo>
                    <a:cubicBezTo>
                      <a:pt x="116840" y="29210"/>
                      <a:pt x="154940" y="12700"/>
                      <a:pt x="189230" y="6350"/>
                    </a:cubicBezTo>
                    <a:cubicBezTo>
                      <a:pt x="223520" y="0"/>
                      <a:pt x="26416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20" name="Group 120"/>
            <p:cNvGrpSpPr/>
            <p:nvPr/>
          </p:nvGrpSpPr>
          <p:grpSpPr>
            <a:xfrm>
              <a:off x="842852" y="5776242"/>
              <a:ext cx="595973" cy="595973"/>
              <a:chOff x="0" y="0"/>
              <a:chExt cx="554990" cy="554990"/>
            </a:xfrm>
          </p:grpSpPr>
          <p:sp>
            <p:nvSpPr>
              <p:cNvPr id="121" name="Freeform 121"/>
              <p:cNvSpPr/>
              <p:nvPr/>
            </p:nvSpPr>
            <p:spPr>
              <a:xfrm>
                <a:off x="48260" y="44450"/>
                <a:ext cx="448310" cy="461010"/>
              </a:xfrm>
              <a:custGeom>
                <a:avLst/>
                <a:gdLst/>
                <a:ahLst/>
                <a:cxnLst/>
                <a:rect l="l" t="t" r="r" b="b"/>
                <a:pathLst>
                  <a:path w="448310" h="461010">
                    <a:moveTo>
                      <a:pt x="448310" y="163830"/>
                    </a:moveTo>
                    <a:cubicBezTo>
                      <a:pt x="448310" y="307340"/>
                      <a:pt x="431800" y="344170"/>
                      <a:pt x="410210" y="372110"/>
                    </a:cubicBezTo>
                    <a:cubicBezTo>
                      <a:pt x="388620" y="400050"/>
                      <a:pt x="356870" y="425450"/>
                      <a:pt x="323850" y="439420"/>
                    </a:cubicBezTo>
                    <a:cubicBezTo>
                      <a:pt x="292100" y="454660"/>
                      <a:pt x="251460" y="461010"/>
                      <a:pt x="21717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2230" y="73660"/>
                      <a:pt x="88900" y="50800"/>
                    </a:cubicBezTo>
                    <a:cubicBezTo>
                      <a:pt x="116840" y="29210"/>
                      <a:pt x="154940" y="12700"/>
                      <a:pt x="189230" y="6350"/>
                    </a:cubicBezTo>
                    <a:cubicBezTo>
                      <a:pt x="223520" y="0"/>
                      <a:pt x="26416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22" name="Group 122"/>
            <p:cNvGrpSpPr/>
            <p:nvPr/>
          </p:nvGrpSpPr>
          <p:grpSpPr>
            <a:xfrm>
              <a:off x="615100" y="5714871"/>
              <a:ext cx="595973" cy="595973"/>
              <a:chOff x="0" y="0"/>
              <a:chExt cx="554990" cy="554990"/>
            </a:xfrm>
          </p:grpSpPr>
          <p:sp>
            <p:nvSpPr>
              <p:cNvPr id="123" name="Freeform 123"/>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511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24" name="Group 124"/>
            <p:cNvGrpSpPr/>
            <p:nvPr/>
          </p:nvGrpSpPr>
          <p:grpSpPr>
            <a:xfrm>
              <a:off x="615100" y="5714871"/>
              <a:ext cx="595973" cy="595973"/>
              <a:chOff x="0" y="0"/>
              <a:chExt cx="554990" cy="554990"/>
            </a:xfrm>
          </p:grpSpPr>
          <p:sp>
            <p:nvSpPr>
              <p:cNvPr id="125" name="Freeform 125"/>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511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26" name="Group 126"/>
            <p:cNvGrpSpPr/>
            <p:nvPr/>
          </p:nvGrpSpPr>
          <p:grpSpPr>
            <a:xfrm>
              <a:off x="615100" y="5714871"/>
              <a:ext cx="595973" cy="595973"/>
              <a:chOff x="0" y="0"/>
              <a:chExt cx="554990" cy="554990"/>
            </a:xfrm>
          </p:grpSpPr>
          <p:sp>
            <p:nvSpPr>
              <p:cNvPr id="127" name="Freeform 127"/>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511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28" name="Group 128"/>
            <p:cNvGrpSpPr/>
            <p:nvPr/>
          </p:nvGrpSpPr>
          <p:grpSpPr>
            <a:xfrm>
              <a:off x="512816" y="5714871"/>
              <a:ext cx="595973" cy="595973"/>
              <a:chOff x="0" y="0"/>
              <a:chExt cx="554990" cy="554990"/>
            </a:xfrm>
          </p:grpSpPr>
          <p:sp>
            <p:nvSpPr>
              <p:cNvPr id="129" name="Freeform 129"/>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4180"/>
                      <a:pt x="323850" y="439420"/>
                    </a:cubicBezTo>
                    <a:cubicBezTo>
                      <a:pt x="292100" y="453390"/>
                      <a:pt x="251460" y="461010"/>
                      <a:pt x="215900" y="458470"/>
                    </a:cubicBezTo>
                    <a:cubicBezTo>
                      <a:pt x="181610" y="457200"/>
                      <a:pt x="142240" y="444500"/>
                      <a:pt x="111760" y="426720"/>
                    </a:cubicBezTo>
                    <a:cubicBezTo>
                      <a:pt x="81280" y="407670"/>
                      <a:pt x="53340" y="379730"/>
                      <a:pt x="34290" y="349250"/>
                    </a:cubicBezTo>
                    <a:cubicBezTo>
                      <a:pt x="16510" y="318770"/>
                      <a:pt x="3810" y="279400"/>
                      <a:pt x="2540" y="245110"/>
                    </a:cubicBezTo>
                    <a:cubicBezTo>
                      <a:pt x="0" y="209550"/>
                      <a:pt x="7620" y="168910"/>
                      <a:pt x="21590" y="137160"/>
                    </a:cubicBezTo>
                    <a:cubicBezTo>
                      <a:pt x="36830" y="104140"/>
                      <a:pt x="60960" y="72390"/>
                      <a:pt x="88900" y="50800"/>
                    </a:cubicBezTo>
                    <a:cubicBezTo>
                      <a:pt x="116840" y="29210"/>
                      <a:pt x="153670" y="12700"/>
                      <a:pt x="189230" y="6350"/>
                    </a:cubicBezTo>
                    <a:cubicBezTo>
                      <a:pt x="223520" y="0"/>
                      <a:pt x="264160" y="2540"/>
                      <a:pt x="298450" y="12700"/>
                    </a:cubicBezTo>
                    <a:cubicBezTo>
                      <a:pt x="331470" y="22860"/>
                      <a:pt x="392430" y="68580"/>
                      <a:pt x="392430" y="68580"/>
                    </a:cubicBezTo>
                  </a:path>
                </a:pathLst>
              </a:custGeom>
              <a:solidFill>
                <a:srgbClr val="1F4327">
                  <a:alpha val="49804"/>
                </a:srgbClr>
              </a:solidFill>
              <a:ln cap="sq">
                <a:noFill/>
                <a:prstDash val="solid"/>
                <a:miter/>
              </a:ln>
            </p:spPr>
            <p:txBody>
              <a:bodyPr/>
              <a:lstStyle/>
              <a:p>
                <a:endParaRPr lang="fi-FI"/>
              </a:p>
            </p:txBody>
          </p:sp>
        </p:grpSp>
        <p:grpSp>
          <p:nvGrpSpPr>
            <p:cNvPr id="130" name="Group 130"/>
            <p:cNvGrpSpPr/>
            <p:nvPr/>
          </p:nvGrpSpPr>
          <p:grpSpPr>
            <a:xfrm>
              <a:off x="512816" y="5714871"/>
              <a:ext cx="595973" cy="595973"/>
              <a:chOff x="0" y="0"/>
              <a:chExt cx="554990" cy="554990"/>
            </a:xfrm>
          </p:grpSpPr>
          <p:sp>
            <p:nvSpPr>
              <p:cNvPr id="131" name="Freeform 131"/>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4180"/>
                      <a:pt x="323850" y="439420"/>
                    </a:cubicBezTo>
                    <a:cubicBezTo>
                      <a:pt x="292100" y="453390"/>
                      <a:pt x="251460" y="461010"/>
                      <a:pt x="215900" y="458470"/>
                    </a:cubicBezTo>
                    <a:cubicBezTo>
                      <a:pt x="181610" y="457200"/>
                      <a:pt x="142240" y="444500"/>
                      <a:pt x="111760" y="426720"/>
                    </a:cubicBezTo>
                    <a:cubicBezTo>
                      <a:pt x="81280" y="407670"/>
                      <a:pt x="53340" y="379730"/>
                      <a:pt x="34290" y="349250"/>
                    </a:cubicBezTo>
                    <a:cubicBezTo>
                      <a:pt x="16510" y="318770"/>
                      <a:pt x="3810" y="279400"/>
                      <a:pt x="2540" y="245110"/>
                    </a:cubicBezTo>
                    <a:cubicBezTo>
                      <a:pt x="0" y="209550"/>
                      <a:pt x="7620" y="168910"/>
                      <a:pt x="21590" y="137160"/>
                    </a:cubicBezTo>
                    <a:cubicBezTo>
                      <a:pt x="36830" y="104140"/>
                      <a:pt x="60960" y="72390"/>
                      <a:pt x="88900" y="50800"/>
                    </a:cubicBezTo>
                    <a:cubicBezTo>
                      <a:pt x="116840" y="29210"/>
                      <a:pt x="153670" y="12700"/>
                      <a:pt x="189230" y="6350"/>
                    </a:cubicBezTo>
                    <a:cubicBezTo>
                      <a:pt x="223520" y="0"/>
                      <a:pt x="264160" y="2540"/>
                      <a:pt x="298450" y="12700"/>
                    </a:cubicBezTo>
                    <a:cubicBezTo>
                      <a:pt x="331470" y="22860"/>
                      <a:pt x="392430" y="68580"/>
                      <a:pt x="392430" y="68580"/>
                    </a:cubicBezTo>
                  </a:path>
                </a:pathLst>
              </a:custGeom>
              <a:solidFill>
                <a:srgbClr val="1F4327">
                  <a:alpha val="49804"/>
                </a:srgbClr>
              </a:solidFill>
              <a:ln cap="sq">
                <a:noFill/>
                <a:prstDash val="solid"/>
                <a:miter/>
              </a:ln>
            </p:spPr>
            <p:txBody>
              <a:bodyPr/>
              <a:lstStyle/>
              <a:p>
                <a:endParaRPr lang="fi-FI"/>
              </a:p>
            </p:txBody>
          </p:sp>
        </p:grpSp>
        <p:grpSp>
          <p:nvGrpSpPr>
            <p:cNvPr id="132" name="Group 132"/>
            <p:cNvGrpSpPr/>
            <p:nvPr/>
          </p:nvGrpSpPr>
          <p:grpSpPr>
            <a:xfrm>
              <a:off x="1069239" y="5694415"/>
              <a:ext cx="595973" cy="595973"/>
              <a:chOff x="0" y="0"/>
              <a:chExt cx="554990" cy="554990"/>
            </a:xfrm>
          </p:grpSpPr>
          <p:sp>
            <p:nvSpPr>
              <p:cNvPr id="133" name="Freeform 133"/>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384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127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34" name="Group 134"/>
            <p:cNvGrpSpPr/>
            <p:nvPr/>
          </p:nvGrpSpPr>
          <p:grpSpPr>
            <a:xfrm>
              <a:off x="1069239" y="5694415"/>
              <a:ext cx="595973" cy="595973"/>
              <a:chOff x="0" y="0"/>
              <a:chExt cx="554990" cy="554990"/>
            </a:xfrm>
          </p:grpSpPr>
          <p:sp>
            <p:nvSpPr>
              <p:cNvPr id="135" name="Freeform 135"/>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384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127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36" name="Group 136"/>
            <p:cNvGrpSpPr/>
            <p:nvPr/>
          </p:nvGrpSpPr>
          <p:grpSpPr>
            <a:xfrm>
              <a:off x="904222" y="5694415"/>
              <a:ext cx="595973" cy="595973"/>
              <a:chOff x="0" y="0"/>
              <a:chExt cx="554990" cy="554990"/>
            </a:xfrm>
          </p:grpSpPr>
          <p:sp>
            <p:nvSpPr>
              <p:cNvPr id="137" name="Freeform 137"/>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3840"/>
                    </a:cubicBezTo>
                    <a:cubicBezTo>
                      <a:pt x="0" y="209550"/>
                      <a:pt x="6350" y="168910"/>
                      <a:pt x="21590" y="137160"/>
                    </a:cubicBezTo>
                    <a:cubicBezTo>
                      <a:pt x="35560" y="104140"/>
                      <a:pt x="60960" y="72390"/>
                      <a:pt x="88900" y="50800"/>
                    </a:cubicBezTo>
                    <a:cubicBezTo>
                      <a:pt x="116840" y="29210"/>
                      <a:pt x="153670" y="12700"/>
                      <a:pt x="187960" y="6350"/>
                    </a:cubicBezTo>
                    <a:cubicBezTo>
                      <a:pt x="223520" y="0"/>
                      <a:pt x="264160" y="1270"/>
                      <a:pt x="29718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38" name="Group 138"/>
            <p:cNvGrpSpPr/>
            <p:nvPr/>
          </p:nvGrpSpPr>
          <p:grpSpPr>
            <a:xfrm>
              <a:off x="1276534" y="5694415"/>
              <a:ext cx="595973" cy="595973"/>
              <a:chOff x="0" y="0"/>
              <a:chExt cx="554990" cy="554990"/>
            </a:xfrm>
          </p:grpSpPr>
          <p:sp>
            <p:nvSpPr>
              <p:cNvPr id="139" name="Freeform 139"/>
              <p:cNvSpPr/>
              <p:nvPr/>
            </p:nvSpPr>
            <p:spPr>
              <a:xfrm>
                <a:off x="48260" y="44450"/>
                <a:ext cx="448310" cy="461010"/>
              </a:xfrm>
              <a:custGeom>
                <a:avLst/>
                <a:gdLst/>
                <a:ahLst/>
                <a:cxnLst/>
                <a:rect l="l" t="t" r="r" b="b"/>
                <a:pathLst>
                  <a:path w="448310" h="461010">
                    <a:moveTo>
                      <a:pt x="448310" y="162560"/>
                    </a:moveTo>
                    <a:cubicBezTo>
                      <a:pt x="448310" y="306070"/>
                      <a:pt x="431800" y="344170"/>
                      <a:pt x="410210" y="372110"/>
                    </a:cubicBezTo>
                    <a:cubicBezTo>
                      <a:pt x="388620" y="400050"/>
                      <a:pt x="356870" y="424180"/>
                      <a:pt x="323850" y="439420"/>
                    </a:cubicBezTo>
                    <a:cubicBezTo>
                      <a:pt x="292100" y="453390"/>
                      <a:pt x="251460" y="461010"/>
                      <a:pt x="217170" y="458470"/>
                    </a:cubicBezTo>
                    <a:cubicBezTo>
                      <a:pt x="181610" y="457200"/>
                      <a:pt x="142240" y="444500"/>
                      <a:pt x="111760" y="426720"/>
                    </a:cubicBezTo>
                    <a:cubicBezTo>
                      <a:pt x="81280" y="407670"/>
                      <a:pt x="53340" y="379730"/>
                      <a:pt x="34290" y="349250"/>
                    </a:cubicBezTo>
                    <a:cubicBezTo>
                      <a:pt x="16510" y="318770"/>
                      <a:pt x="3810" y="279400"/>
                      <a:pt x="2540" y="243840"/>
                    </a:cubicBezTo>
                    <a:cubicBezTo>
                      <a:pt x="0" y="209550"/>
                      <a:pt x="7620" y="168910"/>
                      <a:pt x="21590" y="137160"/>
                    </a:cubicBezTo>
                    <a:cubicBezTo>
                      <a:pt x="36830" y="104140"/>
                      <a:pt x="60960" y="72390"/>
                      <a:pt x="88900" y="50800"/>
                    </a:cubicBezTo>
                    <a:cubicBezTo>
                      <a:pt x="116840" y="29210"/>
                      <a:pt x="154940" y="12700"/>
                      <a:pt x="189230" y="6350"/>
                    </a:cubicBezTo>
                    <a:cubicBezTo>
                      <a:pt x="223520" y="0"/>
                      <a:pt x="264160" y="1270"/>
                      <a:pt x="298450" y="12700"/>
                    </a:cubicBezTo>
                    <a:cubicBezTo>
                      <a:pt x="332740" y="22860"/>
                      <a:pt x="392430" y="68580"/>
                      <a:pt x="392430" y="68580"/>
                    </a:cubicBezTo>
                  </a:path>
                </a:pathLst>
              </a:custGeom>
              <a:solidFill>
                <a:srgbClr val="1F4327">
                  <a:alpha val="49804"/>
                </a:srgbClr>
              </a:solidFill>
              <a:ln cap="sq">
                <a:noFill/>
                <a:prstDash val="solid"/>
                <a:miter/>
              </a:ln>
            </p:spPr>
            <p:txBody>
              <a:bodyPr/>
              <a:lstStyle/>
              <a:p>
                <a:endParaRPr lang="fi-FI"/>
              </a:p>
            </p:txBody>
          </p:sp>
        </p:grpSp>
        <p:grpSp>
          <p:nvGrpSpPr>
            <p:cNvPr id="140" name="Group 140"/>
            <p:cNvGrpSpPr/>
            <p:nvPr/>
          </p:nvGrpSpPr>
          <p:grpSpPr>
            <a:xfrm>
              <a:off x="1768860" y="5690323"/>
              <a:ext cx="130923" cy="605519"/>
              <a:chOff x="0" y="0"/>
              <a:chExt cx="121920" cy="563880"/>
            </a:xfrm>
          </p:grpSpPr>
          <p:sp>
            <p:nvSpPr>
              <p:cNvPr id="141" name="Freeform 141"/>
              <p:cNvSpPr/>
              <p:nvPr/>
            </p:nvSpPr>
            <p:spPr>
              <a:xfrm>
                <a:off x="25400" y="50800"/>
                <a:ext cx="44450" cy="464820"/>
              </a:xfrm>
              <a:custGeom>
                <a:avLst/>
                <a:gdLst/>
                <a:ahLst/>
                <a:cxnLst/>
                <a:rect l="l" t="t" r="r" b="b"/>
                <a:pathLst>
                  <a:path w="44450" h="464820">
                    <a:moveTo>
                      <a:pt x="44450" y="0"/>
                    </a:moveTo>
                    <a:cubicBezTo>
                      <a:pt x="39370" y="463550"/>
                      <a:pt x="30480" y="464820"/>
                      <a:pt x="25400" y="461010"/>
                    </a:cubicBezTo>
                    <a:cubicBezTo>
                      <a:pt x="0" y="440690"/>
                      <a:pt x="25400" y="0"/>
                      <a:pt x="25400" y="0"/>
                    </a:cubicBezTo>
                  </a:path>
                </a:pathLst>
              </a:custGeom>
              <a:solidFill>
                <a:srgbClr val="1F4327">
                  <a:alpha val="49804"/>
                </a:srgbClr>
              </a:solidFill>
              <a:ln cap="sq">
                <a:noFill/>
                <a:prstDash val="solid"/>
                <a:miter/>
              </a:ln>
            </p:spPr>
            <p:txBody>
              <a:bodyPr/>
              <a:lstStyle/>
              <a:p>
                <a:endParaRPr lang="fi-FI"/>
              </a:p>
            </p:txBody>
          </p:sp>
        </p:grpSp>
        <p:grpSp>
          <p:nvGrpSpPr>
            <p:cNvPr id="142" name="Group 142"/>
            <p:cNvGrpSpPr/>
            <p:nvPr/>
          </p:nvGrpSpPr>
          <p:grpSpPr>
            <a:xfrm>
              <a:off x="1545199" y="5694415"/>
              <a:ext cx="595973" cy="595973"/>
              <a:chOff x="0" y="0"/>
              <a:chExt cx="554990" cy="554990"/>
            </a:xfrm>
          </p:grpSpPr>
          <p:sp>
            <p:nvSpPr>
              <p:cNvPr id="143" name="Freeform 143"/>
              <p:cNvSpPr/>
              <p:nvPr/>
            </p:nvSpPr>
            <p:spPr>
              <a:xfrm>
                <a:off x="48260" y="44450"/>
                <a:ext cx="448310" cy="461010"/>
              </a:xfrm>
              <a:custGeom>
                <a:avLst/>
                <a:gdLst/>
                <a:ahLst/>
                <a:cxnLst/>
                <a:rect l="l" t="t" r="r" b="b"/>
                <a:pathLst>
                  <a:path w="448310" h="461010">
                    <a:moveTo>
                      <a:pt x="448310" y="162560"/>
                    </a:moveTo>
                    <a:cubicBezTo>
                      <a:pt x="448310" y="30607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3340" y="379730"/>
                      <a:pt x="34290" y="349250"/>
                    </a:cubicBezTo>
                    <a:cubicBezTo>
                      <a:pt x="16510" y="318770"/>
                      <a:pt x="3810" y="279400"/>
                      <a:pt x="2540" y="243840"/>
                    </a:cubicBezTo>
                    <a:cubicBezTo>
                      <a:pt x="0" y="209550"/>
                      <a:pt x="7620" y="168910"/>
                      <a:pt x="21590" y="137160"/>
                    </a:cubicBezTo>
                    <a:cubicBezTo>
                      <a:pt x="36830" y="104140"/>
                      <a:pt x="60960" y="72390"/>
                      <a:pt x="88900" y="50800"/>
                    </a:cubicBezTo>
                    <a:cubicBezTo>
                      <a:pt x="116840" y="29210"/>
                      <a:pt x="153670" y="12700"/>
                      <a:pt x="189230" y="6350"/>
                    </a:cubicBezTo>
                    <a:cubicBezTo>
                      <a:pt x="223520" y="0"/>
                      <a:pt x="264160" y="1270"/>
                      <a:pt x="298450" y="12700"/>
                    </a:cubicBezTo>
                    <a:cubicBezTo>
                      <a:pt x="331470" y="22860"/>
                      <a:pt x="392430" y="68580"/>
                      <a:pt x="392430" y="68580"/>
                    </a:cubicBezTo>
                  </a:path>
                </a:pathLst>
              </a:custGeom>
              <a:solidFill>
                <a:srgbClr val="1F4327">
                  <a:alpha val="49804"/>
                </a:srgbClr>
              </a:solidFill>
              <a:ln cap="sq">
                <a:noFill/>
                <a:prstDash val="solid"/>
                <a:miter/>
              </a:ln>
            </p:spPr>
            <p:txBody>
              <a:bodyPr/>
              <a:lstStyle/>
              <a:p>
                <a:endParaRPr lang="fi-FI"/>
              </a:p>
            </p:txBody>
          </p:sp>
        </p:grpSp>
        <p:grpSp>
          <p:nvGrpSpPr>
            <p:cNvPr id="144" name="Group 144"/>
            <p:cNvGrpSpPr/>
            <p:nvPr/>
          </p:nvGrpSpPr>
          <p:grpSpPr>
            <a:xfrm>
              <a:off x="223694" y="5776242"/>
              <a:ext cx="595973" cy="595973"/>
              <a:chOff x="0" y="0"/>
              <a:chExt cx="554990" cy="554990"/>
            </a:xfrm>
          </p:grpSpPr>
          <p:sp>
            <p:nvSpPr>
              <p:cNvPr id="145" name="Freeform 145"/>
              <p:cNvSpPr/>
              <p:nvPr/>
            </p:nvSpPr>
            <p:spPr>
              <a:xfrm>
                <a:off x="48260" y="44450"/>
                <a:ext cx="448310" cy="461010"/>
              </a:xfrm>
              <a:custGeom>
                <a:avLst/>
                <a:gdLst/>
                <a:ahLst/>
                <a:cxnLst/>
                <a:rect l="l" t="t" r="r" b="b"/>
                <a:pathLst>
                  <a:path w="448310" h="461010">
                    <a:moveTo>
                      <a:pt x="448310" y="163830"/>
                    </a:moveTo>
                    <a:cubicBezTo>
                      <a:pt x="448310" y="307340"/>
                      <a:pt x="431800" y="344170"/>
                      <a:pt x="410210" y="372110"/>
                    </a:cubicBezTo>
                    <a:cubicBezTo>
                      <a:pt x="388620" y="400050"/>
                      <a:pt x="356870" y="425450"/>
                      <a:pt x="323850" y="439420"/>
                    </a:cubicBezTo>
                    <a:cubicBezTo>
                      <a:pt x="292100" y="454660"/>
                      <a:pt x="251460" y="461010"/>
                      <a:pt x="21590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0960" y="73660"/>
                      <a:pt x="88900" y="50800"/>
                    </a:cubicBezTo>
                    <a:cubicBezTo>
                      <a:pt x="116840" y="29210"/>
                      <a:pt x="153670" y="12700"/>
                      <a:pt x="189230" y="6350"/>
                    </a:cubicBezTo>
                    <a:cubicBezTo>
                      <a:pt x="223520" y="0"/>
                      <a:pt x="264160" y="2540"/>
                      <a:pt x="298450" y="12700"/>
                    </a:cubicBezTo>
                    <a:cubicBezTo>
                      <a:pt x="33147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46" name="Group 146"/>
            <p:cNvGrpSpPr/>
            <p:nvPr/>
          </p:nvGrpSpPr>
          <p:grpSpPr>
            <a:xfrm>
              <a:off x="305521" y="5694415"/>
              <a:ext cx="595973" cy="595973"/>
              <a:chOff x="0" y="0"/>
              <a:chExt cx="554990" cy="554990"/>
            </a:xfrm>
          </p:grpSpPr>
          <p:sp>
            <p:nvSpPr>
              <p:cNvPr id="147" name="Freeform 147"/>
              <p:cNvSpPr/>
              <p:nvPr/>
            </p:nvSpPr>
            <p:spPr>
              <a:xfrm>
                <a:off x="48260" y="44450"/>
                <a:ext cx="449580" cy="461010"/>
              </a:xfrm>
              <a:custGeom>
                <a:avLst/>
                <a:gdLst/>
                <a:ahLst/>
                <a:cxnLst/>
                <a:rect l="l" t="t" r="r" b="b"/>
                <a:pathLst>
                  <a:path w="449580" h="461010">
                    <a:moveTo>
                      <a:pt x="449580" y="162560"/>
                    </a:moveTo>
                    <a:cubicBezTo>
                      <a:pt x="449580" y="306070"/>
                      <a:pt x="433070" y="344170"/>
                      <a:pt x="411480" y="372110"/>
                    </a:cubicBezTo>
                    <a:cubicBezTo>
                      <a:pt x="388620" y="400050"/>
                      <a:pt x="356870" y="424180"/>
                      <a:pt x="325120" y="439420"/>
                    </a:cubicBezTo>
                    <a:cubicBezTo>
                      <a:pt x="292100" y="453390"/>
                      <a:pt x="252730" y="461010"/>
                      <a:pt x="217170" y="458470"/>
                    </a:cubicBezTo>
                    <a:cubicBezTo>
                      <a:pt x="181610" y="457200"/>
                      <a:pt x="143510" y="444500"/>
                      <a:pt x="113030" y="426720"/>
                    </a:cubicBezTo>
                    <a:cubicBezTo>
                      <a:pt x="82550" y="407670"/>
                      <a:pt x="53340" y="379730"/>
                      <a:pt x="35560" y="349250"/>
                    </a:cubicBezTo>
                    <a:cubicBezTo>
                      <a:pt x="16510" y="318770"/>
                      <a:pt x="5080" y="279400"/>
                      <a:pt x="2540" y="243840"/>
                    </a:cubicBezTo>
                    <a:cubicBezTo>
                      <a:pt x="0" y="209550"/>
                      <a:pt x="7620" y="168910"/>
                      <a:pt x="22860" y="137160"/>
                    </a:cubicBezTo>
                    <a:cubicBezTo>
                      <a:pt x="36830" y="104140"/>
                      <a:pt x="62230" y="72390"/>
                      <a:pt x="90170" y="50800"/>
                    </a:cubicBezTo>
                    <a:cubicBezTo>
                      <a:pt x="118110" y="29210"/>
                      <a:pt x="154940" y="12700"/>
                      <a:pt x="189230" y="6350"/>
                    </a:cubicBezTo>
                    <a:cubicBezTo>
                      <a:pt x="224790" y="0"/>
                      <a:pt x="265430" y="1270"/>
                      <a:pt x="298450" y="12700"/>
                    </a:cubicBezTo>
                    <a:cubicBezTo>
                      <a:pt x="332740" y="22860"/>
                      <a:pt x="392430" y="68580"/>
                      <a:pt x="392430" y="68580"/>
                    </a:cubicBezTo>
                  </a:path>
                </a:pathLst>
              </a:custGeom>
              <a:solidFill>
                <a:srgbClr val="1F4327">
                  <a:alpha val="49804"/>
                </a:srgbClr>
              </a:solidFill>
              <a:ln cap="sq">
                <a:noFill/>
                <a:prstDash val="solid"/>
                <a:miter/>
              </a:ln>
            </p:spPr>
            <p:txBody>
              <a:bodyPr/>
              <a:lstStyle/>
              <a:p>
                <a:endParaRPr lang="fi-FI"/>
              </a:p>
            </p:txBody>
          </p:sp>
        </p:grpSp>
        <p:grpSp>
          <p:nvGrpSpPr>
            <p:cNvPr id="148" name="Group 148"/>
            <p:cNvGrpSpPr/>
            <p:nvPr/>
          </p:nvGrpSpPr>
          <p:grpSpPr>
            <a:xfrm>
              <a:off x="346435" y="6519503"/>
              <a:ext cx="595973" cy="595973"/>
              <a:chOff x="0" y="0"/>
              <a:chExt cx="554990" cy="554990"/>
            </a:xfrm>
          </p:grpSpPr>
          <p:sp>
            <p:nvSpPr>
              <p:cNvPr id="149" name="Freeform 149"/>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5600" y="425450"/>
                      <a:pt x="323850" y="439420"/>
                    </a:cubicBezTo>
                    <a:cubicBezTo>
                      <a:pt x="292100" y="454660"/>
                      <a:pt x="251460" y="462280"/>
                      <a:pt x="215900" y="459740"/>
                    </a:cubicBezTo>
                    <a:cubicBezTo>
                      <a:pt x="180340" y="457200"/>
                      <a:pt x="142240" y="445770"/>
                      <a:pt x="111760" y="426720"/>
                    </a:cubicBezTo>
                    <a:cubicBezTo>
                      <a:pt x="81280" y="408940"/>
                      <a:pt x="53340" y="379730"/>
                      <a:pt x="34290" y="349250"/>
                    </a:cubicBezTo>
                    <a:cubicBezTo>
                      <a:pt x="16510" y="318770"/>
                      <a:pt x="3810" y="280670"/>
                      <a:pt x="1270" y="245110"/>
                    </a:cubicBezTo>
                    <a:cubicBezTo>
                      <a:pt x="0" y="209550"/>
                      <a:pt x="7620" y="170180"/>
                      <a:pt x="21590" y="137160"/>
                    </a:cubicBezTo>
                    <a:cubicBezTo>
                      <a:pt x="35560" y="105410"/>
                      <a:pt x="60960" y="73660"/>
                      <a:pt x="88900" y="5080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50" name="Group 150"/>
            <p:cNvGrpSpPr/>
            <p:nvPr/>
          </p:nvGrpSpPr>
          <p:grpSpPr>
            <a:xfrm>
              <a:off x="346435" y="6415856"/>
              <a:ext cx="595973" cy="595973"/>
              <a:chOff x="0" y="0"/>
              <a:chExt cx="554990" cy="554990"/>
            </a:xfrm>
          </p:grpSpPr>
          <p:sp>
            <p:nvSpPr>
              <p:cNvPr id="151" name="Freeform 151"/>
              <p:cNvSpPr/>
              <p:nvPr/>
            </p:nvSpPr>
            <p:spPr>
              <a:xfrm>
                <a:off x="49530" y="44450"/>
                <a:ext cx="448310" cy="462280"/>
              </a:xfrm>
              <a:custGeom>
                <a:avLst/>
                <a:gdLst/>
                <a:ahLst/>
                <a:cxnLst/>
                <a:rect l="l" t="t" r="r" b="b"/>
                <a:pathLst>
                  <a:path w="448310" h="462280">
                    <a:moveTo>
                      <a:pt x="448310" y="163830"/>
                    </a:moveTo>
                    <a:cubicBezTo>
                      <a:pt x="448310" y="307340"/>
                      <a:pt x="431800" y="345440"/>
                      <a:pt x="410210" y="372110"/>
                    </a:cubicBezTo>
                    <a:cubicBezTo>
                      <a:pt x="388620" y="400050"/>
                      <a:pt x="355600" y="425450"/>
                      <a:pt x="323850" y="440690"/>
                    </a:cubicBezTo>
                    <a:cubicBezTo>
                      <a:pt x="292100" y="454660"/>
                      <a:pt x="251460" y="462280"/>
                      <a:pt x="215900" y="459740"/>
                    </a:cubicBezTo>
                    <a:cubicBezTo>
                      <a:pt x="180340" y="457200"/>
                      <a:pt x="142240" y="445770"/>
                      <a:pt x="111760" y="426720"/>
                    </a:cubicBezTo>
                    <a:cubicBezTo>
                      <a:pt x="81280" y="408940"/>
                      <a:pt x="53340" y="379730"/>
                      <a:pt x="34290" y="350520"/>
                    </a:cubicBezTo>
                    <a:cubicBezTo>
                      <a:pt x="16510" y="320040"/>
                      <a:pt x="3810" y="280670"/>
                      <a:pt x="1270" y="245110"/>
                    </a:cubicBezTo>
                    <a:cubicBezTo>
                      <a:pt x="0" y="209550"/>
                      <a:pt x="762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52" name="Group 152"/>
            <p:cNvGrpSpPr/>
            <p:nvPr/>
          </p:nvGrpSpPr>
          <p:grpSpPr>
            <a:xfrm>
              <a:off x="346435" y="6293115"/>
              <a:ext cx="595973" cy="595973"/>
              <a:chOff x="0" y="0"/>
              <a:chExt cx="554990" cy="554990"/>
            </a:xfrm>
          </p:grpSpPr>
          <p:sp>
            <p:nvSpPr>
              <p:cNvPr id="153" name="Freeform 153"/>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3340" y="379730"/>
                      <a:pt x="34290" y="349250"/>
                    </a:cubicBezTo>
                    <a:cubicBezTo>
                      <a:pt x="16510" y="318770"/>
                      <a:pt x="3810" y="279400"/>
                      <a:pt x="1270" y="243840"/>
                    </a:cubicBezTo>
                    <a:cubicBezTo>
                      <a:pt x="0" y="209550"/>
                      <a:pt x="7620" y="168910"/>
                      <a:pt x="21590" y="137160"/>
                    </a:cubicBezTo>
                    <a:cubicBezTo>
                      <a:pt x="35560" y="104140"/>
                      <a:pt x="60960" y="72390"/>
                      <a:pt x="88900" y="50800"/>
                    </a:cubicBezTo>
                    <a:cubicBezTo>
                      <a:pt x="116840" y="29210"/>
                      <a:pt x="153670" y="12700"/>
                      <a:pt x="189230" y="6350"/>
                    </a:cubicBezTo>
                    <a:cubicBezTo>
                      <a:pt x="223520" y="0"/>
                      <a:pt x="264160" y="127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54" name="Group 154"/>
            <p:cNvGrpSpPr/>
            <p:nvPr/>
          </p:nvGrpSpPr>
          <p:grpSpPr>
            <a:xfrm>
              <a:off x="346435" y="6189468"/>
              <a:ext cx="595973" cy="595973"/>
              <a:chOff x="0" y="0"/>
              <a:chExt cx="554990" cy="554990"/>
            </a:xfrm>
          </p:grpSpPr>
          <p:sp>
            <p:nvSpPr>
              <p:cNvPr id="155" name="Freeform 155"/>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5450"/>
                      <a:pt x="323850" y="439420"/>
                    </a:cubicBezTo>
                    <a:cubicBezTo>
                      <a:pt x="292100" y="454660"/>
                      <a:pt x="251460" y="461010"/>
                      <a:pt x="215900" y="459740"/>
                    </a:cubicBezTo>
                    <a:cubicBezTo>
                      <a:pt x="180340" y="457200"/>
                      <a:pt x="142240" y="444500"/>
                      <a:pt x="111760" y="426720"/>
                    </a:cubicBezTo>
                    <a:cubicBezTo>
                      <a:pt x="81280" y="408940"/>
                      <a:pt x="53340" y="379730"/>
                      <a:pt x="34290" y="349250"/>
                    </a:cubicBezTo>
                    <a:cubicBezTo>
                      <a:pt x="16510" y="318770"/>
                      <a:pt x="3810" y="280670"/>
                      <a:pt x="1270" y="245110"/>
                    </a:cubicBezTo>
                    <a:cubicBezTo>
                      <a:pt x="0" y="209550"/>
                      <a:pt x="762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56" name="Group 156"/>
            <p:cNvGrpSpPr/>
            <p:nvPr/>
          </p:nvGrpSpPr>
          <p:grpSpPr>
            <a:xfrm>
              <a:off x="346435" y="6189468"/>
              <a:ext cx="595973" cy="595973"/>
              <a:chOff x="0" y="0"/>
              <a:chExt cx="554990" cy="554990"/>
            </a:xfrm>
          </p:grpSpPr>
          <p:sp>
            <p:nvSpPr>
              <p:cNvPr id="157" name="Freeform 157"/>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5450"/>
                      <a:pt x="323850" y="439420"/>
                    </a:cubicBezTo>
                    <a:cubicBezTo>
                      <a:pt x="292100" y="454660"/>
                      <a:pt x="251460" y="461010"/>
                      <a:pt x="215900" y="459740"/>
                    </a:cubicBezTo>
                    <a:cubicBezTo>
                      <a:pt x="180340" y="457200"/>
                      <a:pt x="142240" y="444500"/>
                      <a:pt x="111760" y="426720"/>
                    </a:cubicBezTo>
                    <a:cubicBezTo>
                      <a:pt x="81280" y="408940"/>
                      <a:pt x="53340" y="379730"/>
                      <a:pt x="34290" y="349250"/>
                    </a:cubicBezTo>
                    <a:cubicBezTo>
                      <a:pt x="16510" y="318770"/>
                      <a:pt x="3810" y="280670"/>
                      <a:pt x="1270" y="245110"/>
                    </a:cubicBezTo>
                    <a:cubicBezTo>
                      <a:pt x="0" y="209550"/>
                      <a:pt x="762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58" name="Group 158"/>
            <p:cNvGrpSpPr/>
            <p:nvPr/>
          </p:nvGrpSpPr>
          <p:grpSpPr>
            <a:xfrm>
              <a:off x="346435" y="6189468"/>
              <a:ext cx="595973" cy="595973"/>
              <a:chOff x="0" y="0"/>
              <a:chExt cx="554990" cy="554990"/>
            </a:xfrm>
          </p:grpSpPr>
          <p:sp>
            <p:nvSpPr>
              <p:cNvPr id="159" name="Freeform 159"/>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5450"/>
                      <a:pt x="323850" y="439420"/>
                    </a:cubicBezTo>
                    <a:cubicBezTo>
                      <a:pt x="292100" y="454660"/>
                      <a:pt x="251460" y="461010"/>
                      <a:pt x="215900" y="459740"/>
                    </a:cubicBezTo>
                    <a:cubicBezTo>
                      <a:pt x="180340" y="457200"/>
                      <a:pt x="142240" y="444500"/>
                      <a:pt x="111760" y="426720"/>
                    </a:cubicBezTo>
                    <a:cubicBezTo>
                      <a:pt x="81280" y="408940"/>
                      <a:pt x="53340" y="379730"/>
                      <a:pt x="34290" y="349250"/>
                    </a:cubicBezTo>
                    <a:cubicBezTo>
                      <a:pt x="16510" y="318770"/>
                      <a:pt x="3810" y="280670"/>
                      <a:pt x="1270" y="245110"/>
                    </a:cubicBezTo>
                    <a:cubicBezTo>
                      <a:pt x="0" y="209550"/>
                      <a:pt x="762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60" name="Group 160"/>
            <p:cNvGrpSpPr/>
            <p:nvPr/>
          </p:nvGrpSpPr>
          <p:grpSpPr>
            <a:xfrm>
              <a:off x="635557" y="6313572"/>
              <a:ext cx="595973" cy="595973"/>
              <a:chOff x="0" y="0"/>
              <a:chExt cx="554990" cy="554990"/>
            </a:xfrm>
          </p:grpSpPr>
          <p:sp>
            <p:nvSpPr>
              <p:cNvPr id="161" name="Freeform 161"/>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511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62" name="Group 162"/>
            <p:cNvGrpSpPr/>
            <p:nvPr/>
          </p:nvGrpSpPr>
          <p:grpSpPr>
            <a:xfrm>
              <a:off x="635557" y="6334029"/>
              <a:ext cx="595973" cy="595973"/>
              <a:chOff x="0" y="0"/>
              <a:chExt cx="554990" cy="554990"/>
            </a:xfrm>
          </p:grpSpPr>
          <p:sp>
            <p:nvSpPr>
              <p:cNvPr id="163" name="Freeform 163"/>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5450"/>
                      <a:pt x="323850" y="439420"/>
                    </a:cubicBezTo>
                    <a:cubicBezTo>
                      <a:pt x="292100" y="453390"/>
                      <a:pt x="251460" y="461010"/>
                      <a:pt x="215900" y="459740"/>
                    </a:cubicBezTo>
                    <a:cubicBezTo>
                      <a:pt x="180340" y="457200"/>
                      <a:pt x="142240" y="444500"/>
                      <a:pt x="111760" y="426720"/>
                    </a:cubicBezTo>
                    <a:cubicBezTo>
                      <a:pt x="81280" y="408940"/>
                      <a:pt x="52070" y="379730"/>
                      <a:pt x="34290" y="349250"/>
                    </a:cubicBezTo>
                    <a:cubicBezTo>
                      <a:pt x="16510" y="318770"/>
                      <a:pt x="3810" y="280670"/>
                      <a:pt x="1270" y="245110"/>
                    </a:cubicBezTo>
                    <a:cubicBezTo>
                      <a:pt x="0" y="209550"/>
                      <a:pt x="635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64" name="Group 164"/>
            <p:cNvGrpSpPr/>
            <p:nvPr/>
          </p:nvGrpSpPr>
          <p:grpSpPr>
            <a:xfrm>
              <a:off x="635557" y="6334029"/>
              <a:ext cx="595973" cy="595973"/>
              <a:chOff x="0" y="0"/>
              <a:chExt cx="554990" cy="554990"/>
            </a:xfrm>
          </p:grpSpPr>
          <p:sp>
            <p:nvSpPr>
              <p:cNvPr id="165" name="Freeform 165"/>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5450"/>
                      <a:pt x="323850" y="439420"/>
                    </a:cubicBezTo>
                    <a:cubicBezTo>
                      <a:pt x="292100" y="453390"/>
                      <a:pt x="251460" y="461010"/>
                      <a:pt x="215900" y="459740"/>
                    </a:cubicBezTo>
                    <a:cubicBezTo>
                      <a:pt x="180340" y="457200"/>
                      <a:pt x="142240" y="444500"/>
                      <a:pt x="111760" y="426720"/>
                    </a:cubicBezTo>
                    <a:cubicBezTo>
                      <a:pt x="81280" y="408940"/>
                      <a:pt x="52070" y="379730"/>
                      <a:pt x="34290" y="349250"/>
                    </a:cubicBezTo>
                    <a:cubicBezTo>
                      <a:pt x="16510" y="318770"/>
                      <a:pt x="3810" y="280670"/>
                      <a:pt x="1270" y="245110"/>
                    </a:cubicBezTo>
                    <a:cubicBezTo>
                      <a:pt x="0" y="209550"/>
                      <a:pt x="635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66" name="Group 166"/>
            <p:cNvGrpSpPr/>
            <p:nvPr/>
          </p:nvGrpSpPr>
          <p:grpSpPr>
            <a:xfrm>
              <a:off x="822395" y="6334029"/>
              <a:ext cx="595973" cy="595973"/>
              <a:chOff x="0" y="0"/>
              <a:chExt cx="554990" cy="554990"/>
            </a:xfrm>
          </p:grpSpPr>
          <p:sp>
            <p:nvSpPr>
              <p:cNvPr id="167" name="Freeform 167"/>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3390"/>
                      <a:pt x="251460" y="461010"/>
                      <a:pt x="215900" y="459740"/>
                    </a:cubicBezTo>
                    <a:cubicBezTo>
                      <a:pt x="181610" y="457200"/>
                      <a:pt x="142240" y="444500"/>
                      <a:pt x="111760" y="426720"/>
                    </a:cubicBezTo>
                    <a:cubicBezTo>
                      <a:pt x="81280" y="408940"/>
                      <a:pt x="53340" y="379730"/>
                      <a:pt x="34290" y="349250"/>
                    </a:cubicBezTo>
                    <a:cubicBezTo>
                      <a:pt x="16510" y="318770"/>
                      <a:pt x="3810" y="280670"/>
                      <a:pt x="2540" y="245110"/>
                    </a:cubicBezTo>
                    <a:cubicBezTo>
                      <a:pt x="0" y="209550"/>
                      <a:pt x="7620" y="168910"/>
                      <a:pt x="21590" y="137160"/>
                    </a:cubicBezTo>
                    <a:cubicBezTo>
                      <a:pt x="36830" y="105410"/>
                      <a:pt x="60960" y="72390"/>
                      <a:pt x="88900" y="50800"/>
                    </a:cubicBezTo>
                    <a:cubicBezTo>
                      <a:pt x="116840" y="29210"/>
                      <a:pt x="153670" y="12700"/>
                      <a:pt x="189230" y="6350"/>
                    </a:cubicBezTo>
                    <a:cubicBezTo>
                      <a:pt x="223520" y="0"/>
                      <a:pt x="26416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68" name="Group 168"/>
            <p:cNvGrpSpPr/>
            <p:nvPr/>
          </p:nvGrpSpPr>
          <p:grpSpPr>
            <a:xfrm>
              <a:off x="822395" y="6334029"/>
              <a:ext cx="595973" cy="595973"/>
              <a:chOff x="0" y="0"/>
              <a:chExt cx="554990" cy="554990"/>
            </a:xfrm>
          </p:grpSpPr>
          <p:sp>
            <p:nvSpPr>
              <p:cNvPr id="169" name="Freeform 169"/>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3390"/>
                      <a:pt x="251460" y="461010"/>
                      <a:pt x="215900" y="459740"/>
                    </a:cubicBezTo>
                    <a:cubicBezTo>
                      <a:pt x="181610" y="457200"/>
                      <a:pt x="142240" y="444500"/>
                      <a:pt x="111760" y="426720"/>
                    </a:cubicBezTo>
                    <a:cubicBezTo>
                      <a:pt x="81280" y="408940"/>
                      <a:pt x="53340" y="379730"/>
                      <a:pt x="34290" y="349250"/>
                    </a:cubicBezTo>
                    <a:cubicBezTo>
                      <a:pt x="16510" y="318770"/>
                      <a:pt x="3810" y="280670"/>
                      <a:pt x="2540" y="245110"/>
                    </a:cubicBezTo>
                    <a:cubicBezTo>
                      <a:pt x="0" y="209550"/>
                      <a:pt x="7620" y="168910"/>
                      <a:pt x="21590" y="137160"/>
                    </a:cubicBezTo>
                    <a:cubicBezTo>
                      <a:pt x="36830" y="105410"/>
                      <a:pt x="60960" y="72390"/>
                      <a:pt x="88900" y="50800"/>
                    </a:cubicBezTo>
                    <a:cubicBezTo>
                      <a:pt x="116840" y="29210"/>
                      <a:pt x="153670" y="12700"/>
                      <a:pt x="189230" y="6350"/>
                    </a:cubicBezTo>
                    <a:cubicBezTo>
                      <a:pt x="223520" y="0"/>
                      <a:pt x="26416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70" name="Group 170"/>
            <p:cNvGrpSpPr/>
            <p:nvPr/>
          </p:nvGrpSpPr>
          <p:grpSpPr>
            <a:xfrm>
              <a:off x="822395" y="6334029"/>
              <a:ext cx="595973" cy="595973"/>
              <a:chOff x="0" y="0"/>
              <a:chExt cx="554990" cy="554990"/>
            </a:xfrm>
          </p:grpSpPr>
          <p:sp>
            <p:nvSpPr>
              <p:cNvPr id="171" name="Freeform 171"/>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3390"/>
                      <a:pt x="251460" y="461010"/>
                      <a:pt x="215900" y="459740"/>
                    </a:cubicBezTo>
                    <a:cubicBezTo>
                      <a:pt x="181610" y="457200"/>
                      <a:pt x="142240" y="444500"/>
                      <a:pt x="111760" y="426720"/>
                    </a:cubicBezTo>
                    <a:cubicBezTo>
                      <a:pt x="81280" y="408940"/>
                      <a:pt x="53340" y="379730"/>
                      <a:pt x="34290" y="349250"/>
                    </a:cubicBezTo>
                    <a:cubicBezTo>
                      <a:pt x="16510" y="318770"/>
                      <a:pt x="3810" y="280670"/>
                      <a:pt x="2540" y="245110"/>
                    </a:cubicBezTo>
                    <a:cubicBezTo>
                      <a:pt x="0" y="209550"/>
                      <a:pt x="7620" y="168910"/>
                      <a:pt x="21590" y="137160"/>
                    </a:cubicBezTo>
                    <a:cubicBezTo>
                      <a:pt x="36830" y="105410"/>
                      <a:pt x="60960" y="72390"/>
                      <a:pt x="88900" y="50800"/>
                    </a:cubicBezTo>
                    <a:cubicBezTo>
                      <a:pt x="116840" y="29210"/>
                      <a:pt x="153670" y="12700"/>
                      <a:pt x="189230" y="6350"/>
                    </a:cubicBezTo>
                    <a:cubicBezTo>
                      <a:pt x="223520" y="0"/>
                      <a:pt x="26416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72" name="Group 172"/>
            <p:cNvGrpSpPr/>
            <p:nvPr/>
          </p:nvGrpSpPr>
          <p:grpSpPr>
            <a:xfrm>
              <a:off x="594643" y="6065364"/>
              <a:ext cx="595973" cy="595973"/>
              <a:chOff x="0" y="0"/>
              <a:chExt cx="554990" cy="554990"/>
            </a:xfrm>
          </p:grpSpPr>
          <p:sp>
            <p:nvSpPr>
              <p:cNvPr id="173" name="Freeform 173"/>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74" name="Group 174"/>
            <p:cNvGrpSpPr/>
            <p:nvPr/>
          </p:nvGrpSpPr>
          <p:grpSpPr>
            <a:xfrm>
              <a:off x="594643" y="6065364"/>
              <a:ext cx="595973" cy="595973"/>
              <a:chOff x="0" y="0"/>
              <a:chExt cx="554990" cy="554990"/>
            </a:xfrm>
          </p:grpSpPr>
          <p:sp>
            <p:nvSpPr>
              <p:cNvPr id="175" name="Freeform 175"/>
              <p:cNvSpPr/>
              <p:nvPr/>
            </p:nvSpPr>
            <p:spPr>
              <a:xfrm>
                <a:off x="48260" y="44450"/>
                <a:ext cx="449580" cy="461010"/>
              </a:xfrm>
              <a:custGeom>
                <a:avLst/>
                <a:gdLst/>
                <a:ahLst/>
                <a:cxnLst/>
                <a:rect l="l" t="t" r="r" b="b"/>
                <a:pathLst>
                  <a:path w="449580" h="461010">
                    <a:moveTo>
                      <a:pt x="449580" y="16383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76" name="Group 176"/>
            <p:cNvGrpSpPr/>
            <p:nvPr/>
          </p:nvGrpSpPr>
          <p:grpSpPr>
            <a:xfrm>
              <a:off x="1689760" y="6148554"/>
              <a:ext cx="595973" cy="595973"/>
              <a:chOff x="0" y="0"/>
              <a:chExt cx="554990" cy="554990"/>
            </a:xfrm>
          </p:grpSpPr>
          <p:sp>
            <p:nvSpPr>
              <p:cNvPr id="177" name="Freeform 177"/>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3340" y="379730"/>
                      <a:pt x="34290" y="349250"/>
                    </a:cubicBezTo>
                    <a:cubicBezTo>
                      <a:pt x="16510" y="318770"/>
                      <a:pt x="3810" y="279400"/>
                      <a:pt x="2540" y="243840"/>
                    </a:cubicBezTo>
                    <a:cubicBezTo>
                      <a:pt x="0" y="209550"/>
                      <a:pt x="762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78" name="Group 178"/>
            <p:cNvGrpSpPr/>
            <p:nvPr/>
          </p:nvGrpSpPr>
          <p:grpSpPr>
            <a:xfrm>
              <a:off x="1689760" y="6148554"/>
              <a:ext cx="595973" cy="595973"/>
              <a:chOff x="0" y="0"/>
              <a:chExt cx="554990" cy="554990"/>
            </a:xfrm>
          </p:grpSpPr>
          <p:sp>
            <p:nvSpPr>
              <p:cNvPr id="179" name="Freeform 179"/>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3340" y="379730"/>
                      <a:pt x="34290" y="349250"/>
                    </a:cubicBezTo>
                    <a:cubicBezTo>
                      <a:pt x="16510" y="318770"/>
                      <a:pt x="3810" y="279400"/>
                      <a:pt x="2540" y="243840"/>
                    </a:cubicBezTo>
                    <a:cubicBezTo>
                      <a:pt x="0" y="209550"/>
                      <a:pt x="762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80" name="Group 180"/>
            <p:cNvGrpSpPr/>
            <p:nvPr/>
          </p:nvGrpSpPr>
          <p:grpSpPr>
            <a:xfrm>
              <a:off x="1689760" y="6148554"/>
              <a:ext cx="595973" cy="595973"/>
              <a:chOff x="0" y="0"/>
              <a:chExt cx="554990" cy="554990"/>
            </a:xfrm>
          </p:grpSpPr>
          <p:sp>
            <p:nvSpPr>
              <p:cNvPr id="181" name="Freeform 181"/>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3340" y="379730"/>
                      <a:pt x="34290" y="349250"/>
                    </a:cubicBezTo>
                    <a:cubicBezTo>
                      <a:pt x="16510" y="318770"/>
                      <a:pt x="3810" y="279400"/>
                      <a:pt x="2540" y="243840"/>
                    </a:cubicBezTo>
                    <a:cubicBezTo>
                      <a:pt x="0" y="209550"/>
                      <a:pt x="762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82" name="Group 182"/>
            <p:cNvGrpSpPr/>
            <p:nvPr/>
          </p:nvGrpSpPr>
          <p:grpSpPr>
            <a:xfrm>
              <a:off x="1069239" y="6209924"/>
              <a:ext cx="595973" cy="595973"/>
              <a:chOff x="0" y="0"/>
              <a:chExt cx="554990" cy="554990"/>
            </a:xfrm>
          </p:grpSpPr>
          <p:sp>
            <p:nvSpPr>
              <p:cNvPr id="183" name="Freeform 183"/>
              <p:cNvSpPr/>
              <p:nvPr/>
            </p:nvSpPr>
            <p:spPr>
              <a:xfrm>
                <a:off x="49530" y="44450"/>
                <a:ext cx="448310" cy="461010"/>
              </a:xfrm>
              <a:custGeom>
                <a:avLst/>
                <a:gdLst/>
                <a:ahLst/>
                <a:cxnLst/>
                <a:rect l="l" t="t" r="r" b="b"/>
                <a:pathLst>
                  <a:path w="448310" h="461010">
                    <a:moveTo>
                      <a:pt x="448310" y="163830"/>
                    </a:moveTo>
                    <a:cubicBezTo>
                      <a:pt x="448310" y="307340"/>
                      <a:pt x="431800" y="344170"/>
                      <a:pt x="410210" y="372110"/>
                    </a:cubicBezTo>
                    <a:cubicBezTo>
                      <a:pt x="387350" y="400050"/>
                      <a:pt x="355600" y="425450"/>
                      <a:pt x="323850" y="439420"/>
                    </a:cubicBezTo>
                    <a:cubicBezTo>
                      <a:pt x="290830" y="454660"/>
                      <a:pt x="251460" y="46101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6350" y="170180"/>
                      <a:pt x="21590" y="137160"/>
                    </a:cubicBezTo>
                    <a:cubicBezTo>
                      <a:pt x="35560" y="105410"/>
                      <a:pt x="60960" y="73660"/>
                      <a:pt x="88900" y="5080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84" name="Group 184"/>
            <p:cNvGrpSpPr/>
            <p:nvPr/>
          </p:nvGrpSpPr>
          <p:grpSpPr>
            <a:xfrm>
              <a:off x="1069239" y="6209924"/>
              <a:ext cx="595973" cy="595973"/>
              <a:chOff x="0" y="0"/>
              <a:chExt cx="554990" cy="554990"/>
            </a:xfrm>
          </p:grpSpPr>
          <p:sp>
            <p:nvSpPr>
              <p:cNvPr id="185" name="Freeform 185"/>
              <p:cNvSpPr/>
              <p:nvPr/>
            </p:nvSpPr>
            <p:spPr>
              <a:xfrm>
                <a:off x="49530" y="44450"/>
                <a:ext cx="448310" cy="461010"/>
              </a:xfrm>
              <a:custGeom>
                <a:avLst/>
                <a:gdLst/>
                <a:ahLst/>
                <a:cxnLst/>
                <a:rect l="l" t="t" r="r" b="b"/>
                <a:pathLst>
                  <a:path w="448310" h="461010">
                    <a:moveTo>
                      <a:pt x="448310" y="163830"/>
                    </a:moveTo>
                    <a:cubicBezTo>
                      <a:pt x="448310" y="307340"/>
                      <a:pt x="431800" y="344170"/>
                      <a:pt x="410210" y="372110"/>
                    </a:cubicBezTo>
                    <a:cubicBezTo>
                      <a:pt x="387350" y="400050"/>
                      <a:pt x="355600" y="425450"/>
                      <a:pt x="323850" y="439420"/>
                    </a:cubicBezTo>
                    <a:cubicBezTo>
                      <a:pt x="290830" y="454660"/>
                      <a:pt x="251460" y="46101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6350" y="170180"/>
                      <a:pt x="21590" y="137160"/>
                    </a:cubicBezTo>
                    <a:cubicBezTo>
                      <a:pt x="35560" y="105410"/>
                      <a:pt x="60960" y="73660"/>
                      <a:pt x="88900" y="5080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86" name="Group 186"/>
            <p:cNvGrpSpPr/>
            <p:nvPr/>
          </p:nvGrpSpPr>
          <p:grpSpPr>
            <a:xfrm>
              <a:off x="1069239" y="6209924"/>
              <a:ext cx="595973" cy="595973"/>
              <a:chOff x="0" y="0"/>
              <a:chExt cx="554990" cy="554990"/>
            </a:xfrm>
          </p:grpSpPr>
          <p:sp>
            <p:nvSpPr>
              <p:cNvPr id="187" name="Freeform 187"/>
              <p:cNvSpPr/>
              <p:nvPr/>
            </p:nvSpPr>
            <p:spPr>
              <a:xfrm>
                <a:off x="49530" y="44450"/>
                <a:ext cx="448310" cy="461010"/>
              </a:xfrm>
              <a:custGeom>
                <a:avLst/>
                <a:gdLst/>
                <a:ahLst/>
                <a:cxnLst/>
                <a:rect l="l" t="t" r="r" b="b"/>
                <a:pathLst>
                  <a:path w="448310" h="461010">
                    <a:moveTo>
                      <a:pt x="448310" y="163830"/>
                    </a:moveTo>
                    <a:cubicBezTo>
                      <a:pt x="448310" y="307340"/>
                      <a:pt x="431800" y="344170"/>
                      <a:pt x="410210" y="372110"/>
                    </a:cubicBezTo>
                    <a:cubicBezTo>
                      <a:pt x="387350" y="400050"/>
                      <a:pt x="355600" y="425450"/>
                      <a:pt x="323850" y="439420"/>
                    </a:cubicBezTo>
                    <a:cubicBezTo>
                      <a:pt x="290830" y="454660"/>
                      <a:pt x="251460" y="46101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6350" y="170180"/>
                      <a:pt x="21590" y="137160"/>
                    </a:cubicBezTo>
                    <a:cubicBezTo>
                      <a:pt x="35560" y="105410"/>
                      <a:pt x="60960" y="73660"/>
                      <a:pt x="88900" y="5080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188" name="Group 188"/>
            <p:cNvGrpSpPr/>
            <p:nvPr/>
          </p:nvGrpSpPr>
          <p:grpSpPr>
            <a:xfrm>
              <a:off x="1213800" y="6293115"/>
              <a:ext cx="595973" cy="595973"/>
              <a:chOff x="0" y="0"/>
              <a:chExt cx="554990" cy="554990"/>
            </a:xfrm>
          </p:grpSpPr>
          <p:sp>
            <p:nvSpPr>
              <p:cNvPr id="189" name="Freeform 189"/>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384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127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90" name="Group 190"/>
            <p:cNvGrpSpPr/>
            <p:nvPr/>
          </p:nvGrpSpPr>
          <p:grpSpPr>
            <a:xfrm>
              <a:off x="1213800" y="6293115"/>
              <a:ext cx="595973" cy="595973"/>
              <a:chOff x="0" y="0"/>
              <a:chExt cx="554990" cy="554990"/>
            </a:xfrm>
          </p:grpSpPr>
          <p:sp>
            <p:nvSpPr>
              <p:cNvPr id="191" name="Freeform 191"/>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384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1270"/>
                      <a:pt x="29845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192" name="Group 192"/>
            <p:cNvGrpSpPr/>
            <p:nvPr/>
          </p:nvGrpSpPr>
          <p:grpSpPr>
            <a:xfrm>
              <a:off x="2081166" y="6374942"/>
              <a:ext cx="595973" cy="595973"/>
              <a:chOff x="0" y="0"/>
              <a:chExt cx="554990" cy="554990"/>
            </a:xfrm>
          </p:grpSpPr>
          <p:sp>
            <p:nvSpPr>
              <p:cNvPr id="193" name="Freeform 193"/>
              <p:cNvSpPr/>
              <p:nvPr/>
            </p:nvSpPr>
            <p:spPr>
              <a:xfrm>
                <a:off x="48260" y="44450"/>
                <a:ext cx="449580" cy="462280"/>
              </a:xfrm>
              <a:custGeom>
                <a:avLst/>
                <a:gdLst/>
                <a:ahLst/>
                <a:cxnLst/>
                <a:rect l="l" t="t" r="r" b="b"/>
                <a:pathLst>
                  <a:path w="449580" h="462280">
                    <a:moveTo>
                      <a:pt x="449580" y="163830"/>
                    </a:moveTo>
                    <a:cubicBezTo>
                      <a:pt x="449580" y="307340"/>
                      <a:pt x="433070" y="344170"/>
                      <a:pt x="411480" y="372110"/>
                    </a:cubicBezTo>
                    <a:cubicBezTo>
                      <a:pt x="388620" y="400050"/>
                      <a:pt x="356870" y="425450"/>
                      <a:pt x="325120" y="439420"/>
                    </a:cubicBezTo>
                    <a:cubicBezTo>
                      <a:pt x="292100" y="454660"/>
                      <a:pt x="252730" y="46228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94" name="Group 194"/>
            <p:cNvGrpSpPr/>
            <p:nvPr/>
          </p:nvGrpSpPr>
          <p:grpSpPr>
            <a:xfrm>
              <a:off x="2081166" y="6374942"/>
              <a:ext cx="595973" cy="595973"/>
              <a:chOff x="0" y="0"/>
              <a:chExt cx="554990" cy="554990"/>
            </a:xfrm>
          </p:grpSpPr>
          <p:sp>
            <p:nvSpPr>
              <p:cNvPr id="195" name="Freeform 195"/>
              <p:cNvSpPr/>
              <p:nvPr/>
            </p:nvSpPr>
            <p:spPr>
              <a:xfrm>
                <a:off x="48260" y="44450"/>
                <a:ext cx="449580" cy="462280"/>
              </a:xfrm>
              <a:custGeom>
                <a:avLst/>
                <a:gdLst/>
                <a:ahLst/>
                <a:cxnLst/>
                <a:rect l="l" t="t" r="r" b="b"/>
                <a:pathLst>
                  <a:path w="449580" h="462280">
                    <a:moveTo>
                      <a:pt x="449580" y="163830"/>
                    </a:moveTo>
                    <a:cubicBezTo>
                      <a:pt x="449580" y="307340"/>
                      <a:pt x="433070" y="344170"/>
                      <a:pt x="411480" y="372110"/>
                    </a:cubicBezTo>
                    <a:cubicBezTo>
                      <a:pt x="388620" y="400050"/>
                      <a:pt x="356870" y="425450"/>
                      <a:pt x="325120" y="439420"/>
                    </a:cubicBezTo>
                    <a:cubicBezTo>
                      <a:pt x="292100" y="454660"/>
                      <a:pt x="252730" y="462280"/>
                      <a:pt x="217170" y="459740"/>
                    </a:cubicBezTo>
                    <a:cubicBezTo>
                      <a:pt x="181610" y="457200"/>
                      <a:pt x="14351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96" name="Group 196"/>
            <p:cNvGrpSpPr/>
            <p:nvPr/>
          </p:nvGrpSpPr>
          <p:grpSpPr>
            <a:xfrm>
              <a:off x="3031722" y="6354485"/>
              <a:ext cx="595973" cy="595973"/>
              <a:chOff x="0" y="0"/>
              <a:chExt cx="554990" cy="554990"/>
            </a:xfrm>
          </p:grpSpPr>
          <p:sp>
            <p:nvSpPr>
              <p:cNvPr id="197" name="Freeform 197"/>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4660"/>
                      <a:pt x="251460" y="461010"/>
                      <a:pt x="215900" y="459740"/>
                    </a:cubicBezTo>
                    <a:cubicBezTo>
                      <a:pt x="181610" y="457200"/>
                      <a:pt x="142240" y="44450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0960" y="73660"/>
                      <a:pt x="88900" y="50800"/>
                    </a:cubicBezTo>
                    <a:cubicBezTo>
                      <a:pt x="116840" y="29210"/>
                      <a:pt x="153670" y="12700"/>
                      <a:pt x="189230" y="6350"/>
                    </a:cubicBezTo>
                    <a:cubicBezTo>
                      <a:pt x="223520" y="0"/>
                      <a:pt x="264160" y="2540"/>
                      <a:pt x="298450" y="12700"/>
                    </a:cubicBezTo>
                    <a:cubicBezTo>
                      <a:pt x="33147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198" name="Group 198"/>
            <p:cNvGrpSpPr/>
            <p:nvPr/>
          </p:nvGrpSpPr>
          <p:grpSpPr>
            <a:xfrm>
              <a:off x="3031722" y="6354485"/>
              <a:ext cx="595973" cy="595973"/>
              <a:chOff x="0" y="0"/>
              <a:chExt cx="554990" cy="554990"/>
            </a:xfrm>
          </p:grpSpPr>
          <p:sp>
            <p:nvSpPr>
              <p:cNvPr id="199" name="Freeform 199"/>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5450"/>
                      <a:pt x="323850" y="439420"/>
                    </a:cubicBezTo>
                    <a:cubicBezTo>
                      <a:pt x="292100" y="454660"/>
                      <a:pt x="251460" y="461010"/>
                      <a:pt x="215900" y="459740"/>
                    </a:cubicBezTo>
                    <a:cubicBezTo>
                      <a:pt x="181610" y="457200"/>
                      <a:pt x="142240" y="44450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0960" y="73660"/>
                      <a:pt x="88900" y="50800"/>
                    </a:cubicBezTo>
                    <a:cubicBezTo>
                      <a:pt x="116840" y="29210"/>
                      <a:pt x="153670" y="12700"/>
                      <a:pt x="189230" y="6350"/>
                    </a:cubicBezTo>
                    <a:cubicBezTo>
                      <a:pt x="223520" y="0"/>
                      <a:pt x="264160" y="2540"/>
                      <a:pt x="298450" y="12700"/>
                    </a:cubicBezTo>
                    <a:cubicBezTo>
                      <a:pt x="33147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00" name="Group 200"/>
            <p:cNvGrpSpPr/>
            <p:nvPr/>
          </p:nvGrpSpPr>
          <p:grpSpPr>
            <a:xfrm>
              <a:off x="1895692" y="5755785"/>
              <a:ext cx="595973" cy="595973"/>
              <a:chOff x="0" y="0"/>
              <a:chExt cx="554990" cy="554990"/>
            </a:xfrm>
          </p:grpSpPr>
          <p:sp>
            <p:nvSpPr>
              <p:cNvPr id="201" name="Freeform 201"/>
              <p:cNvSpPr/>
              <p:nvPr/>
            </p:nvSpPr>
            <p:spPr>
              <a:xfrm>
                <a:off x="48260" y="44450"/>
                <a:ext cx="449580" cy="461010"/>
              </a:xfrm>
              <a:custGeom>
                <a:avLst/>
                <a:gdLst/>
                <a:ahLst/>
                <a:cxnLst/>
                <a:rect l="l" t="t" r="r" b="b"/>
                <a:pathLst>
                  <a:path w="449580" h="461010">
                    <a:moveTo>
                      <a:pt x="448310" y="162560"/>
                    </a:moveTo>
                    <a:cubicBezTo>
                      <a:pt x="449580" y="307340"/>
                      <a:pt x="431800" y="344170"/>
                      <a:pt x="410210" y="372110"/>
                    </a:cubicBezTo>
                    <a:cubicBezTo>
                      <a:pt x="388620" y="400050"/>
                      <a:pt x="356870" y="425450"/>
                      <a:pt x="323850" y="439420"/>
                    </a:cubicBezTo>
                    <a:cubicBezTo>
                      <a:pt x="292100" y="454660"/>
                      <a:pt x="252730" y="461010"/>
                      <a:pt x="217170" y="459740"/>
                    </a:cubicBezTo>
                    <a:cubicBezTo>
                      <a:pt x="181610" y="457200"/>
                      <a:pt x="142240" y="444500"/>
                      <a:pt x="111760" y="426720"/>
                    </a:cubicBezTo>
                    <a:cubicBezTo>
                      <a:pt x="82550" y="408940"/>
                      <a:pt x="53340" y="379730"/>
                      <a:pt x="35560" y="349250"/>
                    </a:cubicBezTo>
                    <a:cubicBezTo>
                      <a:pt x="16510" y="318770"/>
                      <a:pt x="5080" y="280670"/>
                      <a:pt x="2540" y="245110"/>
                    </a:cubicBezTo>
                    <a:cubicBezTo>
                      <a:pt x="0" y="209550"/>
                      <a:pt x="7620" y="170180"/>
                      <a:pt x="21590" y="137160"/>
                    </a:cubicBezTo>
                    <a:cubicBezTo>
                      <a:pt x="36830" y="105410"/>
                      <a:pt x="62230" y="72390"/>
                      <a:pt x="90170" y="50800"/>
                    </a:cubicBezTo>
                    <a:cubicBezTo>
                      <a:pt x="118110" y="29210"/>
                      <a:pt x="154940" y="12700"/>
                      <a:pt x="189230" y="6350"/>
                    </a:cubicBezTo>
                    <a:cubicBezTo>
                      <a:pt x="224790" y="0"/>
                      <a:pt x="26543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02" name="Group 202"/>
            <p:cNvGrpSpPr/>
            <p:nvPr/>
          </p:nvGrpSpPr>
          <p:grpSpPr>
            <a:xfrm>
              <a:off x="2765785" y="6260384"/>
              <a:ext cx="595973" cy="595973"/>
              <a:chOff x="0" y="0"/>
              <a:chExt cx="554990" cy="554990"/>
            </a:xfrm>
          </p:grpSpPr>
          <p:sp>
            <p:nvSpPr>
              <p:cNvPr id="203" name="Freeform 203"/>
              <p:cNvSpPr/>
              <p:nvPr/>
            </p:nvSpPr>
            <p:spPr>
              <a:xfrm>
                <a:off x="49530" y="44450"/>
                <a:ext cx="448310" cy="461010"/>
              </a:xfrm>
              <a:custGeom>
                <a:avLst/>
                <a:gdLst/>
                <a:ahLst/>
                <a:cxnLst/>
                <a:rect l="l" t="t" r="r" b="b"/>
                <a:pathLst>
                  <a:path w="448310" h="4610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3840"/>
                    </a:cubicBezTo>
                    <a:cubicBezTo>
                      <a:pt x="0" y="209550"/>
                      <a:pt x="6350" y="168910"/>
                      <a:pt x="21590" y="137160"/>
                    </a:cubicBezTo>
                    <a:cubicBezTo>
                      <a:pt x="35560" y="104140"/>
                      <a:pt x="60960" y="72390"/>
                      <a:pt x="88900" y="50800"/>
                    </a:cubicBezTo>
                    <a:cubicBezTo>
                      <a:pt x="116840" y="29210"/>
                      <a:pt x="153670" y="12700"/>
                      <a:pt x="187960" y="6350"/>
                    </a:cubicBezTo>
                    <a:cubicBezTo>
                      <a:pt x="223520" y="0"/>
                      <a:pt x="264160" y="1270"/>
                      <a:pt x="297180" y="12700"/>
                    </a:cubicBezTo>
                    <a:cubicBezTo>
                      <a:pt x="331470" y="22860"/>
                      <a:pt x="391160" y="68580"/>
                      <a:pt x="391160" y="68580"/>
                    </a:cubicBezTo>
                  </a:path>
                </a:pathLst>
              </a:custGeom>
              <a:solidFill>
                <a:srgbClr val="1F4327">
                  <a:alpha val="49804"/>
                </a:srgbClr>
              </a:solidFill>
              <a:ln cap="sq">
                <a:noFill/>
                <a:prstDash val="solid"/>
                <a:miter/>
              </a:ln>
            </p:spPr>
            <p:txBody>
              <a:bodyPr/>
              <a:lstStyle/>
              <a:p>
                <a:endParaRPr lang="fi-FI"/>
              </a:p>
            </p:txBody>
          </p:sp>
        </p:grpSp>
        <p:grpSp>
          <p:nvGrpSpPr>
            <p:cNvPr id="204" name="Group 204"/>
            <p:cNvGrpSpPr/>
            <p:nvPr/>
          </p:nvGrpSpPr>
          <p:grpSpPr>
            <a:xfrm>
              <a:off x="2765785" y="6272658"/>
              <a:ext cx="595973" cy="595973"/>
              <a:chOff x="0" y="0"/>
              <a:chExt cx="554990" cy="554990"/>
            </a:xfrm>
          </p:grpSpPr>
          <p:sp>
            <p:nvSpPr>
              <p:cNvPr id="205" name="Freeform 205"/>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7350" y="400050"/>
                      <a:pt x="355600" y="425450"/>
                      <a:pt x="323850" y="439420"/>
                    </a:cubicBezTo>
                    <a:cubicBezTo>
                      <a:pt x="290830" y="454660"/>
                      <a:pt x="251460" y="462280"/>
                      <a:pt x="215900" y="459740"/>
                    </a:cubicBezTo>
                    <a:cubicBezTo>
                      <a:pt x="180340" y="457200"/>
                      <a:pt x="142240" y="445770"/>
                      <a:pt x="111760" y="426720"/>
                    </a:cubicBezTo>
                    <a:cubicBezTo>
                      <a:pt x="81280" y="408940"/>
                      <a:pt x="52070" y="379730"/>
                      <a:pt x="34290" y="349250"/>
                    </a:cubicBezTo>
                    <a:cubicBezTo>
                      <a:pt x="15240" y="318770"/>
                      <a:pt x="3810" y="280670"/>
                      <a:pt x="1270" y="245110"/>
                    </a:cubicBezTo>
                    <a:cubicBezTo>
                      <a:pt x="0" y="209550"/>
                      <a:pt x="6350" y="170180"/>
                      <a:pt x="21590" y="137160"/>
                    </a:cubicBezTo>
                    <a:cubicBezTo>
                      <a:pt x="35560" y="105410"/>
                      <a:pt x="60960" y="73660"/>
                      <a:pt x="88900" y="50800"/>
                    </a:cubicBezTo>
                    <a:cubicBezTo>
                      <a:pt x="116840" y="29210"/>
                      <a:pt x="153670" y="12700"/>
                      <a:pt x="187960" y="6350"/>
                    </a:cubicBezTo>
                    <a:cubicBezTo>
                      <a:pt x="223520" y="0"/>
                      <a:pt x="264160" y="2540"/>
                      <a:pt x="297180" y="1270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206" name="Group 206"/>
            <p:cNvGrpSpPr/>
            <p:nvPr/>
          </p:nvGrpSpPr>
          <p:grpSpPr>
            <a:xfrm>
              <a:off x="3545868" y="6229017"/>
              <a:ext cx="122740" cy="605519"/>
              <a:chOff x="0" y="0"/>
              <a:chExt cx="114300" cy="563880"/>
            </a:xfrm>
          </p:grpSpPr>
          <p:sp>
            <p:nvSpPr>
              <p:cNvPr id="207" name="Freeform 207"/>
              <p:cNvSpPr/>
              <p:nvPr/>
            </p:nvSpPr>
            <p:spPr>
              <a:xfrm>
                <a:off x="30480" y="50800"/>
                <a:ext cx="33020" cy="464820"/>
              </a:xfrm>
              <a:custGeom>
                <a:avLst/>
                <a:gdLst/>
                <a:ahLst/>
                <a:cxnLst/>
                <a:rect l="l" t="t" r="r" b="b"/>
                <a:pathLst>
                  <a:path w="33020" h="464820">
                    <a:moveTo>
                      <a:pt x="33020" y="0"/>
                    </a:moveTo>
                    <a:cubicBezTo>
                      <a:pt x="29210" y="462280"/>
                      <a:pt x="24130" y="464820"/>
                      <a:pt x="20320" y="462280"/>
                    </a:cubicBezTo>
                    <a:cubicBezTo>
                      <a:pt x="0" y="448310"/>
                      <a:pt x="20320" y="0"/>
                      <a:pt x="20320" y="0"/>
                    </a:cubicBezTo>
                  </a:path>
                </a:pathLst>
              </a:custGeom>
              <a:solidFill>
                <a:srgbClr val="1F4327">
                  <a:alpha val="49804"/>
                </a:srgbClr>
              </a:solidFill>
              <a:ln cap="sq">
                <a:noFill/>
                <a:prstDash val="solid"/>
                <a:miter/>
              </a:ln>
            </p:spPr>
            <p:txBody>
              <a:bodyPr/>
              <a:lstStyle/>
              <a:p>
                <a:endParaRPr lang="fi-FI"/>
              </a:p>
            </p:txBody>
          </p:sp>
        </p:grpSp>
        <p:grpSp>
          <p:nvGrpSpPr>
            <p:cNvPr id="208" name="Group 208"/>
            <p:cNvGrpSpPr/>
            <p:nvPr/>
          </p:nvGrpSpPr>
          <p:grpSpPr>
            <a:xfrm>
              <a:off x="3574508" y="6220835"/>
              <a:ext cx="595973" cy="595973"/>
              <a:chOff x="0" y="0"/>
              <a:chExt cx="554990" cy="554990"/>
            </a:xfrm>
          </p:grpSpPr>
          <p:sp>
            <p:nvSpPr>
              <p:cNvPr id="209" name="Freeform 209"/>
              <p:cNvSpPr/>
              <p:nvPr/>
            </p:nvSpPr>
            <p:spPr>
              <a:xfrm>
                <a:off x="48260" y="44450"/>
                <a:ext cx="449580" cy="461010"/>
              </a:xfrm>
              <a:custGeom>
                <a:avLst/>
                <a:gdLst/>
                <a:ahLst/>
                <a:cxnLst/>
                <a:rect l="l" t="t" r="r" b="b"/>
                <a:pathLst>
                  <a:path w="449580" h="461010">
                    <a:moveTo>
                      <a:pt x="449580" y="162560"/>
                    </a:moveTo>
                    <a:cubicBezTo>
                      <a:pt x="449580" y="307340"/>
                      <a:pt x="433070" y="344170"/>
                      <a:pt x="410210" y="372110"/>
                    </a:cubicBezTo>
                    <a:cubicBezTo>
                      <a:pt x="388620" y="400050"/>
                      <a:pt x="356870" y="425450"/>
                      <a:pt x="325120" y="439420"/>
                    </a:cubicBezTo>
                    <a:cubicBezTo>
                      <a:pt x="292100" y="453390"/>
                      <a:pt x="252730" y="461010"/>
                      <a:pt x="217170" y="459740"/>
                    </a:cubicBezTo>
                    <a:cubicBezTo>
                      <a:pt x="181610" y="457200"/>
                      <a:pt x="143510" y="444500"/>
                      <a:pt x="113030" y="426720"/>
                    </a:cubicBezTo>
                    <a:cubicBezTo>
                      <a:pt x="82550" y="408940"/>
                      <a:pt x="53340" y="379730"/>
                      <a:pt x="35560" y="349250"/>
                    </a:cubicBezTo>
                    <a:cubicBezTo>
                      <a:pt x="16510" y="318770"/>
                      <a:pt x="5080" y="280670"/>
                      <a:pt x="2540" y="245110"/>
                    </a:cubicBezTo>
                    <a:cubicBezTo>
                      <a:pt x="0" y="209550"/>
                      <a:pt x="7620" y="168910"/>
                      <a:pt x="22860" y="137160"/>
                    </a:cubicBezTo>
                    <a:cubicBezTo>
                      <a:pt x="36830" y="105410"/>
                      <a:pt x="62230" y="72390"/>
                      <a:pt x="90170" y="50800"/>
                    </a:cubicBezTo>
                    <a:cubicBezTo>
                      <a:pt x="118110" y="29210"/>
                      <a:pt x="154940" y="12700"/>
                      <a:pt x="189230" y="6350"/>
                    </a:cubicBezTo>
                    <a:cubicBezTo>
                      <a:pt x="224790" y="0"/>
                      <a:pt x="265430" y="2540"/>
                      <a:pt x="298450" y="12700"/>
                    </a:cubicBezTo>
                    <a:cubicBezTo>
                      <a:pt x="332740" y="22860"/>
                      <a:pt x="392430" y="69850"/>
                      <a:pt x="392430" y="69850"/>
                    </a:cubicBezTo>
                  </a:path>
                </a:pathLst>
              </a:custGeom>
              <a:solidFill>
                <a:srgbClr val="1F4327">
                  <a:alpha val="49804"/>
                </a:srgbClr>
              </a:solidFill>
              <a:ln cap="sq">
                <a:noFill/>
                <a:prstDash val="solid"/>
                <a:miter/>
              </a:ln>
            </p:spPr>
            <p:txBody>
              <a:bodyPr/>
              <a:lstStyle/>
              <a:p>
                <a:endParaRPr lang="fi-FI"/>
              </a:p>
            </p:txBody>
          </p:sp>
        </p:grpSp>
        <p:grpSp>
          <p:nvGrpSpPr>
            <p:cNvPr id="210" name="Group 210"/>
            <p:cNvGrpSpPr/>
            <p:nvPr/>
          </p:nvGrpSpPr>
          <p:grpSpPr>
            <a:xfrm>
              <a:off x="1056965" y="6389944"/>
              <a:ext cx="595973" cy="595973"/>
              <a:chOff x="0" y="0"/>
              <a:chExt cx="554990" cy="554990"/>
            </a:xfrm>
          </p:grpSpPr>
          <p:sp>
            <p:nvSpPr>
              <p:cNvPr id="211" name="Freeform 211"/>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5600" y="425450"/>
                      <a:pt x="323850" y="439420"/>
                    </a:cubicBezTo>
                    <a:cubicBezTo>
                      <a:pt x="292100" y="454660"/>
                      <a:pt x="251460" y="462280"/>
                      <a:pt x="215900" y="459740"/>
                    </a:cubicBezTo>
                    <a:cubicBezTo>
                      <a:pt x="180340" y="457200"/>
                      <a:pt x="142240" y="445770"/>
                      <a:pt x="111760" y="426720"/>
                    </a:cubicBezTo>
                    <a:cubicBezTo>
                      <a:pt x="81280" y="408940"/>
                      <a:pt x="53340" y="379730"/>
                      <a:pt x="34290" y="349250"/>
                    </a:cubicBezTo>
                    <a:cubicBezTo>
                      <a:pt x="16510" y="318770"/>
                      <a:pt x="3810" y="280670"/>
                      <a:pt x="1270" y="245110"/>
                    </a:cubicBezTo>
                    <a:cubicBezTo>
                      <a:pt x="0" y="209550"/>
                      <a:pt x="7620" y="170180"/>
                      <a:pt x="21590" y="137160"/>
                    </a:cubicBezTo>
                    <a:cubicBezTo>
                      <a:pt x="35560" y="105410"/>
                      <a:pt x="60960" y="73660"/>
                      <a:pt x="88900" y="5207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212" name="Group 212"/>
            <p:cNvGrpSpPr/>
            <p:nvPr/>
          </p:nvGrpSpPr>
          <p:grpSpPr>
            <a:xfrm>
              <a:off x="731021" y="5986264"/>
              <a:ext cx="595973" cy="595973"/>
              <a:chOff x="0" y="0"/>
              <a:chExt cx="554990" cy="554990"/>
            </a:xfrm>
          </p:grpSpPr>
          <p:sp>
            <p:nvSpPr>
              <p:cNvPr id="213" name="Freeform 213"/>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511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214" name="Group 214"/>
            <p:cNvGrpSpPr/>
            <p:nvPr/>
          </p:nvGrpSpPr>
          <p:grpSpPr>
            <a:xfrm>
              <a:off x="731021" y="5986264"/>
              <a:ext cx="595973" cy="595973"/>
              <a:chOff x="0" y="0"/>
              <a:chExt cx="554990" cy="554990"/>
            </a:xfrm>
          </p:grpSpPr>
          <p:sp>
            <p:nvSpPr>
              <p:cNvPr id="215" name="Freeform 215"/>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511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1F4327">
                  <a:alpha val="49804"/>
                </a:srgbClr>
              </a:solidFill>
              <a:ln cap="sq">
                <a:noFill/>
                <a:prstDash val="solid"/>
                <a:miter/>
              </a:ln>
            </p:spPr>
            <p:txBody>
              <a:bodyPr/>
              <a:lstStyle/>
              <a:p>
                <a:endParaRPr lang="fi-FI"/>
              </a:p>
            </p:txBody>
          </p:sp>
        </p:grpSp>
        <p:grpSp>
          <p:nvGrpSpPr>
            <p:cNvPr id="216" name="Group 216"/>
            <p:cNvGrpSpPr/>
            <p:nvPr/>
          </p:nvGrpSpPr>
          <p:grpSpPr>
            <a:xfrm>
              <a:off x="1823411" y="5878525"/>
              <a:ext cx="1384239" cy="990106"/>
              <a:chOff x="0" y="0"/>
              <a:chExt cx="1289050" cy="922020"/>
            </a:xfrm>
          </p:grpSpPr>
          <p:sp>
            <p:nvSpPr>
              <p:cNvPr id="217" name="Freeform 217"/>
              <p:cNvSpPr/>
              <p:nvPr/>
            </p:nvSpPr>
            <p:spPr>
              <a:xfrm>
                <a:off x="46990" y="48260"/>
                <a:ext cx="1193800" cy="829310"/>
              </a:xfrm>
              <a:custGeom>
                <a:avLst/>
                <a:gdLst/>
                <a:ahLst/>
                <a:cxnLst/>
                <a:rect l="l" t="t" r="r" b="b"/>
                <a:pathLst>
                  <a:path w="1193800" h="829310">
                    <a:moveTo>
                      <a:pt x="405130" y="8890"/>
                    </a:moveTo>
                    <a:cubicBezTo>
                      <a:pt x="836930" y="6350"/>
                      <a:pt x="871220" y="10160"/>
                      <a:pt x="913130" y="24130"/>
                    </a:cubicBezTo>
                    <a:cubicBezTo>
                      <a:pt x="953770" y="38100"/>
                      <a:pt x="995680" y="59690"/>
                      <a:pt x="1029970" y="86360"/>
                    </a:cubicBezTo>
                    <a:cubicBezTo>
                      <a:pt x="1064260" y="113030"/>
                      <a:pt x="1096010" y="146050"/>
                      <a:pt x="1121410" y="182880"/>
                    </a:cubicBezTo>
                    <a:cubicBezTo>
                      <a:pt x="1145540" y="218440"/>
                      <a:pt x="1164590" y="260350"/>
                      <a:pt x="1177290" y="302260"/>
                    </a:cubicBezTo>
                    <a:cubicBezTo>
                      <a:pt x="1188720" y="345440"/>
                      <a:pt x="1193800" y="391160"/>
                      <a:pt x="1191260" y="434340"/>
                    </a:cubicBezTo>
                    <a:cubicBezTo>
                      <a:pt x="1188720" y="477520"/>
                      <a:pt x="1178560" y="523240"/>
                      <a:pt x="1162050" y="563880"/>
                    </a:cubicBezTo>
                    <a:cubicBezTo>
                      <a:pt x="1146810" y="604520"/>
                      <a:pt x="1122680" y="643890"/>
                      <a:pt x="1094740" y="678180"/>
                    </a:cubicBezTo>
                    <a:cubicBezTo>
                      <a:pt x="1065530" y="711200"/>
                      <a:pt x="1029970" y="740410"/>
                      <a:pt x="993140" y="763270"/>
                    </a:cubicBezTo>
                    <a:cubicBezTo>
                      <a:pt x="956310" y="786130"/>
                      <a:pt x="913130" y="802640"/>
                      <a:pt x="869950" y="812800"/>
                    </a:cubicBezTo>
                    <a:cubicBezTo>
                      <a:pt x="826770" y="821690"/>
                      <a:pt x="781050" y="824230"/>
                      <a:pt x="737870" y="819150"/>
                    </a:cubicBezTo>
                    <a:cubicBezTo>
                      <a:pt x="694690" y="815340"/>
                      <a:pt x="648970" y="802640"/>
                      <a:pt x="609600" y="783590"/>
                    </a:cubicBezTo>
                    <a:cubicBezTo>
                      <a:pt x="570230" y="765810"/>
                      <a:pt x="532130" y="739140"/>
                      <a:pt x="500380" y="709930"/>
                    </a:cubicBezTo>
                    <a:cubicBezTo>
                      <a:pt x="468630" y="679450"/>
                      <a:pt x="440690" y="642620"/>
                      <a:pt x="420370" y="604520"/>
                    </a:cubicBezTo>
                    <a:cubicBezTo>
                      <a:pt x="400050" y="565150"/>
                      <a:pt x="384810" y="521970"/>
                      <a:pt x="377190" y="478790"/>
                    </a:cubicBezTo>
                    <a:cubicBezTo>
                      <a:pt x="370840" y="435610"/>
                      <a:pt x="370840" y="388620"/>
                      <a:pt x="377190" y="345440"/>
                    </a:cubicBezTo>
                    <a:cubicBezTo>
                      <a:pt x="384810" y="303530"/>
                      <a:pt x="400050" y="259080"/>
                      <a:pt x="420370" y="220980"/>
                    </a:cubicBezTo>
                    <a:cubicBezTo>
                      <a:pt x="440690" y="181610"/>
                      <a:pt x="468630" y="144780"/>
                      <a:pt x="500380" y="114300"/>
                    </a:cubicBezTo>
                    <a:cubicBezTo>
                      <a:pt x="532130" y="85090"/>
                      <a:pt x="570230" y="58420"/>
                      <a:pt x="609600" y="40640"/>
                    </a:cubicBezTo>
                    <a:cubicBezTo>
                      <a:pt x="648970" y="21590"/>
                      <a:pt x="694690" y="10160"/>
                      <a:pt x="737870" y="5080"/>
                    </a:cubicBezTo>
                    <a:cubicBezTo>
                      <a:pt x="781050" y="0"/>
                      <a:pt x="828040" y="2540"/>
                      <a:pt x="869950" y="12700"/>
                    </a:cubicBezTo>
                    <a:cubicBezTo>
                      <a:pt x="913130" y="21590"/>
                      <a:pt x="956310" y="39370"/>
                      <a:pt x="993140" y="60960"/>
                    </a:cubicBezTo>
                    <a:cubicBezTo>
                      <a:pt x="1029970" y="83820"/>
                      <a:pt x="1065530" y="114300"/>
                      <a:pt x="1094740" y="147320"/>
                    </a:cubicBezTo>
                    <a:cubicBezTo>
                      <a:pt x="1122680" y="180340"/>
                      <a:pt x="1146810" y="219710"/>
                      <a:pt x="1162050" y="260350"/>
                    </a:cubicBezTo>
                    <a:cubicBezTo>
                      <a:pt x="1178560" y="300990"/>
                      <a:pt x="1188720" y="346710"/>
                      <a:pt x="1191260" y="389890"/>
                    </a:cubicBezTo>
                    <a:cubicBezTo>
                      <a:pt x="1193800" y="434340"/>
                      <a:pt x="1188720" y="480060"/>
                      <a:pt x="1177290" y="521970"/>
                    </a:cubicBezTo>
                    <a:cubicBezTo>
                      <a:pt x="1164590" y="563880"/>
                      <a:pt x="1145540" y="605790"/>
                      <a:pt x="1121410" y="642620"/>
                    </a:cubicBezTo>
                    <a:cubicBezTo>
                      <a:pt x="1096010" y="678180"/>
                      <a:pt x="1064260" y="712470"/>
                      <a:pt x="1029970" y="739140"/>
                    </a:cubicBezTo>
                    <a:cubicBezTo>
                      <a:pt x="995680" y="764540"/>
                      <a:pt x="953770" y="786130"/>
                      <a:pt x="913130" y="800100"/>
                    </a:cubicBezTo>
                    <a:cubicBezTo>
                      <a:pt x="871220" y="814070"/>
                      <a:pt x="839470" y="817880"/>
                      <a:pt x="782320" y="821690"/>
                    </a:cubicBezTo>
                    <a:cubicBezTo>
                      <a:pt x="673100" y="829310"/>
                      <a:pt x="403860" y="824230"/>
                      <a:pt x="308610" y="805180"/>
                    </a:cubicBezTo>
                    <a:cubicBezTo>
                      <a:pt x="265430" y="796290"/>
                      <a:pt x="246380" y="784860"/>
                      <a:pt x="217170" y="769620"/>
                    </a:cubicBezTo>
                    <a:cubicBezTo>
                      <a:pt x="189230" y="755650"/>
                      <a:pt x="161290" y="736600"/>
                      <a:pt x="137160" y="715010"/>
                    </a:cubicBezTo>
                    <a:cubicBezTo>
                      <a:pt x="113030" y="693420"/>
                      <a:pt x="91440" y="668020"/>
                      <a:pt x="72390" y="641350"/>
                    </a:cubicBezTo>
                    <a:cubicBezTo>
                      <a:pt x="54610" y="615950"/>
                      <a:pt x="39370" y="585470"/>
                      <a:pt x="27940" y="554990"/>
                    </a:cubicBezTo>
                    <a:cubicBezTo>
                      <a:pt x="16510" y="525780"/>
                      <a:pt x="8890" y="492760"/>
                      <a:pt x="3810" y="461010"/>
                    </a:cubicBezTo>
                    <a:cubicBezTo>
                      <a:pt x="0" y="429260"/>
                      <a:pt x="0" y="396240"/>
                      <a:pt x="3810" y="363220"/>
                    </a:cubicBezTo>
                    <a:cubicBezTo>
                      <a:pt x="8890" y="331470"/>
                      <a:pt x="16510" y="299720"/>
                      <a:pt x="27940" y="269240"/>
                    </a:cubicBezTo>
                    <a:cubicBezTo>
                      <a:pt x="39370" y="238760"/>
                      <a:pt x="54610" y="209550"/>
                      <a:pt x="72390" y="182880"/>
                    </a:cubicBezTo>
                    <a:cubicBezTo>
                      <a:pt x="91440" y="156210"/>
                      <a:pt x="113030" y="130810"/>
                      <a:pt x="137160" y="110490"/>
                    </a:cubicBezTo>
                    <a:cubicBezTo>
                      <a:pt x="161290" y="88900"/>
                      <a:pt x="189230" y="69850"/>
                      <a:pt x="217170" y="54610"/>
                    </a:cubicBezTo>
                    <a:cubicBezTo>
                      <a:pt x="246380" y="39370"/>
                      <a:pt x="276860" y="27940"/>
                      <a:pt x="308610" y="20320"/>
                    </a:cubicBezTo>
                    <a:cubicBezTo>
                      <a:pt x="340360" y="12700"/>
                      <a:pt x="405130" y="8890"/>
                      <a:pt x="405130" y="8890"/>
                    </a:cubicBezTo>
                  </a:path>
                </a:pathLst>
              </a:custGeom>
              <a:solidFill>
                <a:srgbClr val="95B29B">
                  <a:alpha val="784"/>
                </a:srgbClr>
              </a:solidFill>
              <a:ln cap="sq">
                <a:noFill/>
                <a:prstDash val="solid"/>
                <a:miter/>
              </a:ln>
            </p:spPr>
            <p:txBody>
              <a:bodyPr/>
              <a:lstStyle/>
              <a:p>
                <a:endParaRPr lang="fi-FI"/>
              </a:p>
            </p:txBody>
          </p:sp>
        </p:grpSp>
        <p:grpSp>
          <p:nvGrpSpPr>
            <p:cNvPr id="218" name="Group 218"/>
            <p:cNvGrpSpPr/>
            <p:nvPr/>
          </p:nvGrpSpPr>
          <p:grpSpPr>
            <a:xfrm>
              <a:off x="2047071" y="5870343"/>
              <a:ext cx="961467" cy="961467"/>
              <a:chOff x="0" y="0"/>
              <a:chExt cx="895350" cy="895350"/>
            </a:xfrm>
          </p:grpSpPr>
          <p:sp>
            <p:nvSpPr>
              <p:cNvPr id="219" name="Freeform 219"/>
              <p:cNvSpPr/>
              <p:nvPr/>
            </p:nvSpPr>
            <p:spPr>
              <a:xfrm>
                <a:off x="46990" y="39370"/>
                <a:ext cx="786130" cy="807720"/>
              </a:xfrm>
              <a:custGeom>
                <a:avLst/>
                <a:gdLst/>
                <a:ahLst/>
                <a:cxnLst/>
                <a:rect l="l" t="t" r="r" b="b"/>
                <a:pathLst>
                  <a:path w="786130" h="807720">
                    <a:moveTo>
                      <a:pt x="786130" y="285750"/>
                    </a:moveTo>
                    <a:cubicBezTo>
                      <a:pt x="786130" y="537210"/>
                      <a:pt x="756920" y="601980"/>
                      <a:pt x="718820" y="651510"/>
                    </a:cubicBezTo>
                    <a:cubicBezTo>
                      <a:pt x="680720" y="699770"/>
                      <a:pt x="624840" y="744220"/>
                      <a:pt x="567690" y="769620"/>
                    </a:cubicBezTo>
                    <a:cubicBezTo>
                      <a:pt x="511810" y="795020"/>
                      <a:pt x="440690" y="807720"/>
                      <a:pt x="379730" y="803910"/>
                    </a:cubicBezTo>
                    <a:cubicBezTo>
                      <a:pt x="317500" y="800100"/>
                      <a:pt x="250190" y="778510"/>
                      <a:pt x="196850" y="746760"/>
                    </a:cubicBezTo>
                    <a:cubicBezTo>
                      <a:pt x="143510" y="715010"/>
                      <a:pt x="92710" y="664210"/>
                      <a:pt x="60960" y="612140"/>
                    </a:cubicBezTo>
                    <a:cubicBezTo>
                      <a:pt x="29210" y="558800"/>
                      <a:pt x="7620" y="490220"/>
                      <a:pt x="3810" y="429260"/>
                    </a:cubicBezTo>
                    <a:cubicBezTo>
                      <a:pt x="0" y="367030"/>
                      <a:pt x="13970" y="297180"/>
                      <a:pt x="39370" y="240030"/>
                    </a:cubicBezTo>
                    <a:cubicBezTo>
                      <a:pt x="64770" y="184150"/>
                      <a:pt x="107950" y="128270"/>
                      <a:pt x="157480" y="90170"/>
                    </a:cubicBezTo>
                    <a:cubicBezTo>
                      <a:pt x="205740" y="52070"/>
                      <a:pt x="270510" y="22860"/>
                      <a:pt x="331470" y="11430"/>
                    </a:cubicBezTo>
                    <a:cubicBezTo>
                      <a:pt x="392430" y="0"/>
                      <a:pt x="463550" y="3810"/>
                      <a:pt x="523240" y="22860"/>
                    </a:cubicBezTo>
                    <a:cubicBezTo>
                      <a:pt x="581660" y="40640"/>
                      <a:pt x="687070" y="121920"/>
                      <a:pt x="687070" y="121920"/>
                    </a:cubicBezTo>
                  </a:path>
                </a:pathLst>
              </a:custGeom>
              <a:solidFill>
                <a:srgbClr val="95B29B">
                  <a:alpha val="784"/>
                </a:srgbClr>
              </a:solidFill>
              <a:ln cap="sq">
                <a:noFill/>
                <a:prstDash val="solid"/>
                <a:miter/>
              </a:ln>
            </p:spPr>
            <p:txBody>
              <a:bodyPr/>
              <a:lstStyle/>
              <a:p>
                <a:endParaRPr lang="fi-FI"/>
              </a:p>
            </p:txBody>
          </p:sp>
        </p:grpSp>
        <p:grpSp>
          <p:nvGrpSpPr>
            <p:cNvPr id="220" name="Group 220"/>
            <p:cNvGrpSpPr/>
            <p:nvPr/>
          </p:nvGrpSpPr>
          <p:grpSpPr>
            <a:xfrm>
              <a:off x="2047071" y="5870343"/>
              <a:ext cx="961467" cy="961467"/>
              <a:chOff x="0" y="0"/>
              <a:chExt cx="895350" cy="895350"/>
            </a:xfrm>
          </p:grpSpPr>
          <p:sp>
            <p:nvSpPr>
              <p:cNvPr id="221" name="Freeform 221"/>
              <p:cNvSpPr/>
              <p:nvPr/>
            </p:nvSpPr>
            <p:spPr>
              <a:xfrm>
                <a:off x="46990" y="39370"/>
                <a:ext cx="786130" cy="807720"/>
              </a:xfrm>
              <a:custGeom>
                <a:avLst/>
                <a:gdLst/>
                <a:ahLst/>
                <a:cxnLst/>
                <a:rect l="l" t="t" r="r" b="b"/>
                <a:pathLst>
                  <a:path w="786130" h="807720">
                    <a:moveTo>
                      <a:pt x="786130" y="285750"/>
                    </a:moveTo>
                    <a:cubicBezTo>
                      <a:pt x="786130" y="537210"/>
                      <a:pt x="756920" y="601980"/>
                      <a:pt x="718820" y="651510"/>
                    </a:cubicBezTo>
                    <a:cubicBezTo>
                      <a:pt x="680720" y="699770"/>
                      <a:pt x="624840" y="744220"/>
                      <a:pt x="567690" y="769620"/>
                    </a:cubicBezTo>
                    <a:cubicBezTo>
                      <a:pt x="511810" y="795020"/>
                      <a:pt x="440690" y="807720"/>
                      <a:pt x="379730" y="803910"/>
                    </a:cubicBezTo>
                    <a:cubicBezTo>
                      <a:pt x="317500" y="800100"/>
                      <a:pt x="250190" y="778510"/>
                      <a:pt x="196850" y="746760"/>
                    </a:cubicBezTo>
                    <a:cubicBezTo>
                      <a:pt x="143510" y="715010"/>
                      <a:pt x="92710" y="664210"/>
                      <a:pt x="60960" y="612140"/>
                    </a:cubicBezTo>
                    <a:cubicBezTo>
                      <a:pt x="29210" y="558800"/>
                      <a:pt x="7620" y="490220"/>
                      <a:pt x="3810" y="429260"/>
                    </a:cubicBezTo>
                    <a:cubicBezTo>
                      <a:pt x="0" y="367030"/>
                      <a:pt x="13970" y="297180"/>
                      <a:pt x="39370" y="240030"/>
                    </a:cubicBezTo>
                    <a:cubicBezTo>
                      <a:pt x="64770" y="184150"/>
                      <a:pt x="107950" y="128270"/>
                      <a:pt x="157480" y="90170"/>
                    </a:cubicBezTo>
                    <a:cubicBezTo>
                      <a:pt x="205740" y="52070"/>
                      <a:pt x="270510" y="22860"/>
                      <a:pt x="331470" y="11430"/>
                    </a:cubicBezTo>
                    <a:cubicBezTo>
                      <a:pt x="392430" y="0"/>
                      <a:pt x="463550" y="3810"/>
                      <a:pt x="523240" y="22860"/>
                    </a:cubicBezTo>
                    <a:cubicBezTo>
                      <a:pt x="581660" y="40640"/>
                      <a:pt x="687070" y="121920"/>
                      <a:pt x="687070" y="121920"/>
                    </a:cubicBezTo>
                  </a:path>
                </a:pathLst>
              </a:custGeom>
              <a:solidFill>
                <a:srgbClr val="95B29B">
                  <a:alpha val="784"/>
                </a:srgbClr>
              </a:solidFill>
              <a:ln cap="sq">
                <a:noFill/>
                <a:prstDash val="solid"/>
                <a:miter/>
              </a:ln>
            </p:spPr>
            <p:txBody>
              <a:bodyPr/>
              <a:lstStyle/>
              <a:p>
                <a:endParaRPr lang="fi-FI"/>
              </a:p>
            </p:txBody>
          </p:sp>
        </p:grpSp>
        <p:grpSp>
          <p:nvGrpSpPr>
            <p:cNvPr id="222" name="Group 222"/>
            <p:cNvGrpSpPr/>
            <p:nvPr/>
          </p:nvGrpSpPr>
          <p:grpSpPr>
            <a:xfrm>
              <a:off x="1354270" y="5811700"/>
              <a:ext cx="1542438" cy="992834"/>
              <a:chOff x="0" y="0"/>
              <a:chExt cx="1436370" cy="924560"/>
            </a:xfrm>
          </p:grpSpPr>
          <p:sp>
            <p:nvSpPr>
              <p:cNvPr id="223" name="Freeform 223"/>
              <p:cNvSpPr/>
              <p:nvPr/>
            </p:nvSpPr>
            <p:spPr>
              <a:xfrm>
                <a:off x="46990" y="48260"/>
                <a:ext cx="1339850" cy="833120"/>
              </a:xfrm>
              <a:custGeom>
                <a:avLst/>
                <a:gdLst/>
                <a:ahLst/>
                <a:cxnLst/>
                <a:rect l="l" t="t" r="r" b="b"/>
                <a:pathLst>
                  <a:path w="1339850" h="833120">
                    <a:moveTo>
                      <a:pt x="405130" y="10160"/>
                    </a:moveTo>
                    <a:cubicBezTo>
                      <a:pt x="985520" y="7620"/>
                      <a:pt x="1017270" y="10160"/>
                      <a:pt x="1059180" y="24130"/>
                    </a:cubicBezTo>
                    <a:cubicBezTo>
                      <a:pt x="1099820" y="38100"/>
                      <a:pt x="1141730" y="59690"/>
                      <a:pt x="1176020" y="86360"/>
                    </a:cubicBezTo>
                    <a:cubicBezTo>
                      <a:pt x="1210310" y="113030"/>
                      <a:pt x="1243330" y="147320"/>
                      <a:pt x="1267460" y="182880"/>
                    </a:cubicBezTo>
                    <a:cubicBezTo>
                      <a:pt x="1291590" y="219710"/>
                      <a:pt x="1311910" y="261620"/>
                      <a:pt x="1323340" y="303530"/>
                    </a:cubicBezTo>
                    <a:cubicBezTo>
                      <a:pt x="1334770" y="346710"/>
                      <a:pt x="1339850" y="392430"/>
                      <a:pt x="1337310" y="435610"/>
                    </a:cubicBezTo>
                    <a:cubicBezTo>
                      <a:pt x="1336040" y="480060"/>
                      <a:pt x="1325880" y="525780"/>
                      <a:pt x="1309370" y="566420"/>
                    </a:cubicBezTo>
                    <a:cubicBezTo>
                      <a:pt x="1292860" y="607060"/>
                      <a:pt x="1268730" y="646430"/>
                      <a:pt x="1240790" y="679450"/>
                    </a:cubicBezTo>
                    <a:cubicBezTo>
                      <a:pt x="1212850" y="713740"/>
                      <a:pt x="1177290" y="742950"/>
                      <a:pt x="1139190" y="765810"/>
                    </a:cubicBezTo>
                    <a:cubicBezTo>
                      <a:pt x="1102360" y="788670"/>
                      <a:pt x="1057910" y="806450"/>
                      <a:pt x="1016000" y="815340"/>
                    </a:cubicBezTo>
                    <a:cubicBezTo>
                      <a:pt x="972820" y="824230"/>
                      <a:pt x="925830" y="826770"/>
                      <a:pt x="882650" y="822960"/>
                    </a:cubicBezTo>
                    <a:cubicBezTo>
                      <a:pt x="839470" y="817880"/>
                      <a:pt x="793750" y="805180"/>
                      <a:pt x="754380" y="787400"/>
                    </a:cubicBezTo>
                    <a:cubicBezTo>
                      <a:pt x="715010" y="768350"/>
                      <a:pt x="676910" y="742950"/>
                      <a:pt x="645160" y="712470"/>
                    </a:cubicBezTo>
                    <a:cubicBezTo>
                      <a:pt x="613410" y="681990"/>
                      <a:pt x="584200" y="645160"/>
                      <a:pt x="563880" y="605790"/>
                    </a:cubicBezTo>
                    <a:cubicBezTo>
                      <a:pt x="543560" y="567690"/>
                      <a:pt x="528320" y="523240"/>
                      <a:pt x="521970" y="480060"/>
                    </a:cubicBezTo>
                    <a:cubicBezTo>
                      <a:pt x="514350" y="436880"/>
                      <a:pt x="514350" y="389890"/>
                      <a:pt x="521970" y="346710"/>
                    </a:cubicBezTo>
                    <a:cubicBezTo>
                      <a:pt x="528320" y="303530"/>
                      <a:pt x="543560" y="260350"/>
                      <a:pt x="563880" y="220980"/>
                    </a:cubicBezTo>
                    <a:cubicBezTo>
                      <a:pt x="584200" y="182880"/>
                      <a:pt x="613410" y="146050"/>
                      <a:pt x="645160" y="115570"/>
                    </a:cubicBezTo>
                    <a:cubicBezTo>
                      <a:pt x="676910" y="85090"/>
                      <a:pt x="715010" y="59690"/>
                      <a:pt x="754380" y="40640"/>
                    </a:cubicBezTo>
                    <a:cubicBezTo>
                      <a:pt x="795020" y="22860"/>
                      <a:pt x="839470" y="10160"/>
                      <a:pt x="882650" y="5080"/>
                    </a:cubicBezTo>
                    <a:cubicBezTo>
                      <a:pt x="925830" y="0"/>
                      <a:pt x="972820" y="2540"/>
                      <a:pt x="1016000" y="12700"/>
                    </a:cubicBezTo>
                    <a:cubicBezTo>
                      <a:pt x="1057910" y="21590"/>
                      <a:pt x="1102360" y="39370"/>
                      <a:pt x="1139190" y="62230"/>
                    </a:cubicBezTo>
                    <a:cubicBezTo>
                      <a:pt x="1177290" y="83820"/>
                      <a:pt x="1212850" y="114300"/>
                      <a:pt x="1240790" y="147320"/>
                    </a:cubicBezTo>
                    <a:cubicBezTo>
                      <a:pt x="1268730" y="181610"/>
                      <a:pt x="1292860" y="220980"/>
                      <a:pt x="1309370" y="261620"/>
                    </a:cubicBezTo>
                    <a:cubicBezTo>
                      <a:pt x="1325880" y="302260"/>
                      <a:pt x="1336040" y="347980"/>
                      <a:pt x="1337310" y="391160"/>
                    </a:cubicBezTo>
                    <a:cubicBezTo>
                      <a:pt x="1339850" y="435610"/>
                      <a:pt x="1334770" y="481330"/>
                      <a:pt x="1323340" y="524510"/>
                    </a:cubicBezTo>
                    <a:cubicBezTo>
                      <a:pt x="1311910" y="566420"/>
                      <a:pt x="1291590" y="608330"/>
                      <a:pt x="1267460" y="645160"/>
                    </a:cubicBezTo>
                    <a:cubicBezTo>
                      <a:pt x="1243330" y="680720"/>
                      <a:pt x="1210310" y="715010"/>
                      <a:pt x="1176020" y="741680"/>
                    </a:cubicBezTo>
                    <a:cubicBezTo>
                      <a:pt x="1141730" y="767080"/>
                      <a:pt x="1099820" y="789940"/>
                      <a:pt x="1057910" y="803910"/>
                    </a:cubicBezTo>
                    <a:cubicBezTo>
                      <a:pt x="1017270" y="817880"/>
                      <a:pt x="988060" y="820420"/>
                      <a:pt x="927100" y="825500"/>
                    </a:cubicBezTo>
                    <a:cubicBezTo>
                      <a:pt x="797560" y="833120"/>
                      <a:pt x="421640" y="829310"/>
                      <a:pt x="308610" y="806450"/>
                    </a:cubicBezTo>
                    <a:cubicBezTo>
                      <a:pt x="262890" y="797560"/>
                      <a:pt x="246380" y="786130"/>
                      <a:pt x="217170" y="772160"/>
                    </a:cubicBezTo>
                    <a:cubicBezTo>
                      <a:pt x="189230" y="756920"/>
                      <a:pt x="161290" y="737870"/>
                      <a:pt x="137160" y="716280"/>
                    </a:cubicBezTo>
                    <a:cubicBezTo>
                      <a:pt x="113030" y="694690"/>
                      <a:pt x="91440" y="669290"/>
                      <a:pt x="72390" y="643890"/>
                    </a:cubicBezTo>
                    <a:cubicBezTo>
                      <a:pt x="54610" y="617220"/>
                      <a:pt x="39370" y="586740"/>
                      <a:pt x="27940" y="557530"/>
                    </a:cubicBezTo>
                    <a:cubicBezTo>
                      <a:pt x="16510" y="527050"/>
                      <a:pt x="7620" y="494030"/>
                      <a:pt x="3810" y="462280"/>
                    </a:cubicBezTo>
                    <a:cubicBezTo>
                      <a:pt x="0" y="430530"/>
                      <a:pt x="0" y="397510"/>
                      <a:pt x="3810" y="365760"/>
                    </a:cubicBezTo>
                    <a:cubicBezTo>
                      <a:pt x="7620" y="332740"/>
                      <a:pt x="16510" y="300990"/>
                      <a:pt x="27940" y="270510"/>
                    </a:cubicBezTo>
                    <a:cubicBezTo>
                      <a:pt x="39370" y="240030"/>
                      <a:pt x="54610" y="210820"/>
                      <a:pt x="72390" y="184150"/>
                    </a:cubicBezTo>
                    <a:cubicBezTo>
                      <a:pt x="91440" y="157480"/>
                      <a:pt x="113030" y="133350"/>
                      <a:pt x="137160" y="111760"/>
                    </a:cubicBezTo>
                    <a:cubicBezTo>
                      <a:pt x="161290" y="90170"/>
                      <a:pt x="189230" y="71120"/>
                      <a:pt x="217170" y="55880"/>
                    </a:cubicBezTo>
                    <a:cubicBezTo>
                      <a:pt x="246380" y="40640"/>
                      <a:pt x="276860" y="29210"/>
                      <a:pt x="308610" y="21590"/>
                    </a:cubicBezTo>
                    <a:cubicBezTo>
                      <a:pt x="340360" y="13970"/>
                      <a:pt x="405130" y="10160"/>
                      <a:pt x="405130" y="10160"/>
                    </a:cubicBezTo>
                  </a:path>
                </a:pathLst>
              </a:custGeom>
              <a:solidFill>
                <a:srgbClr val="95B29B">
                  <a:alpha val="784"/>
                </a:srgbClr>
              </a:solidFill>
              <a:ln cap="sq">
                <a:noFill/>
                <a:prstDash val="solid"/>
                <a:miter/>
              </a:ln>
            </p:spPr>
            <p:txBody>
              <a:bodyPr/>
              <a:lstStyle/>
              <a:p>
                <a:endParaRPr lang="fi-FI"/>
              </a:p>
            </p:txBody>
          </p:sp>
        </p:grpSp>
        <p:grpSp>
          <p:nvGrpSpPr>
            <p:cNvPr id="224" name="Group 224"/>
            <p:cNvGrpSpPr/>
            <p:nvPr/>
          </p:nvGrpSpPr>
          <p:grpSpPr>
            <a:xfrm>
              <a:off x="2007522" y="5991719"/>
              <a:ext cx="1063750" cy="999652"/>
              <a:chOff x="0" y="0"/>
              <a:chExt cx="990600" cy="930910"/>
            </a:xfrm>
          </p:grpSpPr>
          <p:sp>
            <p:nvSpPr>
              <p:cNvPr id="225" name="Freeform 225"/>
              <p:cNvSpPr/>
              <p:nvPr/>
            </p:nvSpPr>
            <p:spPr>
              <a:xfrm>
                <a:off x="48260" y="50800"/>
                <a:ext cx="894080" cy="831850"/>
              </a:xfrm>
              <a:custGeom>
                <a:avLst/>
                <a:gdLst/>
                <a:ahLst/>
                <a:cxnLst/>
                <a:rect l="l" t="t" r="r" b="b"/>
                <a:pathLst>
                  <a:path w="894080" h="831850">
                    <a:moveTo>
                      <a:pt x="513080" y="15240"/>
                    </a:moveTo>
                    <a:cubicBezTo>
                      <a:pt x="635000" y="50800"/>
                      <a:pt x="680720" y="68580"/>
                      <a:pt x="716280" y="93980"/>
                    </a:cubicBezTo>
                    <a:cubicBezTo>
                      <a:pt x="751840" y="118110"/>
                      <a:pt x="784860" y="149860"/>
                      <a:pt x="810260" y="184150"/>
                    </a:cubicBezTo>
                    <a:cubicBezTo>
                      <a:pt x="836930" y="218440"/>
                      <a:pt x="857250" y="259080"/>
                      <a:pt x="871220" y="299720"/>
                    </a:cubicBezTo>
                    <a:cubicBezTo>
                      <a:pt x="885190" y="340360"/>
                      <a:pt x="891540" y="386080"/>
                      <a:pt x="891540" y="429260"/>
                    </a:cubicBezTo>
                    <a:cubicBezTo>
                      <a:pt x="891540" y="472440"/>
                      <a:pt x="882650" y="516890"/>
                      <a:pt x="868680" y="557530"/>
                    </a:cubicBezTo>
                    <a:cubicBezTo>
                      <a:pt x="854710" y="598170"/>
                      <a:pt x="833120" y="638810"/>
                      <a:pt x="807720" y="673100"/>
                    </a:cubicBezTo>
                    <a:cubicBezTo>
                      <a:pt x="781050" y="706120"/>
                      <a:pt x="748030" y="737870"/>
                      <a:pt x="711200" y="762000"/>
                    </a:cubicBezTo>
                    <a:cubicBezTo>
                      <a:pt x="675640" y="784860"/>
                      <a:pt x="633730" y="803910"/>
                      <a:pt x="593090" y="815340"/>
                    </a:cubicBezTo>
                    <a:cubicBezTo>
                      <a:pt x="551180" y="826770"/>
                      <a:pt x="505460" y="831850"/>
                      <a:pt x="462280" y="829310"/>
                    </a:cubicBezTo>
                    <a:cubicBezTo>
                      <a:pt x="420370" y="825500"/>
                      <a:pt x="375920" y="815340"/>
                      <a:pt x="335280" y="800100"/>
                    </a:cubicBezTo>
                    <a:cubicBezTo>
                      <a:pt x="295910" y="783590"/>
                      <a:pt x="256540" y="759460"/>
                      <a:pt x="224790" y="731520"/>
                    </a:cubicBezTo>
                    <a:cubicBezTo>
                      <a:pt x="191770" y="703580"/>
                      <a:pt x="162560" y="668020"/>
                      <a:pt x="140970" y="631190"/>
                    </a:cubicBezTo>
                    <a:cubicBezTo>
                      <a:pt x="118110" y="594360"/>
                      <a:pt x="101600" y="551180"/>
                      <a:pt x="92710" y="509270"/>
                    </a:cubicBezTo>
                    <a:cubicBezTo>
                      <a:pt x="83820" y="467360"/>
                      <a:pt x="82550" y="421640"/>
                      <a:pt x="86360" y="379730"/>
                    </a:cubicBezTo>
                    <a:cubicBezTo>
                      <a:pt x="91440" y="336550"/>
                      <a:pt x="104140" y="292100"/>
                      <a:pt x="123190" y="254000"/>
                    </a:cubicBezTo>
                    <a:cubicBezTo>
                      <a:pt x="140970" y="214630"/>
                      <a:pt x="167640" y="176530"/>
                      <a:pt x="196850" y="146050"/>
                    </a:cubicBezTo>
                    <a:cubicBezTo>
                      <a:pt x="226060" y="115570"/>
                      <a:pt x="262890" y="87630"/>
                      <a:pt x="300990" y="67310"/>
                    </a:cubicBezTo>
                    <a:cubicBezTo>
                      <a:pt x="339090" y="48260"/>
                      <a:pt x="383540" y="34290"/>
                      <a:pt x="425450" y="26670"/>
                    </a:cubicBezTo>
                    <a:cubicBezTo>
                      <a:pt x="467360" y="20320"/>
                      <a:pt x="514350" y="20320"/>
                      <a:pt x="556260" y="27940"/>
                    </a:cubicBezTo>
                    <a:cubicBezTo>
                      <a:pt x="598170" y="35560"/>
                      <a:pt x="641350" y="50800"/>
                      <a:pt x="679450" y="71120"/>
                    </a:cubicBezTo>
                    <a:cubicBezTo>
                      <a:pt x="717550" y="91440"/>
                      <a:pt x="753110" y="119380"/>
                      <a:pt x="782320" y="151130"/>
                    </a:cubicBezTo>
                    <a:cubicBezTo>
                      <a:pt x="811530" y="181610"/>
                      <a:pt x="838200" y="219710"/>
                      <a:pt x="854710" y="259080"/>
                    </a:cubicBezTo>
                    <a:cubicBezTo>
                      <a:pt x="872490" y="298450"/>
                      <a:pt x="885190" y="342900"/>
                      <a:pt x="889000" y="384810"/>
                    </a:cubicBezTo>
                    <a:cubicBezTo>
                      <a:pt x="894080" y="427990"/>
                      <a:pt x="890270" y="473710"/>
                      <a:pt x="881380" y="515620"/>
                    </a:cubicBezTo>
                    <a:cubicBezTo>
                      <a:pt x="871220" y="557530"/>
                      <a:pt x="854710" y="599440"/>
                      <a:pt x="831850" y="636270"/>
                    </a:cubicBezTo>
                    <a:cubicBezTo>
                      <a:pt x="808990" y="673100"/>
                      <a:pt x="779780" y="707390"/>
                      <a:pt x="746760" y="735330"/>
                    </a:cubicBezTo>
                    <a:cubicBezTo>
                      <a:pt x="713740" y="763270"/>
                      <a:pt x="674370" y="786130"/>
                      <a:pt x="633730" y="801370"/>
                    </a:cubicBezTo>
                    <a:cubicBezTo>
                      <a:pt x="594360" y="817880"/>
                      <a:pt x="549910" y="826770"/>
                      <a:pt x="506730" y="829310"/>
                    </a:cubicBezTo>
                    <a:cubicBezTo>
                      <a:pt x="463550" y="830580"/>
                      <a:pt x="422910" y="824230"/>
                      <a:pt x="377190" y="814070"/>
                    </a:cubicBezTo>
                    <a:cubicBezTo>
                      <a:pt x="322580" y="801370"/>
                      <a:pt x="248920" y="774700"/>
                      <a:pt x="203200" y="749300"/>
                    </a:cubicBezTo>
                    <a:cubicBezTo>
                      <a:pt x="171450" y="731520"/>
                      <a:pt x="148590" y="713740"/>
                      <a:pt x="125730" y="692150"/>
                    </a:cubicBezTo>
                    <a:cubicBezTo>
                      <a:pt x="102870" y="669290"/>
                      <a:pt x="81280" y="643890"/>
                      <a:pt x="64770" y="617220"/>
                    </a:cubicBezTo>
                    <a:cubicBezTo>
                      <a:pt x="46990" y="590550"/>
                      <a:pt x="33020" y="560070"/>
                      <a:pt x="22860" y="529590"/>
                    </a:cubicBezTo>
                    <a:cubicBezTo>
                      <a:pt x="12700" y="499110"/>
                      <a:pt x="5080" y="467360"/>
                      <a:pt x="2540" y="435610"/>
                    </a:cubicBezTo>
                    <a:cubicBezTo>
                      <a:pt x="0" y="403860"/>
                      <a:pt x="1270" y="370840"/>
                      <a:pt x="6350" y="339090"/>
                    </a:cubicBezTo>
                    <a:cubicBezTo>
                      <a:pt x="11430" y="307340"/>
                      <a:pt x="20320" y="275590"/>
                      <a:pt x="33020" y="245110"/>
                    </a:cubicBezTo>
                    <a:cubicBezTo>
                      <a:pt x="45720" y="215900"/>
                      <a:pt x="62230" y="187960"/>
                      <a:pt x="81280" y="161290"/>
                    </a:cubicBezTo>
                    <a:cubicBezTo>
                      <a:pt x="100330" y="135890"/>
                      <a:pt x="123190" y="111760"/>
                      <a:pt x="147320" y="91440"/>
                    </a:cubicBezTo>
                    <a:cubicBezTo>
                      <a:pt x="172720" y="71120"/>
                      <a:pt x="200660" y="53340"/>
                      <a:pt x="229870" y="39370"/>
                    </a:cubicBezTo>
                    <a:cubicBezTo>
                      <a:pt x="257810" y="25400"/>
                      <a:pt x="289560" y="15240"/>
                      <a:pt x="321310" y="8890"/>
                    </a:cubicBezTo>
                    <a:cubicBezTo>
                      <a:pt x="351790" y="2540"/>
                      <a:pt x="386080" y="0"/>
                      <a:pt x="417830" y="0"/>
                    </a:cubicBezTo>
                    <a:cubicBezTo>
                      <a:pt x="449580" y="1270"/>
                      <a:pt x="513080" y="15240"/>
                      <a:pt x="513080" y="15240"/>
                    </a:cubicBezTo>
                  </a:path>
                </a:pathLst>
              </a:custGeom>
              <a:solidFill>
                <a:srgbClr val="95B29B">
                  <a:alpha val="784"/>
                </a:srgbClr>
              </a:solidFill>
              <a:ln cap="sq">
                <a:noFill/>
                <a:prstDash val="solid"/>
                <a:miter/>
              </a:ln>
            </p:spPr>
            <p:txBody>
              <a:bodyPr/>
              <a:lstStyle/>
              <a:p>
                <a:endParaRPr lang="fi-FI"/>
              </a:p>
            </p:txBody>
          </p:sp>
        </p:grpSp>
        <p:grpSp>
          <p:nvGrpSpPr>
            <p:cNvPr id="226" name="Group 226"/>
            <p:cNvGrpSpPr/>
            <p:nvPr/>
          </p:nvGrpSpPr>
          <p:grpSpPr>
            <a:xfrm>
              <a:off x="365528" y="5556673"/>
              <a:ext cx="961467" cy="961467"/>
              <a:chOff x="0" y="0"/>
              <a:chExt cx="895350" cy="895350"/>
            </a:xfrm>
          </p:grpSpPr>
          <p:sp>
            <p:nvSpPr>
              <p:cNvPr id="227" name="Freeform 227"/>
              <p:cNvSpPr/>
              <p:nvPr/>
            </p:nvSpPr>
            <p:spPr>
              <a:xfrm>
                <a:off x="46990" y="39370"/>
                <a:ext cx="784860" cy="807720"/>
              </a:xfrm>
              <a:custGeom>
                <a:avLst/>
                <a:gdLst/>
                <a:ahLst/>
                <a:cxnLst/>
                <a:rect l="l" t="t" r="r" b="b"/>
                <a:pathLst>
                  <a:path w="784860" h="807720">
                    <a:moveTo>
                      <a:pt x="784860" y="285750"/>
                    </a:moveTo>
                    <a:cubicBezTo>
                      <a:pt x="784860" y="538480"/>
                      <a:pt x="755650" y="603250"/>
                      <a:pt x="717550" y="651510"/>
                    </a:cubicBezTo>
                    <a:cubicBezTo>
                      <a:pt x="679450" y="701040"/>
                      <a:pt x="623570" y="744220"/>
                      <a:pt x="566420" y="769620"/>
                    </a:cubicBezTo>
                    <a:cubicBezTo>
                      <a:pt x="510540" y="795020"/>
                      <a:pt x="440690" y="807720"/>
                      <a:pt x="378460" y="803910"/>
                    </a:cubicBezTo>
                    <a:cubicBezTo>
                      <a:pt x="316230" y="801370"/>
                      <a:pt x="248920" y="779780"/>
                      <a:pt x="195580" y="748030"/>
                    </a:cubicBezTo>
                    <a:cubicBezTo>
                      <a:pt x="142240" y="715010"/>
                      <a:pt x="92710" y="665480"/>
                      <a:pt x="60960" y="612140"/>
                    </a:cubicBezTo>
                    <a:cubicBezTo>
                      <a:pt x="27940" y="558800"/>
                      <a:pt x="7620" y="491490"/>
                      <a:pt x="3810" y="429260"/>
                    </a:cubicBezTo>
                    <a:cubicBezTo>
                      <a:pt x="0" y="367030"/>
                      <a:pt x="12700" y="297180"/>
                      <a:pt x="38100" y="241300"/>
                    </a:cubicBezTo>
                    <a:cubicBezTo>
                      <a:pt x="63500" y="184150"/>
                      <a:pt x="107950" y="128270"/>
                      <a:pt x="156210" y="90170"/>
                    </a:cubicBezTo>
                    <a:cubicBezTo>
                      <a:pt x="204470" y="52070"/>
                      <a:pt x="269240" y="22860"/>
                      <a:pt x="330200" y="11430"/>
                    </a:cubicBezTo>
                    <a:cubicBezTo>
                      <a:pt x="391160" y="0"/>
                      <a:pt x="462280" y="5080"/>
                      <a:pt x="521970" y="22860"/>
                    </a:cubicBezTo>
                    <a:cubicBezTo>
                      <a:pt x="581660" y="41910"/>
                      <a:pt x="685800" y="121920"/>
                      <a:pt x="685800" y="121920"/>
                    </a:cubicBezTo>
                  </a:path>
                </a:pathLst>
              </a:custGeom>
              <a:solidFill>
                <a:srgbClr val="3F864C">
                  <a:alpha val="784"/>
                </a:srgbClr>
              </a:solidFill>
              <a:ln cap="sq">
                <a:noFill/>
                <a:prstDash val="solid"/>
                <a:miter/>
              </a:ln>
            </p:spPr>
            <p:txBody>
              <a:bodyPr/>
              <a:lstStyle/>
              <a:p>
                <a:endParaRPr lang="fi-FI"/>
              </a:p>
            </p:txBody>
          </p:sp>
        </p:grpSp>
        <p:grpSp>
          <p:nvGrpSpPr>
            <p:cNvPr id="228" name="Group 228"/>
            <p:cNvGrpSpPr/>
            <p:nvPr/>
          </p:nvGrpSpPr>
          <p:grpSpPr>
            <a:xfrm>
              <a:off x="714656" y="5549854"/>
              <a:ext cx="1564258" cy="1007835"/>
              <a:chOff x="0" y="0"/>
              <a:chExt cx="1456690" cy="938530"/>
            </a:xfrm>
          </p:grpSpPr>
          <p:sp>
            <p:nvSpPr>
              <p:cNvPr id="229" name="Freeform 229"/>
              <p:cNvSpPr/>
              <p:nvPr/>
            </p:nvSpPr>
            <p:spPr>
              <a:xfrm>
                <a:off x="46990" y="48260"/>
                <a:ext cx="1361440" cy="844550"/>
              </a:xfrm>
              <a:custGeom>
                <a:avLst/>
                <a:gdLst/>
                <a:ahLst/>
                <a:cxnLst/>
                <a:rect l="l" t="t" r="r" b="b"/>
                <a:pathLst>
                  <a:path w="1361440" h="844550">
                    <a:moveTo>
                      <a:pt x="405130" y="21590"/>
                    </a:moveTo>
                    <a:cubicBezTo>
                      <a:pt x="995680" y="17780"/>
                      <a:pt x="1016000" y="19050"/>
                      <a:pt x="1047750" y="27940"/>
                    </a:cubicBezTo>
                    <a:cubicBezTo>
                      <a:pt x="1079500" y="35560"/>
                      <a:pt x="1111250" y="46990"/>
                      <a:pt x="1140460" y="62230"/>
                    </a:cubicBezTo>
                    <a:cubicBezTo>
                      <a:pt x="1169670" y="77470"/>
                      <a:pt x="1197610" y="97790"/>
                      <a:pt x="1223010" y="119380"/>
                    </a:cubicBezTo>
                    <a:cubicBezTo>
                      <a:pt x="1247140" y="140970"/>
                      <a:pt x="1270000" y="166370"/>
                      <a:pt x="1287780" y="193040"/>
                    </a:cubicBezTo>
                    <a:cubicBezTo>
                      <a:pt x="1306830" y="219710"/>
                      <a:pt x="1323340" y="250190"/>
                      <a:pt x="1334770" y="280670"/>
                    </a:cubicBezTo>
                    <a:cubicBezTo>
                      <a:pt x="1346200" y="311150"/>
                      <a:pt x="1353820" y="344170"/>
                      <a:pt x="1357630" y="377190"/>
                    </a:cubicBezTo>
                    <a:cubicBezTo>
                      <a:pt x="1361440" y="410210"/>
                      <a:pt x="1361440" y="444500"/>
                      <a:pt x="1357630" y="476250"/>
                    </a:cubicBezTo>
                    <a:cubicBezTo>
                      <a:pt x="1353820" y="509270"/>
                      <a:pt x="1346200" y="542290"/>
                      <a:pt x="1334770" y="572770"/>
                    </a:cubicBezTo>
                    <a:cubicBezTo>
                      <a:pt x="1322070" y="603250"/>
                      <a:pt x="1306830" y="633730"/>
                      <a:pt x="1287780" y="660400"/>
                    </a:cubicBezTo>
                    <a:cubicBezTo>
                      <a:pt x="1270000" y="688340"/>
                      <a:pt x="1247140" y="713740"/>
                      <a:pt x="1223010" y="735330"/>
                    </a:cubicBezTo>
                    <a:cubicBezTo>
                      <a:pt x="1197610" y="756920"/>
                      <a:pt x="1169670" y="775970"/>
                      <a:pt x="1140460" y="791210"/>
                    </a:cubicBezTo>
                    <a:cubicBezTo>
                      <a:pt x="1111250" y="806450"/>
                      <a:pt x="1079500" y="819150"/>
                      <a:pt x="1047750" y="826770"/>
                    </a:cubicBezTo>
                    <a:cubicBezTo>
                      <a:pt x="1016000" y="834390"/>
                      <a:pt x="985520" y="838200"/>
                      <a:pt x="949960" y="838200"/>
                    </a:cubicBezTo>
                    <a:cubicBezTo>
                      <a:pt x="906780" y="838200"/>
                      <a:pt x="852170" y="830580"/>
                      <a:pt x="806450" y="819150"/>
                    </a:cubicBezTo>
                    <a:cubicBezTo>
                      <a:pt x="763270" y="807720"/>
                      <a:pt x="720090" y="793750"/>
                      <a:pt x="681990" y="770890"/>
                    </a:cubicBezTo>
                    <a:cubicBezTo>
                      <a:pt x="643890" y="748030"/>
                      <a:pt x="608330" y="718820"/>
                      <a:pt x="579120" y="685800"/>
                    </a:cubicBezTo>
                    <a:cubicBezTo>
                      <a:pt x="551180" y="652780"/>
                      <a:pt x="525780" y="612140"/>
                      <a:pt x="509270" y="571500"/>
                    </a:cubicBezTo>
                    <a:cubicBezTo>
                      <a:pt x="492760" y="530860"/>
                      <a:pt x="482600" y="485140"/>
                      <a:pt x="478790" y="441960"/>
                    </a:cubicBezTo>
                    <a:cubicBezTo>
                      <a:pt x="476250" y="397510"/>
                      <a:pt x="481330" y="350520"/>
                      <a:pt x="492760" y="308610"/>
                    </a:cubicBezTo>
                    <a:cubicBezTo>
                      <a:pt x="504190" y="266700"/>
                      <a:pt x="523240" y="223520"/>
                      <a:pt x="547370" y="186690"/>
                    </a:cubicBezTo>
                    <a:cubicBezTo>
                      <a:pt x="571500" y="149860"/>
                      <a:pt x="603250" y="115570"/>
                      <a:pt x="637540" y="88900"/>
                    </a:cubicBezTo>
                    <a:cubicBezTo>
                      <a:pt x="673100" y="62230"/>
                      <a:pt x="713740" y="39370"/>
                      <a:pt x="755650" y="25400"/>
                    </a:cubicBezTo>
                    <a:cubicBezTo>
                      <a:pt x="796290" y="10160"/>
                      <a:pt x="843280" y="2540"/>
                      <a:pt x="886460" y="2540"/>
                    </a:cubicBezTo>
                    <a:cubicBezTo>
                      <a:pt x="930910" y="1270"/>
                      <a:pt x="977900" y="8890"/>
                      <a:pt x="1018540" y="21590"/>
                    </a:cubicBezTo>
                    <a:cubicBezTo>
                      <a:pt x="1060450" y="35560"/>
                      <a:pt x="1102360" y="57150"/>
                      <a:pt x="1137920" y="83820"/>
                    </a:cubicBezTo>
                    <a:cubicBezTo>
                      <a:pt x="1173480" y="109220"/>
                      <a:pt x="1205230" y="143510"/>
                      <a:pt x="1230630" y="179070"/>
                    </a:cubicBezTo>
                    <a:cubicBezTo>
                      <a:pt x="1256030" y="215900"/>
                      <a:pt x="1276350" y="257810"/>
                      <a:pt x="1287780" y="299720"/>
                    </a:cubicBezTo>
                    <a:cubicBezTo>
                      <a:pt x="1300480" y="342900"/>
                      <a:pt x="1305560" y="388620"/>
                      <a:pt x="1304290" y="433070"/>
                    </a:cubicBezTo>
                    <a:cubicBezTo>
                      <a:pt x="1301750" y="476250"/>
                      <a:pt x="1292860" y="521970"/>
                      <a:pt x="1276350" y="563880"/>
                    </a:cubicBezTo>
                    <a:cubicBezTo>
                      <a:pt x="1261110" y="604520"/>
                      <a:pt x="1236980" y="645160"/>
                      <a:pt x="1209040" y="678180"/>
                    </a:cubicBezTo>
                    <a:cubicBezTo>
                      <a:pt x="1181100" y="712470"/>
                      <a:pt x="1145540" y="742950"/>
                      <a:pt x="1107440" y="765810"/>
                    </a:cubicBezTo>
                    <a:cubicBezTo>
                      <a:pt x="1070610" y="789940"/>
                      <a:pt x="1027430" y="807720"/>
                      <a:pt x="984250" y="816610"/>
                    </a:cubicBezTo>
                    <a:cubicBezTo>
                      <a:pt x="941070" y="826770"/>
                      <a:pt x="895350" y="830580"/>
                      <a:pt x="850900" y="825500"/>
                    </a:cubicBezTo>
                    <a:cubicBezTo>
                      <a:pt x="807720" y="821690"/>
                      <a:pt x="762000" y="808990"/>
                      <a:pt x="721360" y="791210"/>
                    </a:cubicBezTo>
                    <a:cubicBezTo>
                      <a:pt x="681990" y="773430"/>
                      <a:pt x="642620" y="748030"/>
                      <a:pt x="610870" y="717550"/>
                    </a:cubicBezTo>
                    <a:cubicBezTo>
                      <a:pt x="577850" y="687070"/>
                      <a:pt x="549910" y="650240"/>
                      <a:pt x="528320" y="612140"/>
                    </a:cubicBezTo>
                    <a:cubicBezTo>
                      <a:pt x="508000" y="574040"/>
                      <a:pt x="492760" y="529590"/>
                      <a:pt x="485140" y="486410"/>
                    </a:cubicBezTo>
                    <a:cubicBezTo>
                      <a:pt x="477520" y="443230"/>
                      <a:pt x="476250" y="396240"/>
                      <a:pt x="482600" y="351790"/>
                    </a:cubicBezTo>
                    <a:cubicBezTo>
                      <a:pt x="490220" y="308610"/>
                      <a:pt x="504190" y="264160"/>
                      <a:pt x="524510" y="224790"/>
                    </a:cubicBezTo>
                    <a:cubicBezTo>
                      <a:pt x="544830" y="186690"/>
                      <a:pt x="572770" y="148590"/>
                      <a:pt x="604520" y="118110"/>
                    </a:cubicBezTo>
                    <a:cubicBezTo>
                      <a:pt x="636270" y="87630"/>
                      <a:pt x="674370" y="60960"/>
                      <a:pt x="713740" y="41910"/>
                    </a:cubicBezTo>
                    <a:cubicBezTo>
                      <a:pt x="754380" y="22860"/>
                      <a:pt x="798830" y="10160"/>
                      <a:pt x="842010" y="5080"/>
                    </a:cubicBezTo>
                    <a:cubicBezTo>
                      <a:pt x="886460" y="0"/>
                      <a:pt x="975360" y="7620"/>
                      <a:pt x="975360" y="10160"/>
                    </a:cubicBezTo>
                    <a:cubicBezTo>
                      <a:pt x="975360" y="11430"/>
                      <a:pt x="949960" y="13970"/>
                      <a:pt x="949960" y="15240"/>
                    </a:cubicBezTo>
                    <a:cubicBezTo>
                      <a:pt x="949960" y="19050"/>
                      <a:pt x="1016000" y="19050"/>
                      <a:pt x="1047750" y="27940"/>
                    </a:cubicBezTo>
                    <a:cubicBezTo>
                      <a:pt x="1079500" y="35560"/>
                      <a:pt x="1111250" y="46990"/>
                      <a:pt x="1140460" y="62230"/>
                    </a:cubicBezTo>
                    <a:cubicBezTo>
                      <a:pt x="1169670" y="77470"/>
                      <a:pt x="1197610" y="96520"/>
                      <a:pt x="1223010" y="119380"/>
                    </a:cubicBezTo>
                    <a:cubicBezTo>
                      <a:pt x="1247140" y="140970"/>
                      <a:pt x="1270000" y="166370"/>
                      <a:pt x="1287780" y="193040"/>
                    </a:cubicBezTo>
                    <a:cubicBezTo>
                      <a:pt x="1306830" y="219710"/>
                      <a:pt x="1322070" y="250190"/>
                      <a:pt x="1334770" y="280670"/>
                    </a:cubicBezTo>
                    <a:cubicBezTo>
                      <a:pt x="1346200" y="311150"/>
                      <a:pt x="1353820" y="344170"/>
                      <a:pt x="1357630" y="377190"/>
                    </a:cubicBezTo>
                    <a:cubicBezTo>
                      <a:pt x="1361440" y="410210"/>
                      <a:pt x="1361440" y="444500"/>
                      <a:pt x="1357630" y="476250"/>
                    </a:cubicBezTo>
                    <a:cubicBezTo>
                      <a:pt x="1353820" y="509270"/>
                      <a:pt x="1346200" y="542290"/>
                      <a:pt x="1334770" y="572770"/>
                    </a:cubicBezTo>
                    <a:cubicBezTo>
                      <a:pt x="1323340" y="603250"/>
                      <a:pt x="1306830" y="633730"/>
                      <a:pt x="1287780" y="660400"/>
                    </a:cubicBezTo>
                    <a:cubicBezTo>
                      <a:pt x="1270000" y="688340"/>
                      <a:pt x="1247140" y="713740"/>
                      <a:pt x="1223010" y="735330"/>
                    </a:cubicBezTo>
                    <a:cubicBezTo>
                      <a:pt x="1197610" y="756920"/>
                      <a:pt x="1169670" y="775970"/>
                      <a:pt x="1140460" y="791210"/>
                    </a:cubicBezTo>
                    <a:cubicBezTo>
                      <a:pt x="1111250" y="806450"/>
                      <a:pt x="1079500" y="819150"/>
                      <a:pt x="1047750" y="826770"/>
                    </a:cubicBezTo>
                    <a:cubicBezTo>
                      <a:pt x="1016000" y="834390"/>
                      <a:pt x="996950" y="836930"/>
                      <a:pt x="949960" y="838200"/>
                    </a:cubicBezTo>
                    <a:cubicBezTo>
                      <a:pt x="829310" y="844550"/>
                      <a:pt x="424180" y="843280"/>
                      <a:pt x="308610" y="820420"/>
                    </a:cubicBezTo>
                    <a:cubicBezTo>
                      <a:pt x="262890" y="811530"/>
                      <a:pt x="246380" y="800100"/>
                      <a:pt x="217170" y="784860"/>
                    </a:cubicBezTo>
                    <a:cubicBezTo>
                      <a:pt x="189230" y="770890"/>
                      <a:pt x="161290" y="751840"/>
                      <a:pt x="137160" y="730250"/>
                    </a:cubicBezTo>
                    <a:cubicBezTo>
                      <a:pt x="113030" y="708660"/>
                      <a:pt x="91440" y="683260"/>
                      <a:pt x="72390" y="656590"/>
                    </a:cubicBezTo>
                    <a:cubicBezTo>
                      <a:pt x="54610" y="629920"/>
                      <a:pt x="38100" y="600710"/>
                      <a:pt x="26670" y="570230"/>
                    </a:cubicBezTo>
                    <a:cubicBezTo>
                      <a:pt x="15240" y="539750"/>
                      <a:pt x="7620" y="508000"/>
                      <a:pt x="3810" y="476250"/>
                    </a:cubicBezTo>
                    <a:cubicBezTo>
                      <a:pt x="0" y="443230"/>
                      <a:pt x="0" y="410210"/>
                      <a:pt x="3810" y="378460"/>
                    </a:cubicBezTo>
                    <a:cubicBezTo>
                      <a:pt x="7620" y="346710"/>
                      <a:pt x="15240" y="313690"/>
                      <a:pt x="26670" y="283210"/>
                    </a:cubicBezTo>
                    <a:cubicBezTo>
                      <a:pt x="38100" y="252730"/>
                      <a:pt x="54610" y="223520"/>
                      <a:pt x="72390" y="196850"/>
                    </a:cubicBezTo>
                    <a:cubicBezTo>
                      <a:pt x="91440" y="170180"/>
                      <a:pt x="113030" y="144780"/>
                      <a:pt x="137160" y="124460"/>
                    </a:cubicBezTo>
                    <a:cubicBezTo>
                      <a:pt x="161290" y="102870"/>
                      <a:pt x="189230" y="83820"/>
                      <a:pt x="217170" y="68580"/>
                    </a:cubicBezTo>
                    <a:cubicBezTo>
                      <a:pt x="246380" y="53340"/>
                      <a:pt x="276860" y="41910"/>
                      <a:pt x="308610" y="34290"/>
                    </a:cubicBezTo>
                    <a:cubicBezTo>
                      <a:pt x="340360" y="26670"/>
                      <a:pt x="405130" y="21590"/>
                      <a:pt x="405130" y="21590"/>
                    </a:cubicBezTo>
                  </a:path>
                </a:pathLst>
              </a:custGeom>
              <a:solidFill>
                <a:srgbClr val="3F864C">
                  <a:alpha val="784"/>
                </a:srgbClr>
              </a:solidFill>
              <a:ln cap="sq">
                <a:noFill/>
                <a:prstDash val="solid"/>
                <a:miter/>
              </a:ln>
            </p:spPr>
            <p:txBody>
              <a:bodyPr/>
              <a:lstStyle/>
              <a:p>
                <a:endParaRPr lang="fi-FI"/>
              </a:p>
            </p:txBody>
          </p:sp>
        </p:grpSp>
        <p:grpSp>
          <p:nvGrpSpPr>
            <p:cNvPr id="230" name="Group 230"/>
            <p:cNvGrpSpPr/>
            <p:nvPr/>
          </p:nvGrpSpPr>
          <p:grpSpPr>
            <a:xfrm>
              <a:off x="897403" y="5545762"/>
              <a:ext cx="1397877" cy="995561"/>
              <a:chOff x="0" y="0"/>
              <a:chExt cx="1301750" cy="927100"/>
            </a:xfrm>
          </p:grpSpPr>
          <p:sp>
            <p:nvSpPr>
              <p:cNvPr id="231" name="Freeform 231"/>
              <p:cNvSpPr/>
              <p:nvPr/>
            </p:nvSpPr>
            <p:spPr>
              <a:xfrm>
                <a:off x="46990" y="50800"/>
                <a:ext cx="1205230" cy="828040"/>
              </a:xfrm>
              <a:custGeom>
                <a:avLst/>
                <a:gdLst/>
                <a:ahLst/>
                <a:cxnLst/>
                <a:rect l="l" t="t" r="r" b="b"/>
                <a:pathLst>
                  <a:path w="1205230" h="828040">
                    <a:moveTo>
                      <a:pt x="416560" y="0"/>
                    </a:moveTo>
                    <a:cubicBezTo>
                      <a:pt x="848360" y="10160"/>
                      <a:pt x="871220" y="12700"/>
                      <a:pt x="902970" y="21590"/>
                    </a:cubicBezTo>
                    <a:cubicBezTo>
                      <a:pt x="934720" y="30480"/>
                      <a:pt x="965200" y="43180"/>
                      <a:pt x="994410" y="59690"/>
                    </a:cubicBezTo>
                    <a:cubicBezTo>
                      <a:pt x="1022350" y="74930"/>
                      <a:pt x="1050290" y="95250"/>
                      <a:pt x="1074420" y="116840"/>
                    </a:cubicBezTo>
                    <a:cubicBezTo>
                      <a:pt x="1097280" y="139700"/>
                      <a:pt x="1118870" y="165100"/>
                      <a:pt x="1136650" y="193040"/>
                    </a:cubicBezTo>
                    <a:cubicBezTo>
                      <a:pt x="1154430" y="220980"/>
                      <a:pt x="1169670" y="250190"/>
                      <a:pt x="1181100" y="281940"/>
                    </a:cubicBezTo>
                    <a:cubicBezTo>
                      <a:pt x="1191260" y="312420"/>
                      <a:pt x="1198880" y="345440"/>
                      <a:pt x="1201420" y="378460"/>
                    </a:cubicBezTo>
                    <a:cubicBezTo>
                      <a:pt x="1205230" y="410210"/>
                      <a:pt x="1203960" y="444500"/>
                      <a:pt x="1198880" y="476250"/>
                    </a:cubicBezTo>
                    <a:cubicBezTo>
                      <a:pt x="1193800" y="509270"/>
                      <a:pt x="1184910" y="541020"/>
                      <a:pt x="1172210" y="571500"/>
                    </a:cubicBezTo>
                    <a:cubicBezTo>
                      <a:pt x="1160780" y="601980"/>
                      <a:pt x="1143000" y="631190"/>
                      <a:pt x="1123950" y="657860"/>
                    </a:cubicBezTo>
                    <a:cubicBezTo>
                      <a:pt x="1104900" y="684530"/>
                      <a:pt x="1082040" y="708660"/>
                      <a:pt x="1056640" y="730250"/>
                    </a:cubicBezTo>
                    <a:cubicBezTo>
                      <a:pt x="1031240" y="750570"/>
                      <a:pt x="1003300" y="769620"/>
                      <a:pt x="974090" y="783590"/>
                    </a:cubicBezTo>
                    <a:cubicBezTo>
                      <a:pt x="944880" y="797560"/>
                      <a:pt x="913130" y="808990"/>
                      <a:pt x="881380" y="816610"/>
                    </a:cubicBezTo>
                    <a:cubicBezTo>
                      <a:pt x="849630" y="822960"/>
                      <a:pt x="812800" y="825500"/>
                      <a:pt x="782320" y="825500"/>
                    </a:cubicBezTo>
                    <a:cubicBezTo>
                      <a:pt x="756920" y="825500"/>
                      <a:pt x="736600" y="822960"/>
                      <a:pt x="708660" y="816610"/>
                    </a:cubicBezTo>
                    <a:cubicBezTo>
                      <a:pt x="673100" y="807720"/>
                      <a:pt x="623570" y="789940"/>
                      <a:pt x="585470" y="768350"/>
                    </a:cubicBezTo>
                    <a:cubicBezTo>
                      <a:pt x="548640" y="745490"/>
                      <a:pt x="513080" y="716280"/>
                      <a:pt x="483870" y="683260"/>
                    </a:cubicBezTo>
                    <a:cubicBezTo>
                      <a:pt x="455930" y="650240"/>
                      <a:pt x="431800" y="610870"/>
                      <a:pt x="415290" y="570230"/>
                    </a:cubicBezTo>
                    <a:cubicBezTo>
                      <a:pt x="398780" y="529590"/>
                      <a:pt x="388620" y="485140"/>
                      <a:pt x="386080" y="440690"/>
                    </a:cubicBezTo>
                    <a:cubicBezTo>
                      <a:pt x="383540" y="397510"/>
                      <a:pt x="387350" y="351790"/>
                      <a:pt x="398780" y="309880"/>
                    </a:cubicBezTo>
                    <a:cubicBezTo>
                      <a:pt x="410210" y="267970"/>
                      <a:pt x="429260" y="224790"/>
                      <a:pt x="453390" y="189230"/>
                    </a:cubicBezTo>
                    <a:cubicBezTo>
                      <a:pt x="477520" y="152400"/>
                      <a:pt x="509270" y="118110"/>
                      <a:pt x="543560" y="91440"/>
                    </a:cubicBezTo>
                    <a:cubicBezTo>
                      <a:pt x="579120" y="66040"/>
                      <a:pt x="619760" y="43180"/>
                      <a:pt x="660400" y="29210"/>
                    </a:cubicBezTo>
                    <a:cubicBezTo>
                      <a:pt x="702310" y="15240"/>
                      <a:pt x="748030" y="7620"/>
                      <a:pt x="791210" y="6350"/>
                    </a:cubicBezTo>
                    <a:cubicBezTo>
                      <a:pt x="834390" y="6350"/>
                      <a:pt x="880110" y="13970"/>
                      <a:pt x="922020" y="27940"/>
                    </a:cubicBezTo>
                    <a:cubicBezTo>
                      <a:pt x="963930" y="40640"/>
                      <a:pt x="1004570" y="62230"/>
                      <a:pt x="1038860" y="88900"/>
                    </a:cubicBezTo>
                    <a:cubicBezTo>
                      <a:pt x="1074420" y="114300"/>
                      <a:pt x="1106170" y="148590"/>
                      <a:pt x="1131570" y="184150"/>
                    </a:cubicBezTo>
                    <a:cubicBezTo>
                      <a:pt x="1155700" y="219710"/>
                      <a:pt x="1176020" y="261620"/>
                      <a:pt x="1187450" y="303530"/>
                    </a:cubicBezTo>
                    <a:cubicBezTo>
                      <a:pt x="1200150" y="345440"/>
                      <a:pt x="1205230" y="392430"/>
                      <a:pt x="1202690" y="435610"/>
                    </a:cubicBezTo>
                    <a:cubicBezTo>
                      <a:pt x="1201420" y="478790"/>
                      <a:pt x="1191260" y="524510"/>
                      <a:pt x="1174750" y="565150"/>
                    </a:cubicBezTo>
                    <a:cubicBezTo>
                      <a:pt x="1159510" y="605790"/>
                      <a:pt x="1135380" y="645160"/>
                      <a:pt x="1107440" y="679450"/>
                    </a:cubicBezTo>
                    <a:cubicBezTo>
                      <a:pt x="1079500" y="712470"/>
                      <a:pt x="1045210" y="742950"/>
                      <a:pt x="1007110" y="765810"/>
                    </a:cubicBezTo>
                    <a:cubicBezTo>
                      <a:pt x="970280" y="787400"/>
                      <a:pt x="927100" y="805180"/>
                      <a:pt x="885190" y="815340"/>
                    </a:cubicBezTo>
                    <a:cubicBezTo>
                      <a:pt x="842010" y="824230"/>
                      <a:pt x="796290" y="828040"/>
                      <a:pt x="753110" y="822960"/>
                    </a:cubicBezTo>
                    <a:cubicBezTo>
                      <a:pt x="709930" y="819150"/>
                      <a:pt x="664210" y="806450"/>
                      <a:pt x="624840" y="788670"/>
                    </a:cubicBezTo>
                    <a:cubicBezTo>
                      <a:pt x="585470" y="770890"/>
                      <a:pt x="546100" y="745490"/>
                      <a:pt x="514350" y="715010"/>
                    </a:cubicBezTo>
                    <a:cubicBezTo>
                      <a:pt x="482600" y="685800"/>
                      <a:pt x="454660" y="648970"/>
                      <a:pt x="434340" y="610870"/>
                    </a:cubicBezTo>
                    <a:cubicBezTo>
                      <a:pt x="412750" y="571500"/>
                      <a:pt x="397510" y="528320"/>
                      <a:pt x="391160" y="485140"/>
                    </a:cubicBezTo>
                    <a:cubicBezTo>
                      <a:pt x="383540" y="441960"/>
                      <a:pt x="383540" y="396240"/>
                      <a:pt x="389890" y="353060"/>
                    </a:cubicBezTo>
                    <a:cubicBezTo>
                      <a:pt x="396240" y="309880"/>
                      <a:pt x="411480" y="265430"/>
                      <a:pt x="431800" y="227330"/>
                    </a:cubicBezTo>
                    <a:cubicBezTo>
                      <a:pt x="450850" y="187960"/>
                      <a:pt x="478790" y="151130"/>
                      <a:pt x="510540" y="120650"/>
                    </a:cubicBezTo>
                    <a:cubicBezTo>
                      <a:pt x="542290" y="90170"/>
                      <a:pt x="580390" y="64770"/>
                      <a:pt x="619760" y="45720"/>
                    </a:cubicBezTo>
                    <a:cubicBezTo>
                      <a:pt x="659130" y="26670"/>
                      <a:pt x="702310" y="13970"/>
                      <a:pt x="746760" y="10160"/>
                    </a:cubicBezTo>
                    <a:cubicBezTo>
                      <a:pt x="796290" y="5080"/>
                      <a:pt x="858520" y="11430"/>
                      <a:pt x="902970" y="21590"/>
                    </a:cubicBezTo>
                    <a:cubicBezTo>
                      <a:pt x="938530" y="30480"/>
                      <a:pt x="965200" y="43180"/>
                      <a:pt x="994410" y="59690"/>
                    </a:cubicBezTo>
                    <a:cubicBezTo>
                      <a:pt x="1022350" y="74930"/>
                      <a:pt x="1050290" y="95250"/>
                      <a:pt x="1074420" y="116840"/>
                    </a:cubicBezTo>
                    <a:cubicBezTo>
                      <a:pt x="1097280" y="139700"/>
                      <a:pt x="1118870" y="165100"/>
                      <a:pt x="1136650" y="193040"/>
                    </a:cubicBezTo>
                    <a:cubicBezTo>
                      <a:pt x="1154430" y="220980"/>
                      <a:pt x="1169670" y="250190"/>
                      <a:pt x="1181100" y="281940"/>
                    </a:cubicBezTo>
                    <a:cubicBezTo>
                      <a:pt x="1191260" y="312420"/>
                      <a:pt x="1198880" y="345440"/>
                      <a:pt x="1201420" y="378460"/>
                    </a:cubicBezTo>
                    <a:cubicBezTo>
                      <a:pt x="1205230" y="410210"/>
                      <a:pt x="1203960" y="444500"/>
                      <a:pt x="1198880" y="476250"/>
                    </a:cubicBezTo>
                    <a:cubicBezTo>
                      <a:pt x="1193800" y="509270"/>
                      <a:pt x="1184910" y="541020"/>
                      <a:pt x="1172210" y="571500"/>
                    </a:cubicBezTo>
                    <a:cubicBezTo>
                      <a:pt x="1160780" y="601980"/>
                      <a:pt x="1144270" y="631190"/>
                      <a:pt x="1123950" y="657860"/>
                    </a:cubicBezTo>
                    <a:cubicBezTo>
                      <a:pt x="1104900" y="684530"/>
                      <a:pt x="1082040" y="708660"/>
                      <a:pt x="1056640" y="730250"/>
                    </a:cubicBezTo>
                    <a:cubicBezTo>
                      <a:pt x="1031240" y="750570"/>
                      <a:pt x="1003300" y="769620"/>
                      <a:pt x="974090" y="783590"/>
                    </a:cubicBezTo>
                    <a:cubicBezTo>
                      <a:pt x="944880" y="797560"/>
                      <a:pt x="913130" y="808990"/>
                      <a:pt x="881380" y="816610"/>
                    </a:cubicBezTo>
                    <a:cubicBezTo>
                      <a:pt x="849630" y="822960"/>
                      <a:pt x="828040" y="824230"/>
                      <a:pt x="782320" y="825500"/>
                    </a:cubicBezTo>
                    <a:cubicBezTo>
                      <a:pt x="681990" y="826770"/>
                      <a:pt x="393700" y="815340"/>
                      <a:pt x="298450" y="792480"/>
                    </a:cubicBezTo>
                    <a:cubicBezTo>
                      <a:pt x="255270" y="783590"/>
                      <a:pt x="236220" y="772160"/>
                      <a:pt x="208280" y="755650"/>
                    </a:cubicBezTo>
                    <a:cubicBezTo>
                      <a:pt x="180340" y="740410"/>
                      <a:pt x="152400" y="720090"/>
                      <a:pt x="129540" y="698500"/>
                    </a:cubicBezTo>
                    <a:cubicBezTo>
                      <a:pt x="105410" y="676910"/>
                      <a:pt x="85090" y="651510"/>
                      <a:pt x="67310" y="623570"/>
                    </a:cubicBezTo>
                    <a:cubicBezTo>
                      <a:pt x="49530" y="596900"/>
                      <a:pt x="34290" y="566420"/>
                      <a:pt x="24130" y="535940"/>
                    </a:cubicBezTo>
                    <a:cubicBezTo>
                      <a:pt x="13970" y="506730"/>
                      <a:pt x="6350" y="473710"/>
                      <a:pt x="3810" y="441960"/>
                    </a:cubicBezTo>
                    <a:cubicBezTo>
                      <a:pt x="0" y="408940"/>
                      <a:pt x="1270" y="375920"/>
                      <a:pt x="6350" y="344170"/>
                    </a:cubicBezTo>
                    <a:cubicBezTo>
                      <a:pt x="11430" y="312420"/>
                      <a:pt x="20320" y="280670"/>
                      <a:pt x="31750" y="250190"/>
                    </a:cubicBezTo>
                    <a:cubicBezTo>
                      <a:pt x="44450" y="220980"/>
                      <a:pt x="60960" y="191770"/>
                      <a:pt x="80010" y="165100"/>
                    </a:cubicBezTo>
                    <a:cubicBezTo>
                      <a:pt x="99060" y="139700"/>
                      <a:pt x="121920" y="115570"/>
                      <a:pt x="146050" y="93980"/>
                    </a:cubicBezTo>
                    <a:cubicBezTo>
                      <a:pt x="171450" y="73660"/>
                      <a:pt x="199390" y="55880"/>
                      <a:pt x="227330" y="41910"/>
                    </a:cubicBezTo>
                    <a:cubicBezTo>
                      <a:pt x="256540" y="26670"/>
                      <a:pt x="288290" y="16510"/>
                      <a:pt x="320040" y="8890"/>
                    </a:cubicBezTo>
                    <a:cubicBezTo>
                      <a:pt x="351790" y="2540"/>
                      <a:pt x="416560" y="0"/>
                      <a:pt x="416560" y="0"/>
                    </a:cubicBezTo>
                  </a:path>
                </a:pathLst>
              </a:custGeom>
              <a:solidFill>
                <a:srgbClr val="3F864C">
                  <a:alpha val="784"/>
                </a:srgbClr>
              </a:solidFill>
              <a:ln cap="sq">
                <a:noFill/>
                <a:prstDash val="solid"/>
                <a:miter/>
              </a:ln>
            </p:spPr>
            <p:txBody>
              <a:bodyPr/>
              <a:lstStyle/>
              <a:p>
                <a:endParaRPr lang="fi-FI"/>
              </a:p>
            </p:txBody>
          </p:sp>
        </p:grpSp>
        <p:grpSp>
          <p:nvGrpSpPr>
            <p:cNvPr id="232" name="Group 232"/>
            <p:cNvGrpSpPr/>
            <p:nvPr/>
          </p:nvGrpSpPr>
          <p:grpSpPr>
            <a:xfrm>
              <a:off x="1929786" y="5870343"/>
              <a:ext cx="961467" cy="961467"/>
              <a:chOff x="0" y="0"/>
              <a:chExt cx="895350" cy="895350"/>
            </a:xfrm>
          </p:grpSpPr>
          <p:sp>
            <p:nvSpPr>
              <p:cNvPr id="233" name="Freeform 233"/>
              <p:cNvSpPr/>
              <p:nvPr/>
            </p:nvSpPr>
            <p:spPr>
              <a:xfrm>
                <a:off x="46990" y="39370"/>
                <a:ext cx="786130" cy="807720"/>
              </a:xfrm>
              <a:custGeom>
                <a:avLst/>
                <a:gdLst/>
                <a:ahLst/>
                <a:cxnLst/>
                <a:rect l="l" t="t" r="r" b="b"/>
                <a:pathLst>
                  <a:path w="786130" h="807720">
                    <a:moveTo>
                      <a:pt x="784860" y="285750"/>
                    </a:moveTo>
                    <a:cubicBezTo>
                      <a:pt x="786130" y="537210"/>
                      <a:pt x="756920" y="601980"/>
                      <a:pt x="718820" y="651510"/>
                    </a:cubicBezTo>
                    <a:cubicBezTo>
                      <a:pt x="680720" y="699770"/>
                      <a:pt x="623570" y="744220"/>
                      <a:pt x="567690" y="769620"/>
                    </a:cubicBezTo>
                    <a:cubicBezTo>
                      <a:pt x="511810" y="795020"/>
                      <a:pt x="440690" y="807720"/>
                      <a:pt x="379730" y="803910"/>
                    </a:cubicBezTo>
                    <a:cubicBezTo>
                      <a:pt x="317500" y="800100"/>
                      <a:pt x="250190" y="778510"/>
                      <a:pt x="196850" y="746760"/>
                    </a:cubicBezTo>
                    <a:cubicBezTo>
                      <a:pt x="143510" y="715010"/>
                      <a:pt x="92710" y="664210"/>
                      <a:pt x="60960" y="612140"/>
                    </a:cubicBezTo>
                    <a:cubicBezTo>
                      <a:pt x="29210" y="558800"/>
                      <a:pt x="7620" y="490220"/>
                      <a:pt x="3810" y="429260"/>
                    </a:cubicBezTo>
                    <a:cubicBezTo>
                      <a:pt x="0" y="367030"/>
                      <a:pt x="12700" y="297180"/>
                      <a:pt x="39370" y="240030"/>
                    </a:cubicBezTo>
                    <a:cubicBezTo>
                      <a:pt x="64770" y="184150"/>
                      <a:pt x="107950" y="128270"/>
                      <a:pt x="157480" y="90170"/>
                    </a:cubicBezTo>
                    <a:cubicBezTo>
                      <a:pt x="205740" y="52070"/>
                      <a:pt x="270510" y="22860"/>
                      <a:pt x="331470" y="11430"/>
                    </a:cubicBezTo>
                    <a:cubicBezTo>
                      <a:pt x="392430" y="0"/>
                      <a:pt x="463550" y="3810"/>
                      <a:pt x="523240" y="22860"/>
                    </a:cubicBezTo>
                    <a:cubicBezTo>
                      <a:pt x="581660" y="4064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34" name="Group 234"/>
            <p:cNvGrpSpPr/>
            <p:nvPr/>
          </p:nvGrpSpPr>
          <p:grpSpPr>
            <a:xfrm>
              <a:off x="1929786" y="5870343"/>
              <a:ext cx="961467" cy="961467"/>
              <a:chOff x="0" y="0"/>
              <a:chExt cx="895350" cy="895350"/>
            </a:xfrm>
          </p:grpSpPr>
          <p:sp>
            <p:nvSpPr>
              <p:cNvPr id="235" name="Freeform 235"/>
              <p:cNvSpPr/>
              <p:nvPr/>
            </p:nvSpPr>
            <p:spPr>
              <a:xfrm>
                <a:off x="46990" y="39370"/>
                <a:ext cx="786130" cy="807720"/>
              </a:xfrm>
              <a:custGeom>
                <a:avLst/>
                <a:gdLst/>
                <a:ahLst/>
                <a:cxnLst/>
                <a:rect l="l" t="t" r="r" b="b"/>
                <a:pathLst>
                  <a:path w="786130" h="807720">
                    <a:moveTo>
                      <a:pt x="784860" y="285750"/>
                    </a:moveTo>
                    <a:cubicBezTo>
                      <a:pt x="786130" y="537210"/>
                      <a:pt x="756920" y="601980"/>
                      <a:pt x="718820" y="651510"/>
                    </a:cubicBezTo>
                    <a:cubicBezTo>
                      <a:pt x="680720" y="699770"/>
                      <a:pt x="623570" y="744220"/>
                      <a:pt x="567690" y="769620"/>
                    </a:cubicBezTo>
                    <a:cubicBezTo>
                      <a:pt x="511810" y="795020"/>
                      <a:pt x="440690" y="807720"/>
                      <a:pt x="379730" y="803910"/>
                    </a:cubicBezTo>
                    <a:cubicBezTo>
                      <a:pt x="317500" y="800100"/>
                      <a:pt x="250190" y="778510"/>
                      <a:pt x="196850" y="746760"/>
                    </a:cubicBezTo>
                    <a:cubicBezTo>
                      <a:pt x="143510" y="715010"/>
                      <a:pt x="92710" y="664210"/>
                      <a:pt x="60960" y="612140"/>
                    </a:cubicBezTo>
                    <a:cubicBezTo>
                      <a:pt x="29210" y="558800"/>
                      <a:pt x="7620" y="490220"/>
                      <a:pt x="3810" y="429260"/>
                    </a:cubicBezTo>
                    <a:cubicBezTo>
                      <a:pt x="0" y="367030"/>
                      <a:pt x="12700" y="297180"/>
                      <a:pt x="39370" y="240030"/>
                    </a:cubicBezTo>
                    <a:cubicBezTo>
                      <a:pt x="64770" y="184150"/>
                      <a:pt x="107950" y="128270"/>
                      <a:pt x="157480" y="90170"/>
                    </a:cubicBezTo>
                    <a:cubicBezTo>
                      <a:pt x="205740" y="52070"/>
                      <a:pt x="270510" y="22860"/>
                      <a:pt x="331470" y="11430"/>
                    </a:cubicBezTo>
                    <a:cubicBezTo>
                      <a:pt x="392430" y="0"/>
                      <a:pt x="463550" y="3810"/>
                      <a:pt x="523240" y="22860"/>
                    </a:cubicBezTo>
                    <a:cubicBezTo>
                      <a:pt x="581660" y="4064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36" name="Group 236"/>
            <p:cNvGrpSpPr/>
            <p:nvPr/>
          </p:nvGrpSpPr>
          <p:grpSpPr>
            <a:xfrm>
              <a:off x="1929786" y="5870343"/>
              <a:ext cx="961467" cy="961467"/>
              <a:chOff x="0" y="0"/>
              <a:chExt cx="895350" cy="895350"/>
            </a:xfrm>
          </p:grpSpPr>
          <p:sp>
            <p:nvSpPr>
              <p:cNvPr id="237" name="Freeform 237"/>
              <p:cNvSpPr/>
              <p:nvPr/>
            </p:nvSpPr>
            <p:spPr>
              <a:xfrm>
                <a:off x="46990" y="39370"/>
                <a:ext cx="786130" cy="807720"/>
              </a:xfrm>
              <a:custGeom>
                <a:avLst/>
                <a:gdLst/>
                <a:ahLst/>
                <a:cxnLst/>
                <a:rect l="l" t="t" r="r" b="b"/>
                <a:pathLst>
                  <a:path w="786130" h="807720">
                    <a:moveTo>
                      <a:pt x="784860" y="285750"/>
                    </a:moveTo>
                    <a:cubicBezTo>
                      <a:pt x="786130" y="537210"/>
                      <a:pt x="756920" y="601980"/>
                      <a:pt x="718820" y="651510"/>
                    </a:cubicBezTo>
                    <a:cubicBezTo>
                      <a:pt x="680720" y="699770"/>
                      <a:pt x="623570" y="744220"/>
                      <a:pt x="567690" y="769620"/>
                    </a:cubicBezTo>
                    <a:cubicBezTo>
                      <a:pt x="511810" y="795020"/>
                      <a:pt x="440690" y="807720"/>
                      <a:pt x="379730" y="803910"/>
                    </a:cubicBezTo>
                    <a:cubicBezTo>
                      <a:pt x="317500" y="800100"/>
                      <a:pt x="250190" y="778510"/>
                      <a:pt x="196850" y="746760"/>
                    </a:cubicBezTo>
                    <a:cubicBezTo>
                      <a:pt x="143510" y="715010"/>
                      <a:pt x="92710" y="664210"/>
                      <a:pt x="60960" y="612140"/>
                    </a:cubicBezTo>
                    <a:cubicBezTo>
                      <a:pt x="29210" y="558800"/>
                      <a:pt x="7620" y="490220"/>
                      <a:pt x="3810" y="429260"/>
                    </a:cubicBezTo>
                    <a:cubicBezTo>
                      <a:pt x="0" y="367030"/>
                      <a:pt x="12700" y="297180"/>
                      <a:pt x="39370" y="240030"/>
                    </a:cubicBezTo>
                    <a:cubicBezTo>
                      <a:pt x="64770" y="184150"/>
                      <a:pt x="107950" y="128270"/>
                      <a:pt x="157480" y="90170"/>
                    </a:cubicBezTo>
                    <a:cubicBezTo>
                      <a:pt x="205740" y="52070"/>
                      <a:pt x="270510" y="22860"/>
                      <a:pt x="331470" y="11430"/>
                    </a:cubicBezTo>
                    <a:cubicBezTo>
                      <a:pt x="392430" y="0"/>
                      <a:pt x="463550" y="3810"/>
                      <a:pt x="523240" y="22860"/>
                    </a:cubicBezTo>
                    <a:cubicBezTo>
                      <a:pt x="581660" y="4064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38" name="Group 238"/>
            <p:cNvGrpSpPr/>
            <p:nvPr/>
          </p:nvGrpSpPr>
          <p:grpSpPr>
            <a:xfrm>
              <a:off x="1929786" y="5870343"/>
              <a:ext cx="961467" cy="961467"/>
              <a:chOff x="0" y="0"/>
              <a:chExt cx="895350" cy="895350"/>
            </a:xfrm>
          </p:grpSpPr>
          <p:sp>
            <p:nvSpPr>
              <p:cNvPr id="239" name="Freeform 239"/>
              <p:cNvSpPr/>
              <p:nvPr/>
            </p:nvSpPr>
            <p:spPr>
              <a:xfrm>
                <a:off x="46990" y="39370"/>
                <a:ext cx="786130" cy="807720"/>
              </a:xfrm>
              <a:custGeom>
                <a:avLst/>
                <a:gdLst/>
                <a:ahLst/>
                <a:cxnLst/>
                <a:rect l="l" t="t" r="r" b="b"/>
                <a:pathLst>
                  <a:path w="786130" h="807720">
                    <a:moveTo>
                      <a:pt x="784860" y="285750"/>
                    </a:moveTo>
                    <a:cubicBezTo>
                      <a:pt x="786130" y="537210"/>
                      <a:pt x="756920" y="601980"/>
                      <a:pt x="718820" y="651510"/>
                    </a:cubicBezTo>
                    <a:cubicBezTo>
                      <a:pt x="680720" y="699770"/>
                      <a:pt x="623570" y="744220"/>
                      <a:pt x="567690" y="769620"/>
                    </a:cubicBezTo>
                    <a:cubicBezTo>
                      <a:pt x="511810" y="795020"/>
                      <a:pt x="440690" y="807720"/>
                      <a:pt x="379730" y="803910"/>
                    </a:cubicBezTo>
                    <a:cubicBezTo>
                      <a:pt x="317500" y="800100"/>
                      <a:pt x="250190" y="778510"/>
                      <a:pt x="196850" y="746760"/>
                    </a:cubicBezTo>
                    <a:cubicBezTo>
                      <a:pt x="143510" y="715010"/>
                      <a:pt x="92710" y="664210"/>
                      <a:pt x="60960" y="612140"/>
                    </a:cubicBezTo>
                    <a:cubicBezTo>
                      <a:pt x="29210" y="558800"/>
                      <a:pt x="7620" y="490220"/>
                      <a:pt x="3810" y="429260"/>
                    </a:cubicBezTo>
                    <a:cubicBezTo>
                      <a:pt x="0" y="367030"/>
                      <a:pt x="12700" y="297180"/>
                      <a:pt x="39370" y="240030"/>
                    </a:cubicBezTo>
                    <a:cubicBezTo>
                      <a:pt x="64770" y="184150"/>
                      <a:pt x="107950" y="128270"/>
                      <a:pt x="157480" y="90170"/>
                    </a:cubicBezTo>
                    <a:cubicBezTo>
                      <a:pt x="205740" y="52070"/>
                      <a:pt x="270510" y="22860"/>
                      <a:pt x="331470" y="11430"/>
                    </a:cubicBezTo>
                    <a:cubicBezTo>
                      <a:pt x="392430" y="0"/>
                      <a:pt x="463550" y="3810"/>
                      <a:pt x="523240" y="22860"/>
                    </a:cubicBezTo>
                    <a:cubicBezTo>
                      <a:pt x="581660" y="4064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40" name="Group 240"/>
            <p:cNvGrpSpPr/>
            <p:nvPr/>
          </p:nvGrpSpPr>
          <p:grpSpPr>
            <a:xfrm>
              <a:off x="2608950" y="5844431"/>
              <a:ext cx="961467" cy="961467"/>
              <a:chOff x="0" y="0"/>
              <a:chExt cx="895350" cy="895350"/>
            </a:xfrm>
          </p:grpSpPr>
          <p:sp>
            <p:nvSpPr>
              <p:cNvPr id="241" name="Freeform 241"/>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59690" y="610870"/>
                    </a:cubicBezTo>
                    <a:cubicBezTo>
                      <a:pt x="27940" y="558800"/>
                      <a:pt x="7620" y="490220"/>
                      <a:pt x="3810" y="427990"/>
                    </a:cubicBezTo>
                    <a:cubicBezTo>
                      <a:pt x="0" y="367030"/>
                      <a:pt x="12700" y="297180"/>
                      <a:pt x="38100" y="240030"/>
                    </a:cubicBezTo>
                    <a:cubicBezTo>
                      <a:pt x="63500" y="184150"/>
                      <a:pt x="106680" y="128270"/>
                      <a:pt x="156210" y="88900"/>
                    </a:cubicBezTo>
                    <a:cubicBezTo>
                      <a:pt x="204470" y="50800"/>
                      <a:pt x="269240" y="21590"/>
                      <a:pt x="330200" y="11430"/>
                    </a:cubicBezTo>
                    <a:cubicBezTo>
                      <a:pt x="391160" y="0"/>
                      <a:pt x="462280" y="3810"/>
                      <a:pt x="521970" y="22860"/>
                    </a:cubicBezTo>
                    <a:cubicBezTo>
                      <a:pt x="58039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42" name="Group 242"/>
            <p:cNvGrpSpPr/>
            <p:nvPr/>
          </p:nvGrpSpPr>
          <p:grpSpPr>
            <a:xfrm>
              <a:off x="2608950" y="5844431"/>
              <a:ext cx="961467" cy="961467"/>
              <a:chOff x="0" y="0"/>
              <a:chExt cx="895350" cy="895350"/>
            </a:xfrm>
          </p:grpSpPr>
          <p:sp>
            <p:nvSpPr>
              <p:cNvPr id="243" name="Freeform 243"/>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59690" y="610870"/>
                    </a:cubicBezTo>
                    <a:cubicBezTo>
                      <a:pt x="27940" y="558800"/>
                      <a:pt x="7620" y="490220"/>
                      <a:pt x="3810" y="427990"/>
                    </a:cubicBezTo>
                    <a:cubicBezTo>
                      <a:pt x="0" y="367030"/>
                      <a:pt x="12700" y="297180"/>
                      <a:pt x="38100" y="240030"/>
                    </a:cubicBezTo>
                    <a:cubicBezTo>
                      <a:pt x="63500" y="184150"/>
                      <a:pt x="106680" y="128270"/>
                      <a:pt x="156210" y="88900"/>
                    </a:cubicBezTo>
                    <a:cubicBezTo>
                      <a:pt x="204470" y="50800"/>
                      <a:pt x="269240" y="21590"/>
                      <a:pt x="330200" y="11430"/>
                    </a:cubicBezTo>
                    <a:cubicBezTo>
                      <a:pt x="391160" y="0"/>
                      <a:pt x="462280" y="3810"/>
                      <a:pt x="521970" y="22860"/>
                    </a:cubicBezTo>
                    <a:cubicBezTo>
                      <a:pt x="58039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44" name="Group 244"/>
            <p:cNvGrpSpPr/>
            <p:nvPr/>
          </p:nvGrpSpPr>
          <p:grpSpPr>
            <a:xfrm>
              <a:off x="2608950" y="5844431"/>
              <a:ext cx="961467" cy="961467"/>
              <a:chOff x="0" y="0"/>
              <a:chExt cx="895350" cy="895350"/>
            </a:xfrm>
          </p:grpSpPr>
          <p:sp>
            <p:nvSpPr>
              <p:cNvPr id="245" name="Freeform 245"/>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59690" y="610870"/>
                    </a:cubicBezTo>
                    <a:cubicBezTo>
                      <a:pt x="27940" y="558800"/>
                      <a:pt x="7620" y="490220"/>
                      <a:pt x="3810" y="427990"/>
                    </a:cubicBezTo>
                    <a:cubicBezTo>
                      <a:pt x="0" y="367030"/>
                      <a:pt x="12700" y="297180"/>
                      <a:pt x="38100" y="240030"/>
                    </a:cubicBezTo>
                    <a:cubicBezTo>
                      <a:pt x="63500" y="184150"/>
                      <a:pt x="106680" y="128270"/>
                      <a:pt x="156210" y="88900"/>
                    </a:cubicBezTo>
                    <a:cubicBezTo>
                      <a:pt x="204470" y="50800"/>
                      <a:pt x="269240" y="21590"/>
                      <a:pt x="330200" y="11430"/>
                    </a:cubicBezTo>
                    <a:cubicBezTo>
                      <a:pt x="391160" y="0"/>
                      <a:pt x="462280" y="3810"/>
                      <a:pt x="521970" y="22860"/>
                    </a:cubicBezTo>
                    <a:cubicBezTo>
                      <a:pt x="58039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46" name="Group 246"/>
            <p:cNvGrpSpPr/>
            <p:nvPr/>
          </p:nvGrpSpPr>
          <p:grpSpPr>
            <a:xfrm>
              <a:off x="3364485" y="5856705"/>
              <a:ext cx="961467" cy="961467"/>
              <a:chOff x="0" y="0"/>
              <a:chExt cx="895350" cy="895350"/>
            </a:xfrm>
          </p:grpSpPr>
          <p:sp>
            <p:nvSpPr>
              <p:cNvPr id="247" name="Freeform 247"/>
              <p:cNvSpPr/>
              <p:nvPr/>
            </p:nvSpPr>
            <p:spPr>
              <a:xfrm>
                <a:off x="46990" y="39370"/>
                <a:ext cx="786130" cy="807720"/>
              </a:xfrm>
              <a:custGeom>
                <a:avLst/>
                <a:gdLst/>
                <a:ahLst/>
                <a:cxnLst/>
                <a:rect l="l" t="t" r="r" b="b"/>
                <a:pathLst>
                  <a:path w="786130" h="807720">
                    <a:moveTo>
                      <a:pt x="784860" y="285750"/>
                    </a:moveTo>
                    <a:cubicBezTo>
                      <a:pt x="786130" y="538480"/>
                      <a:pt x="756920" y="603250"/>
                      <a:pt x="718820" y="651510"/>
                    </a:cubicBezTo>
                    <a:cubicBezTo>
                      <a:pt x="680720" y="701040"/>
                      <a:pt x="623570" y="744220"/>
                      <a:pt x="567690" y="769620"/>
                    </a:cubicBezTo>
                    <a:cubicBezTo>
                      <a:pt x="510540" y="795020"/>
                      <a:pt x="440690" y="807720"/>
                      <a:pt x="379730" y="803910"/>
                    </a:cubicBezTo>
                    <a:cubicBezTo>
                      <a:pt x="317500" y="800100"/>
                      <a:pt x="248920" y="779780"/>
                      <a:pt x="196850" y="748030"/>
                    </a:cubicBezTo>
                    <a:cubicBezTo>
                      <a:pt x="143510" y="715010"/>
                      <a:pt x="92710" y="665480"/>
                      <a:pt x="60960" y="612140"/>
                    </a:cubicBezTo>
                    <a:cubicBezTo>
                      <a:pt x="29210" y="558800"/>
                      <a:pt x="7620" y="491490"/>
                      <a:pt x="3810" y="429260"/>
                    </a:cubicBezTo>
                    <a:cubicBezTo>
                      <a:pt x="0" y="367030"/>
                      <a:pt x="12700" y="297180"/>
                      <a:pt x="38100" y="241300"/>
                    </a:cubicBezTo>
                    <a:cubicBezTo>
                      <a:pt x="63500" y="184150"/>
                      <a:pt x="107950" y="128270"/>
                      <a:pt x="156210" y="90170"/>
                    </a:cubicBezTo>
                    <a:cubicBezTo>
                      <a:pt x="205740" y="52070"/>
                      <a:pt x="270510" y="22860"/>
                      <a:pt x="331470" y="11430"/>
                    </a:cubicBezTo>
                    <a:cubicBezTo>
                      <a:pt x="392430" y="0"/>
                      <a:pt x="46355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48" name="Group 248"/>
            <p:cNvGrpSpPr/>
            <p:nvPr/>
          </p:nvGrpSpPr>
          <p:grpSpPr>
            <a:xfrm>
              <a:off x="3364485" y="5856705"/>
              <a:ext cx="961467" cy="961467"/>
              <a:chOff x="0" y="0"/>
              <a:chExt cx="895350" cy="895350"/>
            </a:xfrm>
          </p:grpSpPr>
          <p:sp>
            <p:nvSpPr>
              <p:cNvPr id="249" name="Freeform 249"/>
              <p:cNvSpPr/>
              <p:nvPr/>
            </p:nvSpPr>
            <p:spPr>
              <a:xfrm>
                <a:off x="46990" y="39370"/>
                <a:ext cx="786130" cy="807720"/>
              </a:xfrm>
              <a:custGeom>
                <a:avLst/>
                <a:gdLst/>
                <a:ahLst/>
                <a:cxnLst/>
                <a:rect l="l" t="t" r="r" b="b"/>
                <a:pathLst>
                  <a:path w="786130" h="807720">
                    <a:moveTo>
                      <a:pt x="784860" y="285750"/>
                    </a:moveTo>
                    <a:cubicBezTo>
                      <a:pt x="786130" y="538480"/>
                      <a:pt x="756920" y="603250"/>
                      <a:pt x="718820" y="651510"/>
                    </a:cubicBezTo>
                    <a:cubicBezTo>
                      <a:pt x="680720" y="701040"/>
                      <a:pt x="623570" y="744220"/>
                      <a:pt x="567690" y="769620"/>
                    </a:cubicBezTo>
                    <a:cubicBezTo>
                      <a:pt x="510540" y="795020"/>
                      <a:pt x="440690" y="807720"/>
                      <a:pt x="379730" y="803910"/>
                    </a:cubicBezTo>
                    <a:cubicBezTo>
                      <a:pt x="317500" y="800100"/>
                      <a:pt x="248920" y="779780"/>
                      <a:pt x="196850" y="748030"/>
                    </a:cubicBezTo>
                    <a:cubicBezTo>
                      <a:pt x="143510" y="715010"/>
                      <a:pt x="92710" y="665480"/>
                      <a:pt x="60960" y="612140"/>
                    </a:cubicBezTo>
                    <a:cubicBezTo>
                      <a:pt x="29210" y="558800"/>
                      <a:pt x="7620" y="491490"/>
                      <a:pt x="3810" y="429260"/>
                    </a:cubicBezTo>
                    <a:cubicBezTo>
                      <a:pt x="0" y="367030"/>
                      <a:pt x="12700" y="297180"/>
                      <a:pt x="38100" y="241300"/>
                    </a:cubicBezTo>
                    <a:cubicBezTo>
                      <a:pt x="63500" y="184150"/>
                      <a:pt x="107950" y="128270"/>
                      <a:pt x="156210" y="90170"/>
                    </a:cubicBezTo>
                    <a:cubicBezTo>
                      <a:pt x="205740" y="52070"/>
                      <a:pt x="270510" y="22860"/>
                      <a:pt x="331470" y="11430"/>
                    </a:cubicBezTo>
                    <a:cubicBezTo>
                      <a:pt x="392430" y="0"/>
                      <a:pt x="46355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50" name="Group 250"/>
            <p:cNvGrpSpPr/>
            <p:nvPr/>
          </p:nvGrpSpPr>
          <p:grpSpPr>
            <a:xfrm>
              <a:off x="3364485" y="5856705"/>
              <a:ext cx="961467" cy="961467"/>
              <a:chOff x="0" y="0"/>
              <a:chExt cx="895350" cy="895350"/>
            </a:xfrm>
          </p:grpSpPr>
          <p:sp>
            <p:nvSpPr>
              <p:cNvPr id="251" name="Freeform 251"/>
              <p:cNvSpPr/>
              <p:nvPr/>
            </p:nvSpPr>
            <p:spPr>
              <a:xfrm>
                <a:off x="46990" y="39370"/>
                <a:ext cx="786130" cy="807720"/>
              </a:xfrm>
              <a:custGeom>
                <a:avLst/>
                <a:gdLst/>
                <a:ahLst/>
                <a:cxnLst/>
                <a:rect l="l" t="t" r="r" b="b"/>
                <a:pathLst>
                  <a:path w="786130" h="807720">
                    <a:moveTo>
                      <a:pt x="784860" y="285750"/>
                    </a:moveTo>
                    <a:cubicBezTo>
                      <a:pt x="786130" y="538480"/>
                      <a:pt x="756920" y="603250"/>
                      <a:pt x="718820" y="651510"/>
                    </a:cubicBezTo>
                    <a:cubicBezTo>
                      <a:pt x="680720" y="701040"/>
                      <a:pt x="623570" y="744220"/>
                      <a:pt x="567690" y="769620"/>
                    </a:cubicBezTo>
                    <a:cubicBezTo>
                      <a:pt x="510540" y="795020"/>
                      <a:pt x="440690" y="807720"/>
                      <a:pt x="379730" y="803910"/>
                    </a:cubicBezTo>
                    <a:cubicBezTo>
                      <a:pt x="317500" y="800100"/>
                      <a:pt x="248920" y="779780"/>
                      <a:pt x="196850" y="748030"/>
                    </a:cubicBezTo>
                    <a:cubicBezTo>
                      <a:pt x="143510" y="715010"/>
                      <a:pt x="92710" y="665480"/>
                      <a:pt x="60960" y="612140"/>
                    </a:cubicBezTo>
                    <a:cubicBezTo>
                      <a:pt x="29210" y="558800"/>
                      <a:pt x="7620" y="491490"/>
                      <a:pt x="3810" y="429260"/>
                    </a:cubicBezTo>
                    <a:cubicBezTo>
                      <a:pt x="0" y="367030"/>
                      <a:pt x="12700" y="297180"/>
                      <a:pt x="38100" y="241300"/>
                    </a:cubicBezTo>
                    <a:cubicBezTo>
                      <a:pt x="63500" y="184150"/>
                      <a:pt x="107950" y="128270"/>
                      <a:pt x="156210" y="90170"/>
                    </a:cubicBezTo>
                    <a:cubicBezTo>
                      <a:pt x="205740" y="52070"/>
                      <a:pt x="270510" y="22860"/>
                      <a:pt x="331470" y="11430"/>
                    </a:cubicBezTo>
                    <a:cubicBezTo>
                      <a:pt x="392430" y="0"/>
                      <a:pt x="46355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52" name="Group 252"/>
            <p:cNvGrpSpPr/>
            <p:nvPr/>
          </p:nvGrpSpPr>
          <p:grpSpPr>
            <a:xfrm>
              <a:off x="3364485" y="5856705"/>
              <a:ext cx="961467" cy="961467"/>
              <a:chOff x="0" y="0"/>
              <a:chExt cx="895350" cy="895350"/>
            </a:xfrm>
          </p:grpSpPr>
          <p:sp>
            <p:nvSpPr>
              <p:cNvPr id="253" name="Freeform 253"/>
              <p:cNvSpPr/>
              <p:nvPr/>
            </p:nvSpPr>
            <p:spPr>
              <a:xfrm>
                <a:off x="46990" y="39370"/>
                <a:ext cx="786130" cy="807720"/>
              </a:xfrm>
              <a:custGeom>
                <a:avLst/>
                <a:gdLst/>
                <a:ahLst/>
                <a:cxnLst/>
                <a:rect l="l" t="t" r="r" b="b"/>
                <a:pathLst>
                  <a:path w="786130" h="807720">
                    <a:moveTo>
                      <a:pt x="784860" y="285750"/>
                    </a:moveTo>
                    <a:cubicBezTo>
                      <a:pt x="786130" y="538480"/>
                      <a:pt x="756920" y="603250"/>
                      <a:pt x="718820" y="651510"/>
                    </a:cubicBezTo>
                    <a:cubicBezTo>
                      <a:pt x="680720" y="701040"/>
                      <a:pt x="623570" y="744220"/>
                      <a:pt x="567690" y="769620"/>
                    </a:cubicBezTo>
                    <a:cubicBezTo>
                      <a:pt x="510540" y="795020"/>
                      <a:pt x="440690" y="807720"/>
                      <a:pt x="379730" y="803910"/>
                    </a:cubicBezTo>
                    <a:cubicBezTo>
                      <a:pt x="317500" y="800100"/>
                      <a:pt x="248920" y="779780"/>
                      <a:pt x="196850" y="748030"/>
                    </a:cubicBezTo>
                    <a:cubicBezTo>
                      <a:pt x="143510" y="715010"/>
                      <a:pt x="92710" y="665480"/>
                      <a:pt x="60960" y="612140"/>
                    </a:cubicBezTo>
                    <a:cubicBezTo>
                      <a:pt x="29210" y="558800"/>
                      <a:pt x="7620" y="491490"/>
                      <a:pt x="3810" y="429260"/>
                    </a:cubicBezTo>
                    <a:cubicBezTo>
                      <a:pt x="0" y="367030"/>
                      <a:pt x="12700" y="297180"/>
                      <a:pt x="38100" y="241300"/>
                    </a:cubicBezTo>
                    <a:cubicBezTo>
                      <a:pt x="63500" y="184150"/>
                      <a:pt x="107950" y="128270"/>
                      <a:pt x="156210" y="90170"/>
                    </a:cubicBezTo>
                    <a:cubicBezTo>
                      <a:pt x="205740" y="52070"/>
                      <a:pt x="270510" y="22860"/>
                      <a:pt x="331470" y="11430"/>
                    </a:cubicBezTo>
                    <a:cubicBezTo>
                      <a:pt x="392430" y="0"/>
                      <a:pt x="46355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54" name="Group 254"/>
            <p:cNvGrpSpPr/>
            <p:nvPr/>
          </p:nvGrpSpPr>
          <p:grpSpPr>
            <a:xfrm>
              <a:off x="2347104" y="5739420"/>
              <a:ext cx="961467" cy="961467"/>
              <a:chOff x="0" y="0"/>
              <a:chExt cx="895350" cy="895350"/>
            </a:xfrm>
          </p:grpSpPr>
          <p:sp>
            <p:nvSpPr>
              <p:cNvPr id="255" name="Freeform 255"/>
              <p:cNvSpPr/>
              <p:nvPr/>
            </p:nvSpPr>
            <p:spPr>
              <a:xfrm>
                <a:off x="46990" y="39370"/>
                <a:ext cx="786130" cy="807720"/>
              </a:xfrm>
              <a:custGeom>
                <a:avLst/>
                <a:gdLst/>
                <a:ahLst/>
                <a:cxnLst/>
                <a:rect l="l" t="t" r="r" b="b"/>
                <a:pathLst>
                  <a:path w="786130" h="807720">
                    <a:moveTo>
                      <a:pt x="784860" y="285750"/>
                    </a:moveTo>
                    <a:cubicBezTo>
                      <a:pt x="786130" y="538480"/>
                      <a:pt x="756920" y="603250"/>
                      <a:pt x="718820" y="651510"/>
                    </a:cubicBezTo>
                    <a:cubicBezTo>
                      <a:pt x="680720" y="701040"/>
                      <a:pt x="624840" y="744220"/>
                      <a:pt x="567690" y="769620"/>
                    </a:cubicBezTo>
                    <a:cubicBezTo>
                      <a:pt x="511810" y="795020"/>
                      <a:pt x="440690" y="807720"/>
                      <a:pt x="379730" y="803910"/>
                    </a:cubicBezTo>
                    <a:cubicBezTo>
                      <a:pt x="317500" y="800100"/>
                      <a:pt x="250190" y="779780"/>
                      <a:pt x="196850" y="748030"/>
                    </a:cubicBezTo>
                    <a:cubicBezTo>
                      <a:pt x="143510" y="715010"/>
                      <a:pt x="92710" y="665480"/>
                      <a:pt x="60960" y="612140"/>
                    </a:cubicBezTo>
                    <a:cubicBezTo>
                      <a:pt x="29210" y="558800"/>
                      <a:pt x="7620" y="491490"/>
                      <a:pt x="3810" y="429260"/>
                    </a:cubicBezTo>
                    <a:cubicBezTo>
                      <a:pt x="0" y="367030"/>
                      <a:pt x="12700" y="297180"/>
                      <a:pt x="39370" y="241300"/>
                    </a:cubicBezTo>
                    <a:cubicBezTo>
                      <a:pt x="64770" y="184150"/>
                      <a:pt x="107950" y="128270"/>
                      <a:pt x="157480" y="90170"/>
                    </a:cubicBezTo>
                    <a:cubicBezTo>
                      <a:pt x="205740" y="52070"/>
                      <a:pt x="270510" y="22860"/>
                      <a:pt x="331470" y="11430"/>
                    </a:cubicBezTo>
                    <a:cubicBezTo>
                      <a:pt x="392430" y="0"/>
                      <a:pt x="463550" y="5080"/>
                      <a:pt x="523240" y="22860"/>
                    </a:cubicBezTo>
                    <a:cubicBezTo>
                      <a:pt x="581660" y="4191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56" name="Group 256"/>
            <p:cNvGrpSpPr/>
            <p:nvPr/>
          </p:nvGrpSpPr>
          <p:grpSpPr>
            <a:xfrm>
              <a:off x="2347104" y="5739420"/>
              <a:ext cx="961467" cy="961467"/>
              <a:chOff x="0" y="0"/>
              <a:chExt cx="895350" cy="895350"/>
            </a:xfrm>
          </p:grpSpPr>
          <p:sp>
            <p:nvSpPr>
              <p:cNvPr id="257" name="Freeform 257"/>
              <p:cNvSpPr/>
              <p:nvPr/>
            </p:nvSpPr>
            <p:spPr>
              <a:xfrm>
                <a:off x="46990" y="39370"/>
                <a:ext cx="786130" cy="807720"/>
              </a:xfrm>
              <a:custGeom>
                <a:avLst/>
                <a:gdLst/>
                <a:ahLst/>
                <a:cxnLst/>
                <a:rect l="l" t="t" r="r" b="b"/>
                <a:pathLst>
                  <a:path w="786130" h="807720">
                    <a:moveTo>
                      <a:pt x="784860" y="285750"/>
                    </a:moveTo>
                    <a:cubicBezTo>
                      <a:pt x="786130" y="538480"/>
                      <a:pt x="756920" y="603250"/>
                      <a:pt x="718820" y="651510"/>
                    </a:cubicBezTo>
                    <a:cubicBezTo>
                      <a:pt x="680720" y="701040"/>
                      <a:pt x="624840" y="744220"/>
                      <a:pt x="567690" y="769620"/>
                    </a:cubicBezTo>
                    <a:cubicBezTo>
                      <a:pt x="511810" y="795020"/>
                      <a:pt x="440690" y="807720"/>
                      <a:pt x="379730" y="803910"/>
                    </a:cubicBezTo>
                    <a:cubicBezTo>
                      <a:pt x="317500" y="800100"/>
                      <a:pt x="250190" y="779780"/>
                      <a:pt x="196850" y="748030"/>
                    </a:cubicBezTo>
                    <a:cubicBezTo>
                      <a:pt x="143510" y="715010"/>
                      <a:pt x="92710" y="665480"/>
                      <a:pt x="60960" y="612140"/>
                    </a:cubicBezTo>
                    <a:cubicBezTo>
                      <a:pt x="29210" y="558800"/>
                      <a:pt x="7620" y="491490"/>
                      <a:pt x="3810" y="429260"/>
                    </a:cubicBezTo>
                    <a:cubicBezTo>
                      <a:pt x="0" y="367030"/>
                      <a:pt x="12700" y="297180"/>
                      <a:pt x="39370" y="241300"/>
                    </a:cubicBezTo>
                    <a:cubicBezTo>
                      <a:pt x="64770" y="184150"/>
                      <a:pt x="107950" y="128270"/>
                      <a:pt x="157480" y="90170"/>
                    </a:cubicBezTo>
                    <a:cubicBezTo>
                      <a:pt x="205740" y="52070"/>
                      <a:pt x="270510" y="22860"/>
                      <a:pt x="331470" y="11430"/>
                    </a:cubicBezTo>
                    <a:cubicBezTo>
                      <a:pt x="392430" y="0"/>
                      <a:pt x="463550" y="5080"/>
                      <a:pt x="523240" y="22860"/>
                    </a:cubicBezTo>
                    <a:cubicBezTo>
                      <a:pt x="581660" y="4191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58" name="Group 258"/>
            <p:cNvGrpSpPr/>
            <p:nvPr/>
          </p:nvGrpSpPr>
          <p:grpSpPr>
            <a:xfrm>
              <a:off x="2660773" y="5699870"/>
              <a:ext cx="961467" cy="961467"/>
              <a:chOff x="0" y="0"/>
              <a:chExt cx="895350" cy="895350"/>
            </a:xfrm>
          </p:grpSpPr>
          <p:sp>
            <p:nvSpPr>
              <p:cNvPr id="259" name="Freeform 259"/>
              <p:cNvSpPr/>
              <p:nvPr/>
            </p:nvSpPr>
            <p:spPr>
              <a:xfrm>
                <a:off x="46990" y="4064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295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7940" y="557530"/>
                      <a:pt x="7620" y="490220"/>
                      <a:pt x="3810" y="427990"/>
                    </a:cubicBezTo>
                    <a:cubicBezTo>
                      <a:pt x="0" y="367030"/>
                      <a:pt x="12700" y="295910"/>
                      <a:pt x="38100" y="240030"/>
                    </a:cubicBezTo>
                    <a:cubicBezTo>
                      <a:pt x="63500" y="182880"/>
                      <a:pt x="107950" y="127000"/>
                      <a:pt x="156210" y="88900"/>
                    </a:cubicBezTo>
                    <a:cubicBezTo>
                      <a:pt x="204470" y="50800"/>
                      <a:pt x="270510" y="21590"/>
                      <a:pt x="331470" y="10160"/>
                    </a:cubicBezTo>
                    <a:cubicBezTo>
                      <a:pt x="392430" y="0"/>
                      <a:pt x="46228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60" name="Group 260"/>
            <p:cNvGrpSpPr/>
            <p:nvPr/>
          </p:nvGrpSpPr>
          <p:grpSpPr>
            <a:xfrm>
              <a:off x="2673048" y="5973990"/>
              <a:ext cx="961467" cy="961467"/>
              <a:chOff x="0" y="0"/>
              <a:chExt cx="895350" cy="895350"/>
            </a:xfrm>
          </p:grpSpPr>
          <p:sp>
            <p:nvSpPr>
              <p:cNvPr id="261" name="Freeform 261"/>
              <p:cNvSpPr/>
              <p:nvPr/>
            </p:nvSpPr>
            <p:spPr>
              <a:xfrm>
                <a:off x="46990" y="39370"/>
                <a:ext cx="786130" cy="807720"/>
              </a:xfrm>
              <a:custGeom>
                <a:avLst/>
                <a:gdLst/>
                <a:ahLst/>
                <a:cxnLst/>
                <a:rect l="l" t="t" r="r" b="b"/>
                <a:pathLst>
                  <a:path w="786130" h="807720">
                    <a:moveTo>
                      <a:pt x="786130" y="285750"/>
                    </a:moveTo>
                    <a:cubicBezTo>
                      <a:pt x="786130" y="538480"/>
                      <a:pt x="756920" y="603250"/>
                      <a:pt x="718820" y="651510"/>
                    </a:cubicBezTo>
                    <a:cubicBezTo>
                      <a:pt x="680720" y="701040"/>
                      <a:pt x="624840" y="744220"/>
                      <a:pt x="567690" y="769620"/>
                    </a:cubicBezTo>
                    <a:cubicBezTo>
                      <a:pt x="511810" y="795020"/>
                      <a:pt x="440690" y="807720"/>
                      <a:pt x="379730" y="805180"/>
                    </a:cubicBezTo>
                    <a:cubicBezTo>
                      <a:pt x="317500" y="801370"/>
                      <a:pt x="250190" y="779780"/>
                      <a:pt x="196850" y="748030"/>
                    </a:cubicBezTo>
                    <a:cubicBezTo>
                      <a:pt x="143510" y="715010"/>
                      <a:pt x="92710" y="665480"/>
                      <a:pt x="60960" y="612140"/>
                    </a:cubicBezTo>
                    <a:cubicBezTo>
                      <a:pt x="29210" y="558800"/>
                      <a:pt x="7620" y="491490"/>
                      <a:pt x="3810" y="429260"/>
                    </a:cubicBezTo>
                    <a:cubicBezTo>
                      <a:pt x="0" y="367030"/>
                      <a:pt x="13970" y="297180"/>
                      <a:pt x="39370" y="241300"/>
                    </a:cubicBezTo>
                    <a:cubicBezTo>
                      <a:pt x="64770" y="184150"/>
                      <a:pt x="107950" y="128270"/>
                      <a:pt x="157480" y="90170"/>
                    </a:cubicBezTo>
                    <a:cubicBezTo>
                      <a:pt x="205740" y="52070"/>
                      <a:pt x="270510" y="22860"/>
                      <a:pt x="331470" y="11430"/>
                    </a:cubicBezTo>
                    <a:cubicBezTo>
                      <a:pt x="392430" y="0"/>
                      <a:pt x="463550" y="5080"/>
                      <a:pt x="523240" y="22860"/>
                    </a:cubicBezTo>
                    <a:cubicBezTo>
                      <a:pt x="581660" y="41910"/>
                      <a:pt x="687070" y="121920"/>
                      <a:pt x="687070" y="121920"/>
                    </a:cubicBezTo>
                  </a:path>
                </a:pathLst>
              </a:custGeom>
              <a:solidFill>
                <a:srgbClr val="3F864C">
                  <a:alpha val="9804"/>
                </a:srgbClr>
              </a:solidFill>
              <a:ln cap="sq">
                <a:noFill/>
                <a:prstDash val="solid"/>
                <a:miter/>
              </a:ln>
            </p:spPr>
            <p:txBody>
              <a:bodyPr/>
              <a:lstStyle/>
              <a:p>
                <a:endParaRPr lang="fi-FI"/>
              </a:p>
            </p:txBody>
          </p:sp>
        </p:grpSp>
        <p:grpSp>
          <p:nvGrpSpPr>
            <p:cNvPr id="262" name="Group 262"/>
            <p:cNvGrpSpPr/>
            <p:nvPr/>
          </p:nvGrpSpPr>
          <p:grpSpPr>
            <a:xfrm>
              <a:off x="3352211" y="5908529"/>
              <a:ext cx="961467" cy="961467"/>
              <a:chOff x="0" y="0"/>
              <a:chExt cx="895350" cy="895350"/>
            </a:xfrm>
          </p:grpSpPr>
          <p:sp>
            <p:nvSpPr>
              <p:cNvPr id="263" name="Freeform 263"/>
              <p:cNvSpPr/>
              <p:nvPr/>
            </p:nvSpPr>
            <p:spPr>
              <a:xfrm>
                <a:off x="46990" y="4064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60960" y="610870"/>
                    </a:cubicBezTo>
                    <a:cubicBezTo>
                      <a:pt x="27940" y="557530"/>
                      <a:pt x="7620" y="490220"/>
                      <a:pt x="3810" y="427990"/>
                    </a:cubicBezTo>
                    <a:cubicBezTo>
                      <a:pt x="0" y="367030"/>
                      <a:pt x="12700" y="295910"/>
                      <a:pt x="38100" y="240030"/>
                    </a:cubicBezTo>
                    <a:cubicBezTo>
                      <a:pt x="63500" y="182880"/>
                      <a:pt x="106680" y="127000"/>
                      <a:pt x="156210" y="88900"/>
                    </a:cubicBezTo>
                    <a:cubicBezTo>
                      <a:pt x="204470" y="50800"/>
                      <a:pt x="269240" y="21590"/>
                      <a:pt x="330200" y="10160"/>
                    </a:cubicBezTo>
                    <a:cubicBezTo>
                      <a:pt x="391160" y="0"/>
                      <a:pt x="462280" y="3810"/>
                      <a:pt x="521970" y="22860"/>
                    </a:cubicBezTo>
                    <a:cubicBezTo>
                      <a:pt x="58039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64" name="Group 264"/>
            <p:cNvGrpSpPr/>
            <p:nvPr/>
          </p:nvGrpSpPr>
          <p:grpSpPr>
            <a:xfrm>
              <a:off x="717384" y="5635772"/>
              <a:ext cx="961467" cy="961467"/>
              <a:chOff x="0" y="0"/>
              <a:chExt cx="895350" cy="895350"/>
            </a:xfrm>
          </p:grpSpPr>
          <p:sp>
            <p:nvSpPr>
              <p:cNvPr id="265" name="Freeform 265"/>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8270"/>
                      <a:pt x="156210" y="8890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66" name="Group 266"/>
            <p:cNvGrpSpPr/>
            <p:nvPr/>
          </p:nvGrpSpPr>
          <p:grpSpPr>
            <a:xfrm>
              <a:off x="717384" y="5635772"/>
              <a:ext cx="961467" cy="961467"/>
              <a:chOff x="0" y="0"/>
              <a:chExt cx="895350" cy="895350"/>
            </a:xfrm>
          </p:grpSpPr>
          <p:sp>
            <p:nvSpPr>
              <p:cNvPr id="267" name="Freeform 267"/>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8270"/>
                      <a:pt x="156210" y="8890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68" name="Group 268"/>
            <p:cNvGrpSpPr/>
            <p:nvPr/>
          </p:nvGrpSpPr>
          <p:grpSpPr>
            <a:xfrm>
              <a:off x="717384" y="5635772"/>
              <a:ext cx="961467" cy="961467"/>
              <a:chOff x="0" y="0"/>
              <a:chExt cx="895350" cy="895350"/>
            </a:xfrm>
          </p:grpSpPr>
          <p:sp>
            <p:nvSpPr>
              <p:cNvPr id="269" name="Freeform 269"/>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8270"/>
                      <a:pt x="156210" y="8890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70" name="Group 270"/>
            <p:cNvGrpSpPr/>
            <p:nvPr/>
          </p:nvGrpSpPr>
          <p:grpSpPr>
            <a:xfrm>
              <a:off x="717384" y="5635772"/>
              <a:ext cx="961467" cy="961467"/>
              <a:chOff x="0" y="0"/>
              <a:chExt cx="895350" cy="895350"/>
            </a:xfrm>
          </p:grpSpPr>
          <p:sp>
            <p:nvSpPr>
              <p:cNvPr id="271" name="Freeform 271"/>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8270"/>
                      <a:pt x="156210" y="8890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72" name="Group 272"/>
            <p:cNvGrpSpPr/>
            <p:nvPr/>
          </p:nvGrpSpPr>
          <p:grpSpPr>
            <a:xfrm>
              <a:off x="260516" y="5935804"/>
              <a:ext cx="961467" cy="961467"/>
              <a:chOff x="0" y="0"/>
              <a:chExt cx="895350" cy="895350"/>
            </a:xfrm>
          </p:grpSpPr>
          <p:sp>
            <p:nvSpPr>
              <p:cNvPr id="273" name="Freeform 273"/>
              <p:cNvSpPr/>
              <p:nvPr/>
            </p:nvSpPr>
            <p:spPr>
              <a:xfrm>
                <a:off x="46990" y="39370"/>
                <a:ext cx="786130" cy="807720"/>
              </a:xfrm>
              <a:custGeom>
                <a:avLst/>
                <a:gdLst/>
                <a:ahLst/>
                <a:cxnLst/>
                <a:rect l="l" t="t" r="r" b="b"/>
                <a:pathLst>
                  <a:path w="786130" h="807720">
                    <a:moveTo>
                      <a:pt x="784860" y="285750"/>
                    </a:moveTo>
                    <a:cubicBezTo>
                      <a:pt x="786130" y="537210"/>
                      <a:pt x="756920" y="601980"/>
                      <a:pt x="718820" y="651510"/>
                    </a:cubicBezTo>
                    <a:cubicBezTo>
                      <a:pt x="680720" y="699770"/>
                      <a:pt x="623570" y="744220"/>
                      <a:pt x="567690" y="769620"/>
                    </a:cubicBezTo>
                    <a:cubicBezTo>
                      <a:pt x="510540" y="795020"/>
                      <a:pt x="440690" y="807720"/>
                      <a:pt x="379730" y="803910"/>
                    </a:cubicBezTo>
                    <a:cubicBezTo>
                      <a:pt x="317500" y="800100"/>
                      <a:pt x="248920" y="778510"/>
                      <a:pt x="19685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7000"/>
                      <a:pt x="156210" y="8890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74" name="Group 274"/>
            <p:cNvGrpSpPr/>
            <p:nvPr/>
          </p:nvGrpSpPr>
          <p:grpSpPr>
            <a:xfrm>
              <a:off x="248242" y="5935804"/>
              <a:ext cx="961467" cy="961467"/>
              <a:chOff x="0" y="0"/>
              <a:chExt cx="895350" cy="895350"/>
            </a:xfrm>
          </p:grpSpPr>
          <p:sp>
            <p:nvSpPr>
              <p:cNvPr id="275" name="Freeform 275"/>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60960" y="610870"/>
                    </a:cubicBezTo>
                    <a:cubicBezTo>
                      <a:pt x="27940" y="558800"/>
                      <a:pt x="7620" y="490220"/>
                      <a:pt x="3810" y="427990"/>
                    </a:cubicBezTo>
                    <a:cubicBezTo>
                      <a:pt x="0" y="367030"/>
                      <a:pt x="12700" y="297180"/>
                      <a:pt x="38100" y="240030"/>
                    </a:cubicBezTo>
                    <a:cubicBezTo>
                      <a:pt x="63500" y="184150"/>
                      <a:pt x="106680" y="127000"/>
                      <a:pt x="156210" y="88900"/>
                    </a:cubicBezTo>
                    <a:cubicBezTo>
                      <a:pt x="204470" y="50800"/>
                      <a:pt x="269240" y="21590"/>
                      <a:pt x="330200" y="11430"/>
                    </a:cubicBezTo>
                    <a:cubicBezTo>
                      <a:pt x="391160" y="0"/>
                      <a:pt x="462280" y="3810"/>
                      <a:pt x="521970" y="22860"/>
                    </a:cubicBezTo>
                    <a:cubicBezTo>
                      <a:pt x="58039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76" name="Group 276"/>
            <p:cNvGrpSpPr/>
            <p:nvPr/>
          </p:nvGrpSpPr>
          <p:grpSpPr>
            <a:xfrm>
              <a:off x="665560" y="5935804"/>
              <a:ext cx="961467" cy="961467"/>
              <a:chOff x="0" y="0"/>
              <a:chExt cx="895350" cy="895350"/>
            </a:xfrm>
          </p:grpSpPr>
          <p:sp>
            <p:nvSpPr>
              <p:cNvPr id="277" name="Freeform 277"/>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60960" y="610870"/>
                    </a:cubicBezTo>
                    <a:cubicBezTo>
                      <a:pt x="27940" y="558800"/>
                      <a:pt x="7620" y="490220"/>
                      <a:pt x="3810" y="427990"/>
                    </a:cubicBezTo>
                    <a:cubicBezTo>
                      <a:pt x="0" y="367030"/>
                      <a:pt x="12700" y="297180"/>
                      <a:pt x="38100" y="240030"/>
                    </a:cubicBezTo>
                    <a:cubicBezTo>
                      <a:pt x="63500" y="184150"/>
                      <a:pt x="106680" y="127000"/>
                      <a:pt x="156210" y="88900"/>
                    </a:cubicBezTo>
                    <a:cubicBezTo>
                      <a:pt x="204470" y="50800"/>
                      <a:pt x="269240" y="21590"/>
                      <a:pt x="330200" y="11430"/>
                    </a:cubicBezTo>
                    <a:cubicBezTo>
                      <a:pt x="391160" y="0"/>
                      <a:pt x="462280" y="3810"/>
                      <a:pt x="521970" y="22860"/>
                    </a:cubicBezTo>
                    <a:cubicBezTo>
                      <a:pt x="58039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78" name="Group 278"/>
            <p:cNvGrpSpPr/>
            <p:nvPr/>
          </p:nvGrpSpPr>
          <p:grpSpPr>
            <a:xfrm>
              <a:off x="1500195" y="5661684"/>
              <a:ext cx="961467" cy="961467"/>
              <a:chOff x="0" y="0"/>
              <a:chExt cx="895350" cy="895350"/>
            </a:xfrm>
          </p:grpSpPr>
          <p:sp>
            <p:nvSpPr>
              <p:cNvPr id="279" name="Freeform 279"/>
              <p:cNvSpPr/>
              <p:nvPr/>
            </p:nvSpPr>
            <p:spPr>
              <a:xfrm>
                <a:off x="46990" y="39370"/>
                <a:ext cx="784860" cy="807720"/>
              </a:xfrm>
              <a:custGeom>
                <a:avLst/>
                <a:gdLst/>
                <a:ahLst/>
                <a:cxnLst/>
                <a:rect l="l" t="t" r="r" b="b"/>
                <a:pathLst>
                  <a:path w="784860" h="807720">
                    <a:moveTo>
                      <a:pt x="784860" y="285750"/>
                    </a:moveTo>
                    <a:cubicBezTo>
                      <a:pt x="784860" y="537210"/>
                      <a:pt x="755650" y="601980"/>
                      <a:pt x="717550" y="651510"/>
                    </a:cubicBezTo>
                    <a:cubicBezTo>
                      <a:pt x="679450" y="699770"/>
                      <a:pt x="623570" y="744220"/>
                      <a:pt x="566420" y="769620"/>
                    </a:cubicBezTo>
                    <a:cubicBezTo>
                      <a:pt x="510540" y="795020"/>
                      <a:pt x="440690" y="807720"/>
                      <a:pt x="378460" y="803910"/>
                    </a:cubicBezTo>
                    <a:cubicBezTo>
                      <a:pt x="316230" y="800100"/>
                      <a:pt x="248920" y="778510"/>
                      <a:pt x="195580" y="746760"/>
                    </a:cubicBezTo>
                    <a:cubicBezTo>
                      <a:pt x="142240" y="715010"/>
                      <a:pt x="92710" y="664210"/>
                      <a:pt x="60960" y="612140"/>
                    </a:cubicBezTo>
                    <a:cubicBezTo>
                      <a:pt x="27940" y="558800"/>
                      <a:pt x="7620" y="490220"/>
                      <a:pt x="3810" y="429260"/>
                    </a:cubicBezTo>
                    <a:cubicBezTo>
                      <a:pt x="0" y="367030"/>
                      <a:pt x="12700" y="297180"/>
                      <a:pt x="38100" y="240030"/>
                    </a:cubicBezTo>
                    <a:cubicBezTo>
                      <a:pt x="63500" y="184150"/>
                      <a:pt x="107950" y="128270"/>
                      <a:pt x="156210" y="90170"/>
                    </a:cubicBezTo>
                    <a:cubicBezTo>
                      <a:pt x="204470" y="50800"/>
                      <a:pt x="269240" y="22860"/>
                      <a:pt x="330200" y="11430"/>
                    </a:cubicBezTo>
                    <a:cubicBezTo>
                      <a:pt x="391160" y="0"/>
                      <a:pt x="46228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80" name="Group 280"/>
            <p:cNvGrpSpPr/>
            <p:nvPr/>
          </p:nvGrpSpPr>
          <p:grpSpPr>
            <a:xfrm>
              <a:off x="1500195" y="5648046"/>
              <a:ext cx="961467" cy="961467"/>
              <a:chOff x="0" y="0"/>
              <a:chExt cx="895350" cy="895350"/>
            </a:xfrm>
          </p:grpSpPr>
          <p:sp>
            <p:nvSpPr>
              <p:cNvPr id="281" name="Freeform 281"/>
              <p:cNvSpPr/>
              <p:nvPr/>
            </p:nvSpPr>
            <p:spPr>
              <a:xfrm>
                <a:off x="46990" y="39370"/>
                <a:ext cx="784860" cy="807720"/>
              </a:xfrm>
              <a:custGeom>
                <a:avLst/>
                <a:gdLst/>
                <a:ahLst/>
                <a:cxnLst/>
                <a:rect l="l" t="t" r="r" b="b"/>
                <a:pathLst>
                  <a:path w="784860" h="807720">
                    <a:moveTo>
                      <a:pt x="784860" y="285750"/>
                    </a:moveTo>
                    <a:cubicBezTo>
                      <a:pt x="784860" y="538480"/>
                      <a:pt x="755650" y="603250"/>
                      <a:pt x="717550" y="651510"/>
                    </a:cubicBezTo>
                    <a:cubicBezTo>
                      <a:pt x="679450" y="701040"/>
                      <a:pt x="623570" y="744220"/>
                      <a:pt x="566420" y="769620"/>
                    </a:cubicBezTo>
                    <a:cubicBezTo>
                      <a:pt x="510540" y="795020"/>
                      <a:pt x="440690" y="807720"/>
                      <a:pt x="378460" y="803910"/>
                    </a:cubicBezTo>
                    <a:cubicBezTo>
                      <a:pt x="316230" y="800100"/>
                      <a:pt x="248920" y="779780"/>
                      <a:pt x="195580" y="748030"/>
                    </a:cubicBezTo>
                    <a:cubicBezTo>
                      <a:pt x="142240" y="715010"/>
                      <a:pt x="92710" y="665480"/>
                      <a:pt x="60960" y="612140"/>
                    </a:cubicBezTo>
                    <a:cubicBezTo>
                      <a:pt x="27940" y="558800"/>
                      <a:pt x="7620" y="491490"/>
                      <a:pt x="3810" y="429260"/>
                    </a:cubicBezTo>
                    <a:cubicBezTo>
                      <a:pt x="0" y="367030"/>
                      <a:pt x="12700" y="297180"/>
                      <a:pt x="38100" y="241300"/>
                    </a:cubicBezTo>
                    <a:cubicBezTo>
                      <a:pt x="63500" y="184150"/>
                      <a:pt x="107950" y="128270"/>
                      <a:pt x="156210" y="90170"/>
                    </a:cubicBezTo>
                    <a:cubicBezTo>
                      <a:pt x="204470" y="52070"/>
                      <a:pt x="269240" y="22860"/>
                      <a:pt x="330200" y="11430"/>
                    </a:cubicBezTo>
                    <a:cubicBezTo>
                      <a:pt x="391160" y="0"/>
                      <a:pt x="46228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82" name="Group 282"/>
            <p:cNvGrpSpPr/>
            <p:nvPr/>
          </p:nvGrpSpPr>
          <p:grpSpPr>
            <a:xfrm>
              <a:off x="1500195" y="5648046"/>
              <a:ext cx="961467" cy="961467"/>
              <a:chOff x="0" y="0"/>
              <a:chExt cx="895350" cy="895350"/>
            </a:xfrm>
          </p:grpSpPr>
          <p:sp>
            <p:nvSpPr>
              <p:cNvPr id="283" name="Freeform 283"/>
              <p:cNvSpPr/>
              <p:nvPr/>
            </p:nvSpPr>
            <p:spPr>
              <a:xfrm>
                <a:off x="46990" y="39370"/>
                <a:ext cx="784860" cy="807720"/>
              </a:xfrm>
              <a:custGeom>
                <a:avLst/>
                <a:gdLst/>
                <a:ahLst/>
                <a:cxnLst/>
                <a:rect l="l" t="t" r="r" b="b"/>
                <a:pathLst>
                  <a:path w="784860" h="807720">
                    <a:moveTo>
                      <a:pt x="784860" y="285750"/>
                    </a:moveTo>
                    <a:cubicBezTo>
                      <a:pt x="784860" y="538480"/>
                      <a:pt x="755650" y="603250"/>
                      <a:pt x="717550" y="651510"/>
                    </a:cubicBezTo>
                    <a:cubicBezTo>
                      <a:pt x="679450" y="701040"/>
                      <a:pt x="623570" y="744220"/>
                      <a:pt x="566420" y="769620"/>
                    </a:cubicBezTo>
                    <a:cubicBezTo>
                      <a:pt x="510540" y="795020"/>
                      <a:pt x="440690" y="807720"/>
                      <a:pt x="378460" y="803910"/>
                    </a:cubicBezTo>
                    <a:cubicBezTo>
                      <a:pt x="316230" y="800100"/>
                      <a:pt x="248920" y="779780"/>
                      <a:pt x="195580" y="748030"/>
                    </a:cubicBezTo>
                    <a:cubicBezTo>
                      <a:pt x="142240" y="715010"/>
                      <a:pt x="92710" y="665480"/>
                      <a:pt x="60960" y="612140"/>
                    </a:cubicBezTo>
                    <a:cubicBezTo>
                      <a:pt x="27940" y="558800"/>
                      <a:pt x="7620" y="491490"/>
                      <a:pt x="3810" y="429260"/>
                    </a:cubicBezTo>
                    <a:cubicBezTo>
                      <a:pt x="0" y="367030"/>
                      <a:pt x="12700" y="297180"/>
                      <a:pt x="38100" y="241300"/>
                    </a:cubicBezTo>
                    <a:cubicBezTo>
                      <a:pt x="63500" y="184150"/>
                      <a:pt x="107950" y="128270"/>
                      <a:pt x="156210" y="90170"/>
                    </a:cubicBezTo>
                    <a:cubicBezTo>
                      <a:pt x="204470" y="52070"/>
                      <a:pt x="269240" y="22860"/>
                      <a:pt x="330200" y="11430"/>
                    </a:cubicBezTo>
                    <a:cubicBezTo>
                      <a:pt x="391160" y="0"/>
                      <a:pt x="46228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84" name="Group 284"/>
            <p:cNvGrpSpPr/>
            <p:nvPr/>
          </p:nvGrpSpPr>
          <p:grpSpPr>
            <a:xfrm>
              <a:off x="1500195" y="5648046"/>
              <a:ext cx="961467" cy="961467"/>
              <a:chOff x="0" y="0"/>
              <a:chExt cx="895350" cy="895350"/>
            </a:xfrm>
          </p:grpSpPr>
          <p:sp>
            <p:nvSpPr>
              <p:cNvPr id="285" name="Freeform 285"/>
              <p:cNvSpPr/>
              <p:nvPr/>
            </p:nvSpPr>
            <p:spPr>
              <a:xfrm>
                <a:off x="46990" y="39370"/>
                <a:ext cx="784860" cy="807720"/>
              </a:xfrm>
              <a:custGeom>
                <a:avLst/>
                <a:gdLst/>
                <a:ahLst/>
                <a:cxnLst/>
                <a:rect l="l" t="t" r="r" b="b"/>
                <a:pathLst>
                  <a:path w="784860" h="807720">
                    <a:moveTo>
                      <a:pt x="784860" y="285750"/>
                    </a:moveTo>
                    <a:cubicBezTo>
                      <a:pt x="784860" y="538480"/>
                      <a:pt x="755650" y="603250"/>
                      <a:pt x="717550" y="651510"/>
                    </a:cubicBezTo>
                    <a:cubicBezTo>
                      <a:pt x="679450" y="701040"/>
                      <a:pt x="623570" y="744220"/>
                      <a:pt x="566420" y="769620"/>
                    </a:cubicBezTo>
                    <a:cubicBezTo>
                      <a:pt x="510540" y="795020"/>
                      <a:pt x="440690" y="807720"/>
                      <a:pt x="378460" y="803910"/>
                    </a:cubicBezTo>
                    <a:cubicBezTo>
                      <a:pt x="316230" y="800100"/>
                      <a:pt x="248920" y="779780"/>
                      <a:pt x="195580" y="748030"/>
                    </a:cubicBezTo>
                    <a:cubicBezTo>
                      <a:pt x="142240" y="715010"/>
                      <a:pt x="92710" y="665480"/>
                      <a:pt x="60960" y="612140"/>
                    </a:cubicBezTo>
                    <a:cubicBezTo>
                      <a:pt x="27940" y="558800"/>
                      <a:pt x="7620" y="491490"/>
                      <a:pt x="3810" y="429260"/>
                    </a:cubicBezTo>
                    <a:cubicBezTo>
                      <a:pt x="0" y="367030"/>
                      <a:pt x="12700" y="297180"/>
                      <a:pt x="38100" y="241300"/>
                    </a:cubicBezTo>
                    <a:cubicBezTo>
                      <a:pt x="63500" y="184150"/>
                      <a:pt x="107950" y="128270"/>
                      <a:pt x="156210" y="90170"/>
                    </a:cubicBezTo>
                    <a:cubicBezTo>
                      <a:pt x="204470" y="52070"/>
                      <a:pt x="269240" y="22860"/>
                      <a:pt x="330200" y="11430"/>
                    </a:cubicBezTo>
                    <a:cubicBezTo>
                      <a:pt x="391160" y="0"/>
                      <a:pt x="462280" y="5080"/>
                      <a:pt x="521970" y="22860"/>
                    </a:cubicBezTo>
                    <a:cubicBezTo>
                      <a:pt x="58166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86" name="Group 286"/>
            <p:cNvGrpSpPr/>
            <p:nvPr/>
          </p:nvGrpSpPr>
          <p:grpSpPr>
            <a:xfrm>
              <a:off x="1029690" y="5556673"/>
              <a:ext cx="961467" cy="961467"/>
              <a:chOff x="0" y="0"/>
              <a:chExt cx="895350" cy="895350"/>
            </a:xfrm>
          </p:grpSpPr>
          <p:sp>
            <p:nvSpPr>
              <p:cNvPr id="287" name="Freeform 287"/>
              <p:cNvSpPr/>
              <p:nvPr/>
            </p:nvSpPr>
            <p:spPr>
              <a:xfrm>
                <a:off x="48260" y="39370"/>
                <a:ext cx="784860" cy="807720"/>
              </a:xfrm>
              <a:custGeom>
                <a:avLst/>
                <a:gdLst/>
                <a:ahLst/>
                <a:cxnLst/>
                <a:rect l="l" t="t" r="r" b="b"/>
                <a:pathLst>
                  <a:path w="784860" h="807720">
                    <a:moveTo>
                      <a:pt x="784860" y="285750"/>
                    </a:moveTo>
                    <a:cubicBezTo>
                      <a:pt x="784860" y="538480"/>
                      <a:pt x="755650" y="603250"/>
                      <a:pt x="717550" y="651510"/>
                    </a:cubicBezTo>
                    <a:cubicBezTo>
                      <a:pt x="679450" y="701040"/>
                      <a:pt x="623570" y="744220"/>
                      <a:pt x="566420" y="769620"/>
                    </a:cubicBezTo>
                    <a:cubicBezTo>
                      <a:pt x="510540" y="795020"/>
                      <a:pt x="440690" y="807720"/>
                      <a:pt x="378460" y="803910"/>
                    </a:cubicBezTo>
                    <a:cubicBezTo>
                      <a:pt x="316230" y="801370"/>
                      <a:pt x="248920" y="779780"/>
                      <a:pt x="195580" y="748030"/>
                    </a:cubicBezTo>
                    <a:cubicBezTo>
                      <a:pt x="142240" y="715010"/>
                      <a:pt x="92710" y="665480"/>
                      <a:pt x="59690" y="612140"/>
                    </a:cubicBezTo>
                    <a:cubicBezTo>
                      <a:pt x="27940" y="558800"/>
                      <a:pt x="6350" y="491490"/>
                      <a:pt x="2540" y="429260"/>
                    </a:cubicBezTo>
                    <a:cubicBezTo>
                      <a:pt x="0" y="367030"/>
                      <a:pt x="12700" y="297180"/>
                      <a:pt x="38100" y="241300"/>
                    </a:cubicBezTo>
                    <a:cubicBezTo>
                      <a:pt x="63500" y="184150"/>
                      <a:pt x="106680" y="128270"/>
                      <a:pt x="156210" y="90170"/>
                    </a:cubicBezTo>
                    <a:cubicBezTo>
                      <a:pt x="204470" y="52070"/>
                      <a:pt x="269240" y="22860"/>
                      <a:pt x="330200" y="11430"/>
                    </a:cubicBezTo>
                    <a:cubicBezTo>
                      <a:pt x="391160" y="0"/>
                      <a:pt x="462280" y="5080"/>
                      <a:pt x="521970" y="22860"/>
                    </a:cubicBezTo>
                    <a:cubicBezTo>
                      <a:pt x="580390" y="4191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88" name="Group 288"/>
            <p:cNvGrpSpPr/>
            <p:nvPr/>
          </p:nvGrpSpPr>
          <p:grpSpPr>
            <a:xfrm>
              <a:off x="1043328" y="5544399"/>
              <a:ext cx="961467" cy="961467"/>
              <a:chOff x="0" y="0"/>
              <a:chExt cx="895350" cy="895350"/>
            </a:xfrm>
          </p:grpSpPr>
          <p:sp>
            <p:nvSpPr>
              <p:cNvPr id="289" name="Freeform 289"/>
              <p:cNvSpPr/>
              <p:nvPr/>
            </p:nvSpPr>
            <p:spPr>
              <a:xfrm>
                <a:off x="46990" y="39370"/>
                <a:ext cx="784860" cy="807720"/>
              </a:xfrm>
              <a:custGeom>
                <a:avLst/>
                <a:gdLst/>
                <a:ahLst/>
                <a:cxnLst/>
                <a:rect l="l" t="t" r="r" b="b"/>
                <a:pathLst>
                  <a:path w="784860" h="807720">
                    <a:moveTo>
                      <a:pt x="784860" y="285750"/>
                    </a:moveTo>
                    <a:cubicBezTo>
                      <a:pt x="784860" y="537210"/>
                      <a:pt x="756920" y="601980"/>
                      <a:pt x="717550" y="651510"/>
                    </a:cubicBezTo>
                    <a:cubicBezTo>
                      <a:pt x="679450" y="699770"/>
                      <a:pt x="623570" y="74422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8270"/>
                      <a:pt x="156210" y="9017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90" name="Group 290"/>
            <p:cNvGrpSpPr/>
            <p:nvPr/>
          </p:nvGrpSpPr>
          <p:grpSpPr>
            <a:xfrm>
              <a:off x="1043328" y="5544399"/>
              <a:ext cx="961467" cy="961467"/>
              <a:chOff x="0" y="0"/>
              <a:chExt cx="895350" cy="895350"/>
            </a:xfrm>
          </p:grpSpPr>
          <p:sp>
            <p:nvSpPr>
              <p:cNvPr id="291" name="Freeform 291"/>
              <p:cNvSpPr/>
              <p:nvPr/>
            </p:nvSpPr>
            <p:spPr>
              <a:xfrm>
                <a:off x="46990" y="39370"/>
                <a:ext cx="784860" cy="807720"/>
              </a:xfrm>
              <a:custGeom>
                <a:avLst/>
                <a:gdLst/>
                <a:ahLst/>
                <a:cxnLst/>
                <a:rect l="l" t="t" r="r" b="b"/>
                <a:pathLst>
                  <a:path w="784860" h="807720">
                    <a:moveTo>
                      <a:pt x="784860" y="285750"/>
                    </a:moveTo>
                    <a:cubicBezTo>
                      <a:pt x="784860" y="537210"/>
                      <a:pt x="756920" y="601980"/>
                      <a:pt x="717550" y="651510"/>
                    </a:cubicBezTo>
                    <a:cubicBezTo>
                      <a:pt x="679450" y="699770"/>
                      <a:pt x="623570" y="744220"/>
                      <a:pt x="567690" y="769620"/>
                    </a:cubicBezTo>
                    <a:cubicBezTo>
                      <a:pt x="510540" y="795020"/>
                      <a:pt x="440690" y="807720"/>
                      <a:pt x="378460" y="803910"/>
                    </a:cubicBezTo>
                    <a:cubicBezTo>
                      <a:pt x="317500" y="800100"/>
                      <a:pt x="248920" y="778510"/>
                      <a:pt x="195580" y="746760"/>
                    </a:cubicBezTo>
                    <a:cubicBezTo>
                      <a:pt x="143510" y="715010"/>
                      <a:pt x="92710" y="664210"/>
                      <a:pt x="60960" y="610870"/>
                    </a:cubicBezTo>
                    <a:cubicBezTo>
                      <a:pt x="29210" y="558800"/>
                      <a:pt x="7620" y="490220"/>
                      <a:pt x="3810" y="427990"/>
                    </a:cubicBezTo>
                    <a:cubicBezTo>
                      <a:pt x="0" y="367030"/>
                      <a:pt x="12700" y="297180"/>
                      <a:pt x="38100" y="240030"/>
                    </a:cubicBezTo>
                    <a:cubicBezTo>
                      <a:pt x="63500" y="184150"/>
                      <a:pt x="107950" y="128270"/>
                      <a:pt x="156210" y="90170"/>
                    </a:cubicBezTo>
                    <a:cubicBezTo>
                      <a:pt x="205740" y="50800"/>
                      <a:pt x="270510" y="21590"/>
                      <a:pt x="331470" y="11430"/>
                    </a:cubicBezTo>
                    <a:cubicBezTo>
                      <a:pt x="392430" y="0"/>
                      <a:pt x="463550" y="3810"/>
                      <a:pt x="521970" y="22860"/>
                    </a:cubicBezTo>
                    <a:cubicBezTo>
                      <a:pt x="581660" y="40640"/>
                      <a:pt x="685800" y="121920"/>
                      <a:pt x="685800" y="121920"/>
                    </a:cubicBezTo>
                  </a:path>
                </a:pathLst>
              </a:custGeom>
              <a:solidFill>
                <a:srgbClr val="3F864C">
                  <a:alpha val="9804"/>
                </a:srgbClr>
              </a:solidFill>
              <a:ln cap="sq">
                <a:noFill/>
                <a:prstDash val="solid"/>
                <a:miter/>
              </a:ln>
            </p:spPr>
            <p:txBody>
              <a:bodyPr/>
              <a:lstStyle/>
              <a:p>
                <a:endParaRPr lang="fi-FI"/>
              </a:p>
            </p:txBody>
          </p:sp>
        </p:grpSp>
        <p:grpSp>
          <p:nvGrpSpPr>
            <p:cNvPr id="292" name="Group 292"/>
            <p:cNvGrpSpPr/>
            <p:nvPr/>
          </p:nvGrpSpPr>
          <p:grpSpPr>
            <a:xfrm>
              <a:off x="1453826" y="6463588"/>
              <a:ext cx="595973" cy="595973"/>
              <a:chOff x="0" y="0"/>
              <a:chExt cx="554990" cy="554990"/>
            </a:xfrm>
          </p:grpSpPr>
          <p:sp>
            <p:nvSpPr>
              <p:cNvPr id="293" name="Freeform 293"/>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7350" y="400050"/>
                      <a:pt x="355600" y="425450"/>
                      <a:pt x="323850" y="439420"/>
                    </a:cubicBezTo>
                    <a:cubicBezTo>
                      <a:pt x="290830" y="454660"/>
                      <a:pt x="251460" y="462280"/>
                      <a:pt x="215900" y="459740"/>
                    </a:cubicBezTo>
                    <a:cubicBezTo>
                      <a:pt x="180340" y="457200"/>
                      <a:pt x="142240" y="445770"/>
                      <a:pt x="111760" y="426720"/>
                    </a:cubicBezTo>
                    <a:cubicBezTo>
                      <a:pt x="81280" y="408940"/>
                      <a:pt x="52070" y="379730"/>
                      <a:pt x="34290" y="349250"/>
                    </a:cubicBezTo>
                    <a:cubicBezTo>
                      <a:pt x="15240" y="320040"/>
                      <a:pt x="3810" y="280670"/>
                      <a:pt x="1270" y="245110"/>
                    </a:cubicBezTo>
                    <a:cubicBezTo>
                      <a:pt x="0" y="209550"/>
                      <a:pt x="6350" y="170180"/>
                      <a:pt x="21590" y="137160"/>
                    </a:cubicBezTo>
                    <a:cubicBezTo>
                      <a:pt x="35560" y="105410"/>
                      <a:pt x="60960" y="73660"/>
                      <a:pt x="88900" y="52070"/>
                    </a:cubicBezTo>
                    <a:cubicBezTo>
                      <a:pt x="116840" y="29210"/>
                      <a:pt x="153670" y="12700"/>
                      <a:pt x="187960" y="6350"/>
                    </a:cubicBezTo>
                    <a:cubicBezTo>
                      <a:pt x="223520" y="0"/>
                      <a:pt x="264160" y="2540"/>
                      <a:pt x="297180" y="12700"/>
                    </a:cubicBezTo>
                    <a:cubicBezTo>
                      <a:pt x="331470" y="2413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294" name="Group 294"/>
            <p:cNvGrpSpPr/>
            <p:nvPr/>
          </p:nvGrpSpPr>
          <p:grpSpPr>
            <a:xfrm>
              <a:off x="1535653" y="6364032"/>
              <a:ext cx="595973" cy="595973"/>
              <a:chOff x="0" y="0"/>
              <a:chExt cx="554990" cy="554990"/>
            </a:xfrm>
          </p:grpSpPr>
          <p:sp>
            <p:nvSpPr>
              <p:cNvPr id="295" name="Freeform 295"/>
              <p:cNvSpPr/>
              <p:nvPr/>
            </p:nvSpPr>
            <p:spPr>
              <a:xfrm>
                <a:off x="48260" y="44450"/>
                <a:ext cx="448310" cy="461010"/>
              </a:xfrm>
              <a:custGeom>
                <a:avLst/>
                <a:gdLst/>
                <a:ahLst/>
                <a:cxnLst/>
                <a:rect l="l" t="t" r="r" b="b"/>
                <a:pathLst>
                  <a:path w="448310" h="461010">
                    <a:moveTo>
                      <a:pt x="448310" y="163830"/>
                    </a:moveTo>
                    <a:cubicBezTo>
                      <a:pt x="448310" y="307340"/>
                      <a:pt x="431800" y="344170"/>
                      <a:pt x="410210" y="372110"/>
                    </a:cubicBezTo>
                    <a:cubicBezTo>
                      <a:pt x="388620" y="400050"/>
                      <a:pt x="356870" y="425450"/>
                      <a:pt x="323850" y="439420"/>
                    </a:cubicBezTo>
                    <a:cubicBezTo>
                      <a:pt x="292100" y="454660"/>
                      <a:pt x="251460" y="461010"/>
                      <a:pt x="21590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0960" y="73660"/>
                      <a:pt x="88900" y="50800"/>
                    </a:cubicBezTo>
                    <a:cubicBezTo>
                      <a:pt x="116840" y="29210"/>
                      <a:pt x="154940" y="12700"/>
                      <a:pt x="189230" y="6350"/>
                    </a:cubicBezTo>
                    <a:cubicBezTo>
                      <a:pt x="223520" y="0"/>
                      <a:pt x="264160" y="2540"/>
                      <a:pt x="298450" y="12700"/>
                    </a:cubicBezTo>
                    <a:cubicBezTo>
                      <a:pt x="332740" y="2413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296" name="Group 296"/>
            <p:cNvGrpSpPr/>
            <p:nvPr/>
          </p:nvGrpSpPr>
          <p:grpSpPr>
            <a:xfrm>
              <a:off x="1266988" y="6276750"/>
              <a:ext cx="595973" cy="595973"/>
              <a:chOff x="0" y="0"/>
              <a:chExt cx="554990" cy="554990"/>
            </a:xfrm>
          </p:grpSpPr>
          <p:sp>
            <p:nvSpPr>
              <p:cNvPr id="297" name="Freeform 297"/>
              <p:cNvSpPr/>
              <p:nvPr/>
            </p:nvSpPr>
            <p:spPr>
              <a:xfrm>
                <a:off x="48260" y="44450"/>
                <a:ext cx="449580" cy="461010"/>
              </a:xfrm>
              <a:custGeom>
                <a:avLst/>
                <a:gdLst/>
                <a:ahLst/>
                <a:cxnLst/>
                <a:rect l="l" t="t" r="r" b="b"/>
                <a:pathLst>
                  <a:path w="449580" h="461010">
                    <a:moveTo>
                      <a:pt x="449580" y="16256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2240" y="44577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413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298" name="Group 298"/>
            <p:cNvGrpSpPr/>
            <p:nvPr/>
          </p:nvGrpSpPr>
          <p:grpSpPr>
            <a:xfrm>
              <a:off x="1846595" y="6351758"/>
              <a:ext cx="595973" cy="595973"/>
              <a:chOff x="0" y="0"/>
              <a:chExt cx="554990" cy="554990"/>
            </a:xfrm>
          </p:grpSpPr>
          <p:sp>
            <p:nvSpPr>
              <p:cNvPr id="299" name="Freeform 299"/>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5450"/>
                      <a:pt x="323850" y="439420"/>
                    </a:cubicBezTo>
                    <a:cubicBezTo>
                      <a:pt x="290830" y="454660"/>
                      <a:pt x="251460" y="461010"/>
                      <a:pt x="215900" y="459740"/>
                    </a:cubicBezTo>
                    <a:cubicBezTo>
                      <a:pt x="180340" y="457200"/>
                      <a:pt x="142240" y="444500"/>
                      <a:pt x="111760" y="426720"/>
                    </a:cubicBezTo>
                    <a:cubicBezTo>
                      <a:pt x="81280" y="408940"/>
                      <a:pt x="52070" y="379730"/>
                      <a:pt x="34290" y="349250"/>
                    </a:cubicBezTo>
                    <a:cubicBezTo>
                      <a:pt x="16510" y="318770"/>
                      <a:pt x="3810" y="280670"/>
                      <a:pt x="1270" y="245110"/>
                    </a:cubicBezTo>
                    <a:cubicBezTo>
                      <a:pt x="0" y="209550"/>
                      <a:pt x="635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300" name="Group 300"/>
            <p:cNvGrpSpPr/>
            <p:nvPr/>
          </p:nvGrpSpPr>
          <p:grpSpPr>
            <a:xfrm>
              <a:off x="1846595" y="6357213"/>
              <a:ext cx="595973" cy="595973"/>
              <a:chOff x="0" y="0"/>
              <a:chExt cx="554990" cy="554990"/>
            </a:xfrm>
          </p:grpSpPr>
          <p:sp>
            <p:nvSpPr>
              <p:cNvPr id="301" name="Freeform 301"/>
              <p:cNvSpPr/>
              <p:nvPr/>
            </p:nvSpPr>
            <p:spPr>
              <a:xfrm>
                <a:off x="4953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1082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302" name="Group 302"/>
            <p:cNvGrpSpPr/>
            <p:nvPr/>
          </p:nvGrpSpPr>
          <p:grpSpPr>
            <a:xfrm>
              <a:off x="2314373" y="6357213"/>
              <a:ext cx="595973" cy="595973"/>
              <a:chOff x="0" y="0"/>
              <a:chExt cx="554990" cy="554990"/>
            </a:xfrm>
          </p:grpSpPr>
          <p:sp>
            <p:nvSpPr>
              <p:cNvPr id="303" name="Freeform 303"/>
              <p:cNvSpPr/>
              <p:nvPr/>
            </p:nvSpPr>
            <p:spPr>
              <a:xfrm>
                <a:off x="49530" y="44450"/>
                <a:ext cx="448310" cy="462280"/>
              </a:xfrm>
              <a:custGeom>
                <a:avLst/>
                <a:gdLst/>
                <a:ahLst/>
                <a:cxnLst/>
                <a:rect l="l" t="t" r="r" b="b"/>
                <a:pathLst>
                  <a:path w="448310" h="462280">
                    <a:moveTo>
                      <a:pt x="448310" y="163830"/>
                    </a:moveTo>
                    <a:cubicBezTo>
                      <a:pt x="448310" y="307340"/>
                      <a:pt x="431800" y="345440"/>
                      <a:pt x="410210" y="373380"/>
                    </a:cubicBezTo>
                    <a:cubicBezTo>
                      <a:pt x="388620" y="400050"/>
                      <a:pt x="355600" y="425450"/>
                      <a:pt x="323850" y="440690"/>
                    </a:cubicBezTo>
                    <a:cubicBezTo>
                      <a:pt x="29210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10820"/>
                      <a:pt x="762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304" name="Group 304"/>
            <p:cNvGrpSpPr/>
            <p:nvPr/>
          </p:nvGrpSpPr>
          <p:grpSpPr>
            <a:xfrm>
              <a:off x="600098" y="6002630"/>
              <a:ext cx="595973" cy="595973"/>
              <a:chOff x="0" y="0"/>
              <a:chExt cx="554990" cy="554990"/>
            </a:xfrm>
          </p:grpSpPr>
          <p:sp>
            <p:nvSpPr>
              <p:cNvPr id="305" name="Freeform 305"/>
              <p:cNvSpPr/>
              <p:nvPr/>
            </p:nvSpPr>
            <p:spPr>
              <a:xfrm>
                <a:off x="4826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6870" y="424180"/>
                      <a:pt x="323850" y="439420"/>
                    </a:cubicBezTo>
                    <a:cubicBezTo>
                      <a:pt x="292100" y="453390"/>
                      <a:pt x="251460" y="461010"/>
                      <a:pt x="215900" y="458470"/>
                    </a:cubicBezTo>
                    <a:cubicBezTo>
                      <a:pt x="181610" y="457200"/>
                      <a:pt x="142240" y="444500"/>
                      <a:pt x="111760" y="426720"/>
                    </a:cubicBezTo>
                    <a:cubicBezTo>
                      <a:pt x="81280" y="407670"/>
                      <a:pt x="53340" y="379730"/>
                      <a:pt x="34290" y="349250"/>
                    </a:cubicBezTo>
                    <a:cubicBezTo>
                      <a:pt x="16510" y="318770"/>
                      <a:pt x="3810" y="279400"/>
                      <a:pt x="2540" y="245110"/>
                    </a:cubicBezTo>
                    <a:cubicBezTo>
                      <a:pt x="0" y="209550"/>
                      <a:pt x="7620" y="168910"/>
                      <a:pt x="21590" y="137160"/>
                    </a:cubicBezTo>
                    <a:cubicBezTo>
                      <a:pt x="36830" y="104140"/>
                      <a:pt x="60960" y="72390"/>
                      <a:pt x="88900" y="50800"/>
                    </a:cubicBezTo>
                    <a:cubicBezTo>
                      <a:pt x="116840" y="29210"/>
                      <a:pt x="153670" y="12700"/>
                      <a:pt x="189230" y="6350"/>
                    </a:cubicBezTo>
                    <a:cubicBezTo>
                      <a:pt x="223520" y="0"/>
                      <a:pt x="264160" y="2540"/>
                      <a:pt x="298450" y="12700"/>
                    </a:cubicBezTo>
                    <a:cubicBezTo>
                      <a:pt x="331470" y="2286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306" name="Group 306"/>
            <p:cNvGrpSpPr/>
            <p:nvPr/>
          </p:nvGrpSpPr>
          <p:grpSpPr>
            <a:xfrm>
              <a:off x="855126" y="5796698"/>
              <a:ext cx="595973" cy="595973"/>
              <a:chOff x="0" y="0"/>
              <a:chExt cx="554990" cy="554990"/>
            </a:xfrm>
          </p:grpSpPr>
          <p:sp>
            <p:nvSpPr>
              <p:cNvPr id="307" name="Freeform 307"/>
              <p:cNvSpPr/>
              <p:nvPr/>
            </p:nvSpPr>
            <p:spPr>
              <a:xfrm>
                <a:off x="48260" y="44450"/>
                <a:ext cx="449580" cy="461010"/>
              </a:xfrm>
              <a:custGeom>
                <a:avLst/>
                <a:gdLst/>
                <a:ahLst/>
                <a:cxnLst/>
                <a:rect l="l" t="t" r="r" b="b"/>
                <a:pathLst>
                  <a:path w="449580" h="461010">
                    <a:moveTo>
                      <a:pt x="449580" y="162560"/>
                    </a:moveTo>
                    <a:cubicBezTo>
                      <a:pt x="449580" y="307340"/>
                      <a:pt x="433070" y="344170"/>
                      <a:pt x="410210" y="372110"/>
                    </a:cubicBezTo>
                    <a:cubicBezTo>
                      <a:pt x="388620" y="400050"/>
                      <a:pt x="356870" y="425450"/>
                      <a:pt x="325120" y="439420"/>
                    </a:cubicBezTo>
                    <a:cubicBezTo>
                      <a:pt x="292100" y="453390"/>
                      <a:pt x="252730" y="461010"/>
                      <a:pt x="217170" y="459740"/>
                    </a:cubicBezTo>
                    <a:cubicBezTo>
                      <a:pt x="181610" y="457200"/>
                      <a:pt x="143510" y="444500"/>
                      <a:pt x="113030" y="426720"/>
                    </a:cubicBezTo>
                    <a:cubicBezTo>
                      <a:pt x="82550" y="407670"/>
                      <a:pt x="53340" y="379730"/>
                      <a:pt x="35560" y="349250"/>
                    </a:cubicBezTo>
                    <a:cubicBezTo>
                      <a:pt x="16510" y="318770"/>
                      <a:pt x="5080" y="280670"/>
                      <a:pt x="2540" y="245110"/>
                    </a:cubicBezTo>
                    <a:cubicBezTo>
                      <a:pt x="0" y="209550"/>
                      <a:pt x="7620" y="168910"/>
                      <a:pt x="22860" y="137160"/>
                    </a:cubicBezTo>
                    <a:cubicBezTo>
                      <a:pt x="36830" y="105410"/>
                      <a:pt x="62230" y="72390"/>
                      <a:pt x="90170" y="50800"/>
                    </a:cubicBezTo>
                    <a:cubicBezTo>
                      <a:pt x="118110" y="29210"/>
                      <a:pt x="154940" y="12700"/>
                      <a:pt x="189230" y="6350"/>
                    </a:cubicBezTo>
                    <a:cubicBezTo>
                      <a:pt x="224790" y="0"/>
                      <a:pt x="265430" y="2540"/>
                      <a:pt x="298450" y="12700"/>
                    </a:cubicBezTo>
                    <a:cubicBezTo>
                      <a:pt x="332740" y="2286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308" name="Group 308"/>
            <p:cNvGrpSpPr/>
            <p:nvPr/>
          </p:nvGrpSpPr>
          <p:grpSpPr>
            <a:xfrm>
              <a:off x="1310629" y="5796698"/>
              <a:ext cx="595973" cy="595973"/>
              <a:chOff x="0" y="0"/>
              <a:chExt cx="554990" cy="554990"/>
            </a:xfrm>
          </p:grpSpPr>
          <p:sp>
            <p:nvSpPr>
              <p:cNvPr id="309" name="Freeform 309"/>
              <p:cNvSpPr/>
              <p:nvPr/>
            </p:nvSpPr>
            <p:spPr>
              <a:xfrm>
                <a:off x="48260" y="44450"/>
                <a:ext cx="449580" cy="461010"/>
              </a:xfrm>
              <a:custGeom>
                <a:avLst/>
                <a:gdLst/>
                <a:ahLst/>
                <a:cxnLst/>
                <a:rect l="l" t="t" r="r" b="b"/>
                <a:pathLst>
                  <a:path w="449580" h="461010">
                    <a:moveTo>
                      <a:pt x="449580" y="162560"/>
                    </a:moveTo>
                    <a:cubicBezTo>
                      <a:pt x="449580" y="307340"/>
                      <a:pt x="433070" y="344170"/>
                      <a:pt x="410210" y="372110"/>
                    </a:cubicBezTo>
                    <a:cubicBezTo>
                      <a:pt x="388620" y="400050"/>
                      <a:pt x="356870" y="425450"/>
                      <a:pt x="325120" y="439420"/>
                    </a:cubicBezTo>
                    <a:cubicBezTo>
                      <a:pt x="292100" y="453390"/>
                      <a:pt x="252730" y="461010"/>
                      <a:pt x="217170" y="459740"/>
                    </a:cubicBezTo>
                    <a:cubicBezTo>
                      <a:pt x="181610" y="457200"/>
                      <a:pt x="142240" y="444500"/>
                      <a:pt x="113030" y="426720"/>
                    </a:cubicBezTo>
                    <a:cubicBezTo>
                      <a:pt x="82550" y="407670"/>
                      <a:pt x="53340" y="379730"/>
                      <a:pt x="35560" y="349250"/>
                    </a:cubicBezTo>
                    <a:cubicBezTo>
                      <a:pt x="16510" y="318770"/>
                      <a:pt x="5080" y="280670"/>
                      <a:pt x="2540" y="245110"/>
                    </a:cubicBezTo>
                    <a:cubicBezTo>
                      <a:pt x="0" y="209550"/>
                      <a:pt x="7620" y="168910"/>
                      <a:pt x="22860" y="137160"/>
                    </a:cubicBezTo>
                    <a:cubicBezTo>
                      <a:pt x="36830" y="105410"/>
                      <a:pt x="62230" y="72390"/>
                      <a:pt x="90170" y="50800"/>
                    </a:cubicBezTo>
                    <a:cubicBezTo>
                      <a:pt x="118110" y="29210"/>
                      <a:pt x="154940" y="12700"/>
                      <a:pt x="189230" y="6350"/>
                    </a:cubicBezTo>
                    <a:cubicBezTo>
                      <a:pt x="224790" y="0"/>
                      <a:pt x="265430" y="2540"/>
                      <a:pt x="298450" y="12700"/>
                    </a:cubicBezTo>
                    <a:cubicBezTo>
                      <a:pt x="332740" y="2286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310" name="Group 310"/>
            <p:cNvGrpSpPr/>
            <p:nvPr/>
          </p:nvGrpSpPr>
          <p:grpSpPr>
            <a:xfrm>
              <a:off x="2828519" y="5948078"/>
              <a:ext cx="115922" cy="605519"/>
              <a:chOff x="0" y="0"/>
              <a:chExt cx="107950" cy="563880"/>
            </a:xfrm>
          </p:grpSpPr>
          <p:sp>
            <p:nvSpPr>
              <p:cNvPr id="311" name="Freeform 311"/>
              <p:cNvSpPr/>
              <p:nvPr/>
            </p:nvSpPr>
            <p:spPr>
              <a:xfrm>
                <a:off x="49530" y="50800"/>
                <a:ext cx="6350" cy="462280"/>
              </a:xfrm>
              <a:custGeom>
                <a:avLst/>
                <a:gdLst/>
                <a:ahLst/>
                <a:cxnLst/>
                <a:rect l="l" t="t" r="r" b="b"/>
                <a:pathLst>
                  <a:path w="6350" h="462280">
                    <a:moveTo>
                      <a:pt x="6350" y="0"/>
                    </a:moveTo>
                    <a:cubicBezTo>
                      <a:pt x="0" y="462280"/>
                      <a:pt x="1270" y="0"/>
                      <a:pt x="1270" y="0"/>
                    </a:cubicBezTo>
                  </a:path>
                </a:pathLst>
              </a:custGeom>
              <a:solidFill>
                <a:srgbClr val="B0CEB6">
                  <a:alpha val="49804"/>
                </a:srgbClr>
              </a:solidFill>
              <a:ln cap="sq">
                <a:noFill/>
                <a:prstDash val="solid"/>
                <a:miter/>
              </a:ln>
            </p:spPr>
            <p:txBody>
              <a:bodyPr/>
              <a:lstStyle/>
              <a:p>
                <a:endParaRPr lang="fi-FI"/>
              </a:p>
            </p:txBody>
          </p:sp>
        </p:grpSp>
        <p:grpSp>
          <p:nvGrpSpPr>
            <p:cNvPr id="312" name="Group 312"/>
            <p:cNvGrpSpPr/>
            <p:nvPr/>
          </p:nvGrpSpPr>
          <p:grpSpPr>
            <a:xfrm>
              <a:off x="2988081" y="5915348"/>
              <a:ext cx="595973" cy="595973"/>
              <a:chOff x="0" y="0"/>
              <a:chExt cx="554990" cy="554990"/>
            </a:xfrm>
          </p:grpSpPr>
          <p:sp>
            <p:nvSpPr>
              <p:cNvPr id="313" name="Freeform 313"/>
              <p:cNvSpPr/>
              <p:nvPr/>
            </p:nvSpPr>
            <p:spPr>
              <a:xfrm>
                <a:off x="49530" y="44450"/>
                <a:ext cx="448310" cy="461010"/>
              </a:xfrm>
              <a:custGeom>
                <a:avLst/>
                <a:gdLst/>
                <a:ahLst/>
                <a:cxnLst/>
                <a:rect l="l" t="t" r="r" b="b"/>
                <a:pathLst>
                  <a:path w="448310" h="461010">
                    <a:moveTo>
                      <a:pt x="448310" y="162560"/>
                    </a:moveTo>
                    <a:cubicBezTo>
                      <a:pt x="448310" y="307340"/>
                      <a:pt x="431800" y="344170"/>
                      <a:pt x="410210" y="372110"/>
                    </a:cubicBezTo>
                    <a:cubicBezTo>
                      <a:pt x="388620" y="400050"/>
                      <a:pt x="355600" y="424180"/>
                      <a:pt x="323850" y="439420"/>
                    </a:cubicBezTo>
                    <a:cubicBezTo>
                      <a:pt x="29210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5110"/>
                    </a:cubicBezTo>
                    <a:cubicBezTo>
                      <a:pt x="0" y="209550"/>
                      <a:pt x="7620" y="168910"/>
                      <a:pt x="21590" y="137160"/>
                    </a:cubicBezTo>
                    <a:cubicBezTo>
                      <a:pt x="35560" y="104140"/>
                      <a:pt x="60960" y="72390"/>
                      <a:pt x="88900" y="50800"/>
                    </a:cubicBezTo>
                    <a:cubicBezTo>
                      <a:pt x="116840" y="29210"/>
                      <a:pt x="153670" y="12700"/>
                      <a:pt x="189230" y="6350"/>
                    </a:cubicBezTo>
                    <a:cubicBezTo>
                      <a:pt x="223520" y="0"/>
                      <a:pt x="264160" y="2540"/>
                      <a:pt x="298450" y="12700"/>
                    </a:cubicBezTo>
                    <a:cubicBezTo>
                      <a:pt x="331470" y="22860"/>
                      <a:pt x="391160" y="68580"/>
                      <a:pt x="391160" y="68580"/>
                    </a:cubicBezTo>
                  </a:path>
                </a:pathLst>
              </a:custGeom>
              <a:solidFill>
                <a:srgbClr val="B0CEB6">
                  <a:alpha val="49804"/>
                </a:srgbClr>
              </a:solidFill>
              <a:ln cap="sq">
                <a:noFill/>
                <a:prstDash val="solid"/>
                <a:miter/>
              </a:ln>
            </p:spPr>
            <p:txBody>
              <a:bodyPr/>
              <a:lstStyle/>
              <a:p>
                <a:endParaRPr lang="fi-FI"/>
              </a:p>
            </p:txBody>
          </p:sp>
        </p:grpSp>
        <p:grpSp>
          <p:nvGrpSpPr>
            <p:cNvPr id="314" name="Group 314"/>
            <p:cNvGrpSpPr/>
            <p:nvPr/>
          </p:nvGrpSpPr>
          <p:grpSpPr>
            <a:xfrm>
              <a:off x="3694521" y="6537232"/>
              <a:ext cx="605519" cy="115922"/>
              <a:chOff x="0" y="0"/>
              <a:chExt cx="563880" cy="107950"/>
            </a:xfrm>
          </p:grpSpPr>
          <p:sp>
            <p:nvSpPr>
              <p:cNvPr id="315" name="Freeform 315"/>
              <p:cNvSpPr/>
              <p:nvPr/>
            </p:nvSpPr>
            <p:spPr>
              <a:xfrm>
                <a:off x="50800" y="49530"/>
                <a:ext cx="462280" cy="6350"/>
              </a:xfrm>
              <a:custGeom>
                <a:avLst/>
                <a:gdLst/>
                <a:ahLst/>
                <a:cxnLst/>
                <a:rect l="l" t="t" r="r" b="b"/>
                <a:pathLst>
                  <a:path w="462280" h="6350">
                    <a:moveTo>
                      <a:pt x="462280" y="6350"/>
                    </a:moveTo>
                    <a:cubicBezTo>
                      <a:pt x="0" y="0"/>
                      <a:pt x="462280" y="1270"/>
                      <a:pt x="462280" y="1270"/>
                    </a:cubicBezTo>
                  </a:path>
                </a:pathLst>
              </a:custGeom>
              <a:solidFill>
                <a:srgbClr val="B0CEB6">
                  <a:alpha val="49804"/>
                </a:srgbClr>
              </a:solidFill>
              <a:ln cap="sq">
                <a:noFill/>
                <a:prstDash val="solid"/>
                <a:miter/>
              </a:ln>
            </p:spPr>
            <p:txBody>
              <a:bodyPr/>
              <a:lstStyle/>
              <a:p>
                <a:endParaRPr lang="fi-FI"/>
              </a:p>
            </p:txBody>
          </p:sp>
        </p:grpSp>
        <p:grpSp>
          <p:nvGrpSpPr>
            <p:cNvPr id="316" name="Group 316"/>
            <p:cNvGrpSpPr/>
            <p:nvPr/>
          </p:nvGrpSpPr>
          <p:grpSpPr>
            <a:xfrm>
              <a:off x="4012282" y="6344939"/>
              <a:ext cx="595973" cy="595973"/>
              <a:chOff x="0" y="0"/>
              <a:chExt cx="554990" cy="554990"/>
            </a:xfrm>
          </p:grpSpPr>
          <p:sp>
            <p:nvSpPr>
              <p:cNvPr id="317" name="Freeform 317"/>
              <p:cNvSpPr/>
              <p:nvPr/>
            </p:nvSpPr>
            <p:spPr>
              <a:xfrm>
                <a:off x="4826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6870" y="425450"/>
                      <a:pt x="323850" y="440690"/>
                    </a:cubicBezTo>
                    <a:cubicBezTo>
                      <a:pt x="292100" y="454660"/>
                      <a:pt x="251460" y="462280"/>
                      <a:pt x="215900" y="459740"/>
                    </a:cubicBezTo>
                    <a:cubicBezTo>
                      <a:pt x="181610" y="457200"/>
                      <a:pt x="142240" y="445770"/>
                      <a:pt x="111760" y="426720"/>
                    </a:cubicBezTo>
                    <a:cubicBezTo>
                      <a:pt x="81280" y="408940"/>
                      <a:pt x="53340" y="379730"/>
                      <a:pt x="34290" y="349250"/>
                    </a:cubicBezTo>
                    <a:cubicBezTo>
                      <a:pt x="16510" y="320040"/>
                      <a:pt x="3810" y="280670"/>
                      <a:pt x="2540" y="245110"/>
                    </a:cubicBezTo>
                    <a:cubicBezTo>
                      <a:pt x="0" y="209550"/>
                      <a:pt x="7620" y="170180"/>
                      <a:pt x="21590" y="137160"/>
                    </a:cubicBezTo>
                    <a:cubicBezTo>
                      <a:pt x="36830" y="105410"/>
                      <a:pt x="60960" y="73660"/>
                      <a:pt x="88900" y="52070"/>
                    </a:cubicBezTo>
                    <a:cubicBezTo>
                      <a:pt x="116840" y="29210"/>
                      <a:pt x="153670" y="12700"/>
                      <a:pt x="189230" y="6350"/>
                    </a:cubicBezTo>
                    <a:cubicBezTo>
                      <a:pt x="223520" y="0"/>
                      <a:pt x="264160" y="2540"/>
                      <a:pt x="298450" y="13970"/>
                    </a:cubicBezTo>
                    <a:cubicBezTo>
                      <a:pt x="331470" y="2413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318" name="Group 318"/>
            <p:cNvGrpSpPr/>
            <p:nvPr/>
          </p:nvGrpSpPr>
          <p:grpSpPr>
            <a:xfrm>
              <a:off x="3867721" y="6376306"/>
              <a:ext cx="595973" cy="595973"/>
              <a:chOff x="0" y="0"/>
              <a:chExt cx="554990" cy="554990"/>
            </a:xfrm>
          </p:grpSpPr>
          <p:sp>
            <p:nvSpPr>
              <p:cNvPr id="319" name="Freeform 319"/>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5600" y="425450"/>
                      <a:pt x="323850" y="439420"/>
                    </a:cubicBezTo>
                    <a:cubicBezTo>
                      <a:pt x="290830" y="454660"/>
                      <a:pt x="251460" y="46228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6350" y="170180"/>
                      <a:pt x="21590" y="137160"/>
                    </a:cubicBezTo>
                    <a:cubicBezTo>
                      <a:pt x="35560" y="105410"/>
                      <a:pt x="60960" y="73660"/>
                      <a:pt x="88900" y="5207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320" name="Group 320"/>
            <p:cNvGrpSpPr/>
            <p:nvPr/>
          </p:nvGrpSpPr>
          <p:grpSpPr>
            <a:xfrm>
              <a:off x="3705431" y="6376306"/>
              <a:ext cx="595973" cy="595973"/>
              <a:chOff x="0" y="0"/>
              <a:chExt cx="554990" cy="554990"/>
            </a:xfrm>
          </p:grpSpPr>
          <p:sp>
            <p:nvSpPr>
              <p:cNvPr id="321" name="Freeform 321"/>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5600" y="425450"/>
                      <a:pt x="323850" y="439420"/>
                    </a:cubicBezTo>
                    <a:cubicBezTo>
                      <a:pt x="292100" y="454660"/>
                      <a:pt x="251460" y="46228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7620" y="170180"/>
                      <a:pt x="21590" y="137160"/>
                    </a:cubicBezTo>
                    <a:cubicBezTo>
                      <a:pt x="35560" y="105410"/>
                      <a:pt x="60960" y="73660"/>
                      <a:pt x="88900" y="5207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322" name="Group 322"/>
            <p:cNvGrpSpPr/>
            <p:nvPr/>
          </p:nvGrpSpPr>
          <p:grpSpPr>
            <a:xfrm>
              <a:off x="3319480" y="6364032"/>
              <a:ext cx="595973" cy="595973"/>
              <a:chOff x="0" y="0"/>
              <a:chExt cx="554990" cy="554990"/>
            </a:xfrm>
          </p:grpSpPr>
          <p:sp>
            <p:nvSpPr>
              <p:cNvPr id="323" name="Freeform 323"/>
              <p:cNvSpPr/>
              <p:nvPr/>
            </p:nvSpPr>
            <p:spPr>
              <a:xfrm>
                <a:off x="48260" y="44450"/>
                <a:ext cx="449580" cy="461010"/>
              </a:xfrm>
              <a:custGeom>
                <a:avLst/>
                <a:gdLst/>
                <a:ahLst/>
                <a:cxnLst/>
                <a:rect l="l" t="t" r="r" b="b"/>
                <a:pathLst>
                  <a:path w="449580" h="461010">
                    <a:moveTo>
                      <a:pt x="448310" y="163830"/>
                    </a:moveTo>
                    <a:cubicBezTo>
                      <a:pt x="449580" y="307340"/>
                      <a:pt x="431800" y="344170"/>
                      <a:pt x="410210" y="372110"/>
                    </a:cubicBezTo>
                    <a:cubicBezTo>
                      <a:pt x="388620" y="400050"/>
                      <a:pt x="356870" y="425450"/>
                      <a:pt x="323850" y="439420"/>
                    </a:cubicBezTo>
                    <a:cubicBezTo>
                      <a:pt x="292100" y="454660"/>
                      <a:pt x="251460" y="461010"/>
                      <a:pt x="217170" y="459740"/>
                    </a:cubicBezTo>
                    <a:cubicBezTo>
                      <a:pt x="181610" y="457200"/>
                      <a:pt x="142240" y="445770"/>
                      <a:pt x="111760" y="426720"/>
                    </a:cubicBezTo>
                    <a:cubicBezTo>
                      <a:pt x="82550" y="408940"/>
                      <a:pt x="53340" y="379730"/>
                      <a:pt x="34290" y="349250"/>
                    </a:cubicBezTo>
                    <a:cubicBezTo>
                      <a:pt x="16510" y="318770"/>
                      <a:pt x="5080" y="280670"/>
                      <a:pt x="2540" y="245110"/>
                    </a:cubicBezTo>
                    <a:cubicBezTo>
                      <a:pt x="0" y="209550"/>
                      <a:pt x="7620" y="170180"/>
                      <a:pt x="21590" y="137160"/>
                    </a:cubicBezTo>
                    <a:cubicBezTo>
                      <a:pt x="36830" y="105410"/>
                      <a:pt x="62230" y="73660"/>
                      <a:pt x="90170" y="50800"/>
                    </a:cubicBezTo>
                    <a:cubicBezTo>
                      <a:pt x="116840" y="29210"/>
                      <a:pt x="154940" y="12700"/>
                      <a:pt x="189230" y="6350"/>
                    </a:cubicBezTo>
                    <a:cubicBezTo>
                      <a:pt x="224790" y="0"/>
                      <a:pt x="264160" y="2540"/>
                      <a:pt x="298450" y="12700"/>
                    </a:cubicBezTo>
                    <a:cubicBezTo>
                      <a:pt x="332740" y="2413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324" name="Group 324"/>
            <p:cNvGrpSpPr/>
            <p:nvPr/>
          </p:nvGrpSpPr>
          <p:grpSpPr>
            <a:xfrm>
              <a:off x="3855447" y="6139008"/>
              <a:ext cx="595973" cy="595973"/>
              <a:chOff x="0" y="0"/>
              <a:chExt cx="554990" cy="554990"/>
            </a:xfrm>
          </p:grpSpPr>
          <p:sp>
            <p:nvSpPr>
              <p:cNvPr id="325" name="Freeform 325"/>
              <p:cNvSpPr/>
              <p:nvPr/>
            </p:nvSpPr>
            <p:spPr>
              <a:xfrm>
                <a:off x="49530" y="44450"/>
                <a:ext cx="448310" cy="462280"/>
              </a:xfrm>
              <a:custGeom>
                <a:avLst/>
                <a:gdLst/>
                <a:ahLst/>
                <a:cxnLst/>
                <a:rect l="l" t="t" r="r" b="b"/>
                <a:pathLst>
                  <a:path w="448310" h="462280">
                    <a:moveTo>
                      <a:pt x="448310" y="163830"/>
                    </a:moveTo>
                    <a:cubicBezTo>
                      <a:pt x="448310" y="307340"/>
                      <a:pt x="431800" y="344170"/>
                      <a:pt x="410210" y="372110"/>
                    </a:cubicBezTo>
                    <a:cubicBezTo>
                      <a:pt x="387350" y="400050"/>
                      <a:pt x="355600" y="425450"/>
                      <a:pt x="323850" y="440690"/>
                    </a:cubicBezTo>
                    <a:cubicBezTo>
                      <a:pt x="290830" y="454660"/>
                      <a:pt x="251460" y="462280"/>
                      <a:pt x="215900" y="459740"/>
                    </a:cubicBezTo>
                    <a:cubicBezTo>
                      <a:pt x="180340" y="457200"/>
                      <a:pt x="142240" y="445770"/>
                      <a:pt x="111760" y="426720"/>
                    </a:cubicBezTo>
                    <a:cubicBezTo>
                      <a:pt x="81280" y="408940"/>
                      <a:pt x="52070" y="379730"/>
                      <a:pt x="34290" y="350520"/>
                    </a:cubicBezTo>
                    <a:cubicBezTo>
                      <a:pt x="15240" y="320040"/>
                      <a:pt x="3810" y="280670"/>
                      <a:pt x="1270" y="245110"/>
                    </a:cubicBezTo>
                    <a:cubicBezTo>
                      <a:pt x="0" y="209550"/>
                      <a:pt x="6350" y="170180"/>
                      <a:pt x="21590" y="138430"/>
                    </a:cubicBezTo>
                    <a:cubicBezTo>
                      <a:pt x="35560" y="105410"/>
                      <a:pt x="60960" y="73660"/>
                      <a:pt x="88900" y="52070"/>
                    </a:cubicBezTo>
                    <a:cubicBezTo>
                      <a:pt x="116840" y="30480"/>
                      <a:pt x="153670" y="12700"/>
                      <a:pt x="187960" y="6350"/>
                    </a:cubicBezTo>
                    <a:cubicBezTo>
                      <a:pt x="223520" y="0"/>
                      <a:pt x="264160" y="2540"/>
                      <a:pt x="297180" y="13970"/>
                    </a:cubicBezTo>
                    <a:cubicBezTo>
                      <a:pt x="331470" y="24130"/>
                      <a:pt x="391160" y="69850"/>
                      <a:pt x="391160" y="69850"/>
                    </a:cubicBezTo>
                  </a:path>
                </a:pathLst>
              </a:custGeom>
              <a:solidFill>
                <a:srgbClr val="B0CEB6">
                  <a:alpha val="49804"/>
                </a:srgbClr>
              </a:solidFill>
              <a:ln cap="sq">
                <a:noFill/>
                <a:prstDash val="solid"/>
                <a:miter/>
              </a:ln>
            </p:spPr>
            <p:txBody>
              <a:bodyPr/>
              <a:lstStyle/>
              <a:p>
                <a:endParaRPr lang="fi-FI"/>
              </a:p>
            </p:txBody>
          </p:sp>
        </p:grpSp>
        <p:grpSp>
          <p:nvGrpSpPr>
            <p:cNvPr id="326" name="Group 326"/>
            <p:cNvGrpSpPr/>
            <p:nvPr/>
          </p:nvGrpSpPr>
          <p:grpSpPr>
            <a:xfrm>
              <a:off x="2202543" y="5559400"/>
              <a:ext cx="595973" cy="595973"/>
              <a:chOff x="0" y="0"/>
              <a:chExt cx="554990" cy="554990"/>
            </a:xfrm>
          </p:grpSpPr>
          <p:sp>
            <p:nvSpPr>
              <p:cNvPr id="327" name="Freeform 327"/>
              <p:cNvSpPr/>
              <p:nvPr/>
            </p:nvSpPr>
            <p:spPr>
              <a:xfrm>
                <a:off x="48260" y="44450"/>
                <a:ext cx="449580" cy="461010"/>
              </a:xfrm>
              <a:custGeom>
                <a:avLst/>
                <a:gdLst/>
                <a:ahLst/>
                <a:cxnLst/>
                <a:rect l="l" t="t" r="r" b="b"/>
                <a:pathLst>
                  <a:path w="449580" h="461010">
                    <a:moveTo>
                      <a:pt x="449580" y="162560"/>
                    </a:moveTo>
                    <a:cubicBezTo>
                      <a:pt x="449580" y="307340"/>
                      <a:pt x="433070" y="344170"/>
                      <a:pt x="410210" y="372110"/>
                    </a:cubicBezTo>
                    <a:cubicBezTo>
                      <a:pt x="388620" y="400050"/>
                      <a:pt x="356870" y="425450"/>
                      <a:pt x="325120" y="439420"/>
                    </a:cubicBezTo>
                    <a:cubicBezTo>
                      <a:pt x="292100" y="454660"/>
                      <a:pt x="252730" y="461010"/>
                      <a:pt x="217170" y="459740"/>
                    </a:cubicBezTo>
                    <a:cubicBezTo>
                      <a:pt x="181610" y="457200"/>
                      <a:pt x="143510" y="444500"/>
                      <a:pt x="113030" y="426720"/>
                    </a:cubicBezTo>
                    <a:cubicBezTo>
                      <a:pt x="82550" y="408940"/>
                      <a:pt x="53340" y="379730"/>
                      <a:pt x="35560" y="349250"/>
                    </a:cubicBezTo>
                    <a:cubicBezTo>
                      <a:pt x="16510" y="318770"/>
                      <a:pt x="5080" y="280670"/>
                      <a:pt x="2540" y="245110"/>
                    </a:cubicBezTo>
                    <a:cubicBezTo>
                      <a:pt x="0" y="209550"/>
                      <a:pt x="7620" y="170180"/>
                      <a:pt x="22860" y="137160"/>
                    </a:cubicBezTo>
                    <a:cubicBezTo>
                      <a:pt x="36830" y="105410"/>
                      <a:pt x="62230" y="73660"/>
                      <a:pt x="90170" y="50800"/>
                    </a:cubicBezTo>
                    <a:cubicBezTo>
                      <a:pt x="118110" y="29210"/>
                      <a:pt x="154940" y="12700"/>
                      <a:pt x="189230" y="6350"/>
                    </a:cubicBezTo>
                    <a:cubicBezTo>
                      <a:pt x="224790" y="0"/>
                      <a:pt x="265430" y="2540"/>
                      <a:pt x="298450" y="12700"/>
                    </a:cubicBezTo>
                    <a:cubicBezTo>
                      <a:pt x="332740" y="22860"/>
                      <a:pt x="392430" y="69850"/>
                      <a:pt x="392430" y="69850"/>
                    </a:cubicBezTo>
                  </a:path>
                </a:pathLst>
              </a:custGeom>
              <a:solidFill>
                <a:srgbClr val="B0CEB6">
                  <a:alpha val="49804"/>
                </a:srgbClr>
              </a:solidFill>
              <a:ln cap="sq">
                <a:noFill/>
                <a:prstDash val="solid"/>
                <a:miter/>
              </a:ln>
            </p:spPr>
            <p:txBody>
              <a:bodyPr/>
              <a:lstStyle/>
              <a:p>
                <a:endParaRPr lang="fi-FI"/>
              </a:p>
            </p:txBody>
          </p:sp>
        </p:grpSp>
        <p:grpSp>
          <p:nvGrpSpPr>
            <p:cNvPr id="328" name="Group 328"/>
            <p:cNvGrpSpPr/>
            <p:nvPr/>
          </p:nvGrpSpPr>
          <p:grpSpPr>
            <a:xfrm>
              <a:off x="2179358" y="5537580"/>
              <a:ext cx="115922" cy="605519"/>
              <a:chOff x="0" y="0"/>
              <a:chExt cx="107950" cy="563880"/>
            </a:xfrm>
          </p:grpSpPr>
          <p:sp>
            <p:nvSpPr>
              <p:cNvPr id="329" name="Freeform 329"/>
              <p:cNvSpPr/>
              <p:nvPr/>
            </p:nvSpPr>
            <p:spPr>
              <a:xfrm>
                <a:off x="50800" y="50800"/>
                <a:ext cx="6350" cy="462280"/>
              </a:xfrm>
              <a:custGeom>
                <a:avLst/>
                <a:gdLst/>
                <a:ahLst/>
                <a:cxnLst/>
                <a:rect l="l" t="t" r="r" b="b"/>
                <a:pathLst>
                  <a:path w="6350" h="462280">
                    <a:moveTo>
                      <a:pt x="0" y="462280"/>
                    </a:moveTo>
                    <a:cubicBezTo>
                      <a:pt x="6350" y="0"/>
                      <a:pt x="6350" y="462280"/>
                      <a:pt x="6350" y="462280"/>
                    </a:cubicBezTo>
                  </a:path>
                </a:pathLst>
              </a:custGeom>
              <a:solidFill>
                <a:srgbClr val="B0CEB6">
                  <a:alpha val="49804"/>
                </a:srgbClr>
              </a:solidFill>
              <a:ln cap="sq">
                <a:noFill/>
                <a:prstDash val="solid"/>
                <a:miter/>
              </a:ln>
            </p:spPr>
            <p:txBody>
              <a:bodyPr/>
              <a:lstStyle/>
              <a:p>
                <a:endParaRPr lang="fi-FI"/>
              </a:p>
            </p:txBody>
          </p:sp>
        </p:grpSp>
        <p:grpSp>
          <p:nvGrpSpPr>
            <p:cNvPr id="330" name="Group 330"/>
            <p:cNvGrpSpPr/>
            <p:nvPr/>
          </p:nvGrpSpPr>
          <p:grpSpPr>
            <a:xfrm>
              <a:off x="463720" y="6779609"/>
              <a:ext cx="4418655" cy="804505"/>
              <a:chOff x="0" y="0"/>
              <a:chExt cx="812800" cy="147987"/>
            </a:xfrm>
          </p:grpSpPr>
          <p:sp>
            <p:nvSpPr>
              <p:cNvPr id="331" name="Freeform 331"/>
              <p:cNvSpPr/>
              <p:nvPr/>
            </p:nvSpPr>
            <p:spPr>
              <a:xfrm>
                <a:off x="0" y="0"/>
                <a:ext cx="812800" cy="147987"/>
              </a:xfrm>
              <a:custGeom>
                <a:avLst/>
                <a:gdLst/>
                <a:ahLst/>
                <a:cxnLst/>
                <a:rect l="l" t="t" r="r" b="b"/>
                <a:pathLst>
                  <a:path w="812800" h="147987">
                    <a:moveTo>
                      <a:pt x="0" y="0"/>
                    </a:moveTo>
                    <a:lnTo>
                      <a:pt x="812800" y="0"/>
                    </a:lnTo>
                    <a:lnTo>
                      <a:pt x="812800" y="147987"/>
                    </a:lnTo>
                    <a:lnTo>
                      <a:pt x="0" y="147987"/>
                    </a:lnTo>
                    <a:close/>
                  </a:path>
                </a:pathLst>
              </a:custGeom>
              <a:solidFill>
                <a:srgbClr val="E6F1E1"/>
              </a:solidFill>
            </p:spPr>
            <p:txBody>
              <a:bodyPr/>
              <a:lstStyle/>
              <a:p>
                <a:endParaRPr lang="fi-FI"/>
              </a:p>
            </p:txBody>
          </p:sp>
          <p:sp>
            <p:nvSpPr>
              <p:cNvPr id="332" name="TextBox 332"/>
              <p:cNvSpPr txBox="1"/>
              <p:nvPr/>
            </p:nvSpPr>
            <p:spPr>
              <a:xfrm>
                <a:off x="0" y="-47625"/>
                <a:ext cx="812800" cy="195612"/>
              </a:xfrm>
              <a:prstGeom prst="rect">
                <a:avLst/>
              </a:prstGeom>
            </p:spPr>
            <p:txBody>
              <a:bodyPr lIns="54551" tIns="54551" rIns="54551" bIns="54551" rtlCol="0" anchor="ctr"/>
              <a:lstStyle/>
              <a:p>
                <a:pPr algn="ctr">
                  <a:lnSpc>
                    <a:spcPts val="2316"/>
                  </a:lnSpc>
                </a:pPr>
                <a:endParaRPr/>
              </a:p>
            </p:txBody>
          </p:sp>
        </p:grpSp>
        <p:grpSp>
          <p:nvGrpSpPr>
            <p:cNvPr id="333" name="Group 333"/>
            <p:cNvGrpSpPr/>
            <p:nvPr/>
          </p:nvGrpSpPr>
          <p:grpSpPr>
            <a:xfrm>
              <a:off x="0" y="3244158"/>
              <a:ext cx="546946" cy="3815403"/>
              <a:chOff x="0" y="0"/>
              <a:chExt cx="100609" cy="701833"/>
            </a:xfrm>
          </p:grpSpPr>
          <p:sp>
            <p:nvSpPr>
              <p:cNvPr id="334" name="Freeform 334"/>
              <p:cNvSpPr/>
              <p:nvPr/>
            </p:nvSpPr>
            <p:spPr>
              <a:xfrm>
                <a:off x="0" y="0"/>
                <a:ext cx="100609" cy="701833"/>
              </a:xfrm>
              <a:custGeom>
                <a:avLst/>
                <a:gdLst/>
                <a:ahLst/>
                <a:cxnLst/>
                <a:rect l="l" t="t" r="r" b="b"/>
                <a:pathLst>
                  <a:path w="100609" h="701833">
                    <a:moveTo>
                      <a:pt x="0" y="0"/>
                    </a:moveTo>
                    <a:lnTo>
                      <a:pt x="100609" y="0"/>
                    </a:lnTo>
                    <a:lnTo>
                      <a:pt x="100609" y="701833"/>
                    </a:lnTo>
                    <a:lnTo>
                      <a:pt x="0" y="701833"/>
                    </a:lnTo>
                    <a:close/>
                  </a:path>
                </a:pathLst>
              </a:custGeom>
              <a:solidFill>
                <a:srgbClr val="E6F1E1"/>
              </a:solidFill>
            </p:spPr>
            <p:txBody>
              <a:bodyPr/>
              <a:lstStyle/>
              <a:p>
                <a:endParaRPr lang="fi-FI"/>
              </a:p>
            </p:txBody>
          </p:sp>
          <p:sp>
            <p:nvSpPr>
              <p:cNvPr id="335" name="TextBox 335"/>
              <p:cNvSpPr txBox="1"/>
              <p:nvPr/>
            </p:nvSpPr>
            <p:spPr>
              <a:xfrm>
                <a:off x="0" y="-47625"/>
                <a:ext cx="100609" cy="749458"/>
              </a:xfrm>
              <a:prstGeom prst="rect">
                <a:avLst/>
              </a:prstGeom>
            </p:spPr>
            <p:txBody>
              <a:bodyPr lIns="54551" tIns="54551" rIns="54551" bIns="54551" rtlCol="0" anchor="ctr"/>
              <a:lstStyle/>
              <a:p>
                <a:pPr algn="ctr">
                  <a:lnSpc>
                    <a:spcPts val="2316"/>
                  </a:lnSpc>
                </a:pPr>
                <a:endParaRPr/>
              </a:p>
            </p:txBody>
          </p:sp>
        </p:grpSp>
      </p:grpSp>
      <p:grpSp>
        <p:nvGrpSpPr>
          <p:cNvPr id="336" name="Group 336"/>
          <p:cNvGrpSpPr/>
          <p:nvPr/>
        </p:nvGrpSpPr>
        <p:grpSpPr>
          <a:xfrm>
            <a:off x="14044794" y="3645069"/>
            <a:ext cx="3806808" cy="3247937"/>
            <a:chOff x="0" y="0"/>
            <a:chExt cx="5075744" cy="4330582"/>
          </a:xfrm>
        </p:grpSpPr>
        <p:sp>
          <p:nvSpPr>
            <p:cNvPr id="337" name="Freeform 337"/>
            <p:cNvSpPr/>
            <p:nvPr/>
          </p:nvSpPr>
          <p:spPr>
            <a:xfrm rot="242586">
              <a:off x="135094" y="164433"/>
              <a:ext cx="4805555" cy="4001717"/>
            </a:xfrm>
            <a:custGeom>
              <a:avLst/>
              <a:gdLst/>
              <a:ahLst/>
              <a:cxnLst/>
              <a:rect l="l" t="t" r="r" b="b"/>
              <a:pathLst>
                <a:path w="4805555" h="4001717">
                  <a:moveTo>
                    <a:pt x="0" y="0"/>
                  </a:moveTo>
                  <a:lnTo>
                    <a:pt x="4805556" y="0"/>
                  </a:lnTo>
                  <a:lnTo>
                    <a:pt x="4805556" y="4001717"/>
                  </a:lnTo>
                  <a:lnTo>
                    <a:pt x="0" y="4001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338" name="Freeform 338"/>
            <p:cNvSpPr/>
            <p:nvPr/>
          </p:nvSpPr>
          <p:spPr>
            <a:xfrm>
              <a:off x="851005" y="1389696"/>
              <a:ext cx="3222638" cy="962763"/>
            </a:xfrm>
            <a:custGeom>
              <a:avLst/>
              <a:gdLst/>
              <a:ahLst/>
              <a:cxnLst/>
              <a:rect l="l" t="t" r="r" b="b"/>
              <a:pathLst>
                <a:path w="3222638" h="962763">
                  <a:moveTo>
                    <a:pt x="0" y="0"/>
                  </a:moveTo>
                  <a:lnTo>
                    <a:pt x="3222639" y="0"/>
                  </a:lnTo>
                  <a:lnTo>
                    <a:pt x="3222639" y="962764"/>
                  </a:lnTo>
                  <a:lnTo>
                    <a:pt x="0" y="962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grpSp>
      <p:sp>
        <p:nvSpPr>
          <p:cNvPr id="339" name="TextBox 339"/>
          <p:cNvSpPr txBox="1"/>
          <p:nvPr/>
        </p:nvSpPr>
        <p:spPr>
          <a:xfrm>
            <a:off x="2204296" y="676275"/>
            <a:ext cx="14227801" cy="809626"/>
          </a:xfrm>
          <a:prstGeom prst="rect">
            <a:avLst/>
          </a:prstGeom>
        </p:spPr>
        <p:txBody>
          <a:bodyPr lIns="0" tIns="0" rIns="0" bIns="0" rtlCol="0" anchor="t">
            <a:spAutoFit/>
          </a:bodyPr>
          <a:lstStyle/>
          <a:p>
            <a:pPr algn="ctr">
              <a:lnSpc>
                <a:spcPts val="5400"/>
              </a:lnSpc>
            </a:pPr>
            <a:r>
              <a:rPr lang="en-US" sz="6000" b="1">
                <a:solidFill>
                  <a:srgbClr val="1F4327"/>
                </a:solidFill>
                <a:latin typeface="Poppins Bold"/>
                <a:ea typeface="Poppins Bold"/>
                <a:cs typeface="Poppins Bold"/>
                <a:sym typeface="Poppins Bold"/>
              </a:rPr>
              <a:t>Turvaa ympäristöstä ja yhteisöstä </a:t>
            </a:r>
          </a:p>
        </p:txBody>
      </p:sp>
      <p:sp>
        <p:nvSpPr>
          <p:cNvPr id="340" name="TextBox 340"/>
          <p:cNvSpPr txBox="1"/>
          <p:nvPr/>
        </p:nvSpPr>
        <p:spPr>
          <a:xfrm>
            <a:off x="-2448784" y="7910231"/>
            <a:ext cx="8548207" cy="291348"/>
          </a:xfrm>
          <a:prstGeom prst="rect">
            <a:avLst/>
          </a:prstGeom>
        </p:spPr>
        <p:txBody>
          <a:bodyPr lIns="0" tIns="0" rIns="0" bIns="0" rtlCol="0" anchor="t">
            <a:spAutoFit/>
          </a:bodyPr>
          <a:lstStyle/>
          <a:p>
            <a:pPr algn="ctr">
              <a:lnSpc>
                <a:spcPts val="2316"/>
              </a:lnSpc>
            </a:pPr>
            <a:r>
              <a:rPr lang="en-US" sz="1654">
                <a:solidFill>
                  <a:srgbClr val="1F4327"/>
                </a:solidFill>
                <a:latin typeface="Poppins"/>
                <a:ea typeface="Poppins"/>
                <a:cs typeface="Poppins"/>
                <a:sym typeface="Poppins"/>
              </a:rPr>
              <a:t>Kuva luotu ChatGPT:llä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F1E1"/>
        </a:solidFill>
        <a:effectLst/>
      </p:bgPr>
    </p:bg>
    <p:spTree>
      <p:nvGrpSpPr>
        <p:cNvPr id="1" name=""/>
        <p:cNvGrpSpPr/>
        <p:nvPr/>
      </p:nvGrpSpPr>
      <p:grpSpPr>
        <a:xfrm>
          <a:off x="0" y="0"/>
          <a:ext cx="0" cy="0"/>
          <a:chOff x="0" y="0"/>
          <a:chExt cx="0" cy="0"/>
        </a:xfrm>
      </p:grpSpPr>
      <p:sp>
        <p:nvSpPr>
          <p:cNvPr id="2" name="Freeform 2"/>
          <p:cNvSpPr/>
          <p:nvPr/>
        </p:nvSpPr>
        <p:spPr>
          <a:xfrm>
            <a:off x="399067" y="1930843"/>
            <a:ext cx="9952087" cy="7065981"/>
          </a:xfrm>
          <a:custGeom>
            <a:avLst/>
            <a:gdLst/>
            <a:ahLst/>
            <a:cxnLst/>
            <a:rect l="l" t="t" r="r" b="b"/>
            <a:pathLst>
              <a:path w="9952087" h="7065981">
                <a:moveTo>
                  <a:pt x="0" y="0"/>
                </a:moveTo>
                <a:lnTo>
                  <a:pt x="9952086" y="0"/>
                </a:lnTo>
                <a:lnTo>
                  <a:pt x="9952086" y="7065981"/>
                </a:lnTo>
                <a:lnTo>
                  <a:pt x="0" y="7065981"/>
                </a:lnTo>
                <a:lnTo>
                  <a:pt x="0" y="0"/>
                </a:lnTo>
                <a:close/>
              </a:path>
            </a:pathLst>
          </a:custGeom>
          <a:blipFill>
            <a:blip r:embed="rId3"/>
            <a:stretch>
              <a:fillRect/>
            </a:stretch>
          </a:blipFill>
        </p:spPr>
        <p:txBody>
          <a:bodyPr/>
          <a:lstStyle/>
          <a:p>
            <a:endParaRPr lang="fi-FI"/>
          </a:p>
        </p:txBody>
      </p:sp>
      <p:sp>
        <p:nvSpPr>
          <p:cNvPr id="3" name="Freeform 3"/>
          <p:cNvSpPr/>
          <p:nvPr/>
        </p:nvSpPr>
        <p:spPr>
          <a:xfrm>
            <a:off x="14407254" y="6973570"/>
            <a:ext cx="2233318" cy="3449140"/>
          </a:xfrm>
          <a:custGeom>
            <a:avLst/>
            <a:gdLst/>
            <a:ahLst/>
            <a:cxnLst/>
            <a:rect l="l" t="t" r="r" b="b"/>
            <a:pathLst>
              <a:path w="2233318" h="3449140">
                <a:moveTo>
                  <a:pt x="0" y="0"/>
                </a:moveTo>
                <a:lnTo>
                  <a:pt x="2233318" y="0"/>
                </a:lnTo>
                <a:lnTo>
                  <a:pt x="2233318" y="3449140"/>
                </a:lnTo>
                <a:lnTo>
                  <a:pt x="0" y="3449140"/>
                </a:lnTo>
                <a:lnTo>
                  <a:pt x="0" y="0"/>
                </a:lnTo>
                <a:close/>
              </a:path>
            </a:pathLst>
          </a:custGeom>
          <a:blipFill>
            <a:blip r:embed="rId4"/>
            <a:stretch>
              <a:fillRect/>
            </a:stretch>
          </a:blipFill>
        </p:spPr>
        <p:txBody>
          <a:bodyPr/>
          <a:lstStyle/>
          <a:p>
            <a:endParaRPr lang="fi-FI"/>
          </a:p>
        </p:txBody>
      </p:sp>
      <p:sp>
        <p:nvSpPr>
          <p:cNvPr id="4" name="TextBox 4"/>
          <p:cNvSpPr txBox="1"/>
          <p:nvPr/>
        </p:nvSpPr>
        <p:spPr>
          <a:xfrm>
            <a:off x="4282451" y="649728"/>
            <a:ext cx="9723098" cy="809626"/>
          </a:xfrm>
          <a:prstGeom prst="rect">
            <a:avLst/>
          </a:prstGeom>
        </p:spPr>
        <p:txBody>
          <a:bodyPr lIns="0" tIns="0" rIns="0" bIns="0" rtlCol="0" anchor="t">
            <a:spAutoFit/>
          </a:bodyPr>
          <a:lstStyle/>
          <a:p>
            <a:pPr algn="ctr">
              <a:lnSpc>
                <a:spcPts val="5400"/>
              </a:lnSpc>
            </a:pPr>
            <a:r>
              <a:rPr lang="en-US" sz="6000" b="1">
                <a:solidFill>
                  <a:srgbClr val="1F4327"/>
                </a:solidFill>
                <a:latin typeface="Poppins Bold"/>
                <a:ea typeface="Poppins Bold"/>
                <a:cs typeface="Poppins Bold"/>
                <a:sym typeface="Poppins Bold"/>
              </a:rPr>
              <a:t>Mehutehdas </a:t>
            </a:r>
          </a:p>
        </p:txBody>
      </p:sp>
      <p:sp>
        <p:nvSpPr>
          <p:cNvPr id="5" name="TextBox 5"/>
          <p:cNvSpPr txBox="1"/>
          <p:nvPr/>
        </p:nvSpPr>
        <p:spPr>
          <a:xfrm>
            <a:off x="-3238416" y="9088813"/>
            <a:ext cx="10178642" cy="291348"/>
          </a:xfrm>
          <a:prstGeom prst="rect">
            <a:avLst/>
          </a:prstGeom>
        </p:spPr>
        <p:txBody>
          <a:bodyPr lIns="0" tIns="0" rIns="0" bIns="0" rtlCol="0" anchor="t">
            <a:spAutoFit/>
          </a:bodyPr>
          <a:lstStyle/>
          <a:p>
            <a:pPr algn="ctr">
              <a:lnSpc>
                <a:spcPts val="2316"/>
              </a:lnSpc>
            </a:pPr>
            <a:r>
              <a:rPr lang="en-US" sz="1654" dirty="0">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Kuva</a:t>
            </a:r>
            <a:r>
              <a:rPr lang="en-US" sz="1654" dirty="0">
                <a:solidFill>
                  <a:srgbClr val="0000FF"/>
                </a:solidFill>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 </a:t>
            </a:r>
            <a:r>
              <a:rPr lang="en-US" sz="1654" dirty="0">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Flickr-</a:t>
            </a:r>
            <a:r>
              <a:rPr lang="en-US" sz="1654" dirty="0">
                <a:solidFill>
                  <a:srgbClr val="0000FF"/>
                </a:solidFill>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 </a:t>
            </a:r>
            <a:r>
              <a:rPr lang="en-US" sz="1654" dirty="0">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Steve</a:t>
            </a:r>
            <a:r>
              <a:rPr lang="en-US" sz="1654" dirty="0">
                <a:solidFill>
                  <a:srgbClr val="0000FF"/>
                </a:solidFill>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 </a:t>
            </a:r>
            <a:r>
              <a:rPr lang="en-US" sz="1654" dirty="0">
                <a:latin typeface="Poppins"/>
                <a:ea typeface="Poppins"/>
                <a:cs typeface="Poppins"/>
                <a:sym typeface="Poppins"/>
                <a:hlinkClick r:id="rId5" tooltip="https://www.flickr.com/photos/jurvetson/53560139281">
                  <a:extLst>
                    <a:ext uri="{A12FA001-AC4F-418D-AE19-62706E023703}">
                      <ahyp:hlinkClr xmlns:ahyp="http://schemas.microsoft.com/office/drawing/2018/hyperlinkcolor" val="tx"/>
                    </a:ext>
                  </a:extLst>
                </a:hlinkClick>
              </a:rPr>
              <a:t>Jurvetson</a:t>
            </a:r>
          </a:p>
        </p:txBody>
      </p:sp>
      <p:sp>
        <p:nvSpPr>
          <p:cNvPr id="6" name="TextBox 6"/>
          <p:cNvSpPr txBox="1"/>
          <p:nvPr/>
        </p:nvSpPr>
        <p:spPr>
          <a:xfrm>
            <a:off x="11157248" y="1835593"/>
            <a:ext cx="6205860" cy="4883698"/>
          </a:xfrm>
          <a:prstGeom prst="rect">
            <a:avLst/>
          </a:prstGeom>
        </p:spPr>
        <p:txBody>
          <a:bodyPr lIns="0" tIns="0" rIns="0" bIns="0" rtlCol="0" anchor="t">
            <a:spAutoFit/>
          </a:bodyPr>
          <a:lstStyle/>
          <a:p>
            <a:pPr algn="l">
              <a:lnSpc>
                <a:spcPts val="4869"/>
              </a:lnSpc>
            </a:pPr>
            <a:r>
              <a:rPr lang="en-US" sz="3478">
                <a:solidFill>
                  <a:srgbClr val="1F4327"/>
                </a:solidFill>
                <a:latin typeface="Poppins"/>
                <a:ea typeface="Poppins"/>
                <a:cs typeface="Poppins"/>
                <a:sym typeface="Poppins"/>
              </a:rPr>
              <a:t>Uudenlainen tapahtumakeskus</a:t>
            </a:r>
          </a:p>
          <a:p>
            <a:pPr algn="l">
              <a:lnSpc>
                <a:spcPts val="4869"/>
              </a:lnSpc>
            </a:pPr>
            <a:endParaRPr lang="en-US" sz="3478">
              <a:solidFill>
                <a:srgbClr val="1F4327"/>
              </a:solidFill>
              <a:latin typeface="Poppins"/>
              <a:ea typeface="Poppins"/>
              <a:cs typeface="Poppins"/>
              <a:sym typeface="Poppins"/>
            </a:endParaRPr>
          </a:p>
          <a:p>
            <a:pPr algn="l">
              <a:lnSpc>
                <a:spcPts val="4869"/>
              </a:lnSpc>
            </a:pPr>
            <a:r>
              <a:rPr lang="en-US" sz="3478">
                <a:solidFill>
                  <a:srgbClr val="1F4327"/>
                </a:solidFill>
                <a:latin typeface="Poppins"/>
                <a:ea typeface="Poppins"/>
                <a:cs typeface="Poppins"/>
                <a:sym typeface="Poppins"/>
              </a:rPr>
              <a:t>Livestriimauksia otteluista ja konserteista  Suomesta ja ulkomailta </a:t>
            </a:r>
          </a:p>
          <a:p>
            <a:pPr algn="l">
              <a:lnSpc>
                <a:spcPts val="4869"/>
              </a:lnSpc>
            </a:pPr>
            <a:endParaRPr lang="en-US" sz="3478">
              <a:solidFill>
                <a:srgbClr val="1F4327"/>
              </a:solidFill>
              <a:latin typeface="Poppins"/>
              <a:ea typeface="Poppins"/>
              <a:cs typeface="Poppins"/>
              <a:sym typeface="Poppins"/>
            </a:endParaRPr>
          </a:p>
          <a:p>
            <a:pPr algn="l">
              <a:lnSpc>
                <a:spcPts val="4869"/>
              </a:lnSpc>
            </a:pPr>
            <a:endParaRPr lang="en-US" sz="3478">
              <a:solidFill>
                <a:srgbClr val="1F4327"/>
              </a:solidFill>
              <a:latin typeface="Poppins"/>
              <a:ea typeface="Poppins"/>
              <a:cs typeface="Poppins"/>
              <a:sym typeface="Poppins"/>
            </a:endParaRPr>
          </a:p>
        </p:txBody>
      </p:sp>
      <p:grpSp>
        <p:nvGrpSpPr>
          <p:cNvPr id="7" name="Group 7"/>
          <p:cNvGrpSpPr/>
          <p:nvPr/>
        </p:nvGrpSpPr>
        <p:grpSpPr>
          <a:xfrm>
            <a:off x="10688786" y="5744201"/>
            <a:ext cx="4133621" cy="2869143"/>
            <a:chOff x="0" y="0"/>
            <a:chExt cx="5511494" cy="3825525"/>
          </a:xfrm>
        </p:grpSpPr>
        <p:sp>
          <p:nvSpPr>
            <p:cNvPr id="8" name="Freeform 8"/>
            <p:cNvSpPr/>
            <p:nvPr/>
          </p:nvSpPr>
          <p:spPr>
            <a:xfrm>
              <a:off x="0" y="0"/>
              <a:ext cx="5511494" cy="3825525"/>
            </a:xfrm>
            <a:custGeom>
              <a:avLst/>
              <a:gdLst/>
              <a:ahLst/>
              <a:cxnLst/>
              <a:rect l="l" t="t" r="r" b="b"/>
              <a:pathLst>
                <a:path w="5511494" h="3825525">
                  <a:moveTo>
                    <a:pt x="0" y="0"/>
                  </a:moveTo>
                  <a:lnTo>
                    <a:pt x="5511494" y="0"/>
                  </a:lnTo>
                  <a:lnTo>
                    <a:pt x="5511494" y="3825525"/>
                  </a:lnTo>
                  <a:lnTo>
                    <a:pt x="0" y="3825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9" name="TextBox 9"/>
            <p:cNvSpPr txBox="1"/>
            <p:nvPr/>
          </p:nvSpPr>
          <p:spPr>
            <a:xfrm rot="-932450">
              <a:off x="665349" y="728566"/>
              <a:ext cx="4005878" cy="2331686"/>
            </a:xfrm>
            <a:prstGeom prst="rect">
              <a:avLst/>
            </a:prstGeom>
          </p:spPr>
          <p:txBody>
            <a:bodyPr lIns="0" tIns="0" rIns="0" bIns="0" rtlCol="0" anchor="t">
              <a:spAutoFit/>
            </a:bodyPr>
            <a:lstStyle/>
            <a:p>
              <a:pPr algn="ctr">
                <a:lnSpc>
                  <a:spcPts val="2811"/>
                </a:lnSpc>
                <a:spcBef>
                  <a:spcPct val="0"/>
                </a:spcBef>
              </a:pPr>
              <a:r>
                <a:rPr lang="en-US" sz="2008">
                  <a:solidFill>
                    <a:srgbClr val="1F4327"/>
                  </a:solidFill>
                  <a:latin typeface="Comic Relief"/>
                  <a:ea typeface="Comic Relief"/>
                  <a:cs typeface="Comic Relief"/>
                  <a:sym typeface="Comic Relief"/>
                </a:rPr>
                <a:t>Ei tarvitse matkustaa keikalle Tampereen Nokia Arenalle, kun livestriimi näytetään Mehutehtaalla! </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D81F2AF67C2545B1AC008414C39F65" ma:contentTypeVersion="15" ma:contentTypeDescription="Create a new document." ma:contentTypeScope="" ma:versionID="b657108cef8f9e36ee6213bb6ee9370d">
  <xsd:schema xmlns:xsd="http://www.w3.org/2001/XMLSchema" xmlns:xs="http://www.w3.org/2001/XMLSchema" xmlns:p="http://schemas.microsoft.com/office/2006/metadata/properties" xmlns:ns2="008c50e5-2b27-48d9-9c5a-a5ef71ad6135" xmlns:ns3="7aad5223-bc47-4b74-aeee-c3cd68ff073b" targetNamespace="http://schemas.microsoft.com/office/2006/metadata/properties" ma:root="true" ma:fieldsID="042135105f2c5499c7551580b5fcb9f6" ns2:_="" ns3:_="">
    <xsd:import namespace="008c50e5-2b27-48d9-9c5a-a5ef71ad6135"/>
    <xsd:import namespace="7aad5223-bc47-4b74-aeee-c3cd68ff07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8c50e5-2b27-48d9-9c5a-a5ef71ad61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0716b9-ea6c-4544-a4bd-65ac324c60d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ad5223-bc47-4b74-aeee-c3cd68ff073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9ec50ae-66e9-4160-ae37-2c51e46173ac}" ma:internalName="TaxCatchAll" ma:showField="CatchAllData" ma:web="7aad5223-bc47-4b74-aeee-c3cd68ff073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8c50e5-2b27-48d9-9c5a-a5ef71ad6135">
      <Terms xmlns="http://schemas.microsoft.com/office/infopath/2007/PartnerControls"/>
    </lcf76f155ced4ddcb4097134ff3c332f>
    <TaxCatchAll xmlns="7aad5223-bc47-4b74-aeee-c3cd68ff07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59FEBB-E910-4EB8-9E21-225A92D44247}"/>
</file>

<file path=customXml/itemProps2.xml><?xml version="1.0" encoding="utf-8"?>
<ds:datastoreItem xmlns:ds="http://schemas.openxmlformats.org/officeDocument/2006/customXml" ds:itemID="{1AB93C96-010C-4362-BD62-EF65E7F67003}">
  <ds:schemaRefs>
    <ds:schemaRef ds:uri="http://purl.org/dc/terms/"/>
    <ds:schemaRef ds:uri="http://schemas.microsoft.com/office/2006/metadata/properties"/>
    <ds:schemaRef ds:uri="008c50e5-2b27-48d9-9c5a-a5ef71ad6135"/>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7aad5223-bc47-4b74-aeee-c3cd68ff073b"/>
    <ds:schemaRef ds:uri="http://purl.org/dc/dcmitype/"/>
  </ds:schemaRefs>
</ds:datastoreItem>
</file>

<file path=customXml/itemProps3.xml><?xml version="1.0" encoding="utf-8"?>
<ds:datastoreItem xmlns:ds="http://schemas.openxmlformats.org/officeDocument/2006/customXml" ds:itemID="{1530B878-80B9-49A6-9B4F-BA9E9C315A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1104</Words>
  <Application>Microsoft Office PowerPoint</Application>
  <PresentationFormat>Custom</PresentationFormat>
  <Paragraphs>175</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Comic Relief</vt:lpstr>
      <vt:lpstr>Calibri</vt:lpstr>
      <vt:lpstr>Poppins Bold</vt:lpstr>
      <vt:lpstr>Arial</vt:lpstr>
      <vt:lpstr>Poppins</vt:lpstr>
      <vt:lpstr>Comic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15-Viistöistä: Pitäjänmäki</dc:title>
  <cp:lastModifiedBy>Niko Suokko</cp:lastModifiedBy>
  <cp:revision>3</cp:revision>
  <dcterms:created xsi:type="dcterms:W3CDTF">2006-08-16T00:00:00Z</dcterms:created>
  <dcterms:modified xsi:type="dcterms:W3CDTF">2024-11-01T14:09:37Z</dcterms:modified>
  <dc:identifier>DAGUTRUKcK4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0x010100C5D81F2AF67C2545B1AC008414C39F65</vt:lpwstr>
  </property>
  <property fmtid="{D5CDD505-2E9C-101B-9397-08002B2CF9AE}" pid="3" name="MSIP_Label_20ea7001-5c24-4702-a3ac-e436ccb02747_Enabled">
    <vt:lpwstr>true</vt:lpwstr>
  </property>
  <property fmtid="{D5CDD505-2E9C-101B-9397-08002B2CF9AE}" pid="4" name="MSIP_Label_20ea7001-5c24-4702-a3ac-e436ccb02747_SetDate">
    <vt:lpwstr>2024-11-01T14:09:33Z</vt:lpwstr>
  </property>
  <property fmtid="{D5CDD505-2E9C-101B-9397-08002B2CF9AE}" pid="5" name="MSIP_Label_20ea7001-5c24-4702-a3ac-e436ccb02747_Method">
    <vt:lpwstr>Standard</vt:lpwstr>
  </property>
  <property fmtid="{D5CDD505-2E9C-101B-9397-08002B2CF9AE}" pid="6" name="MSIP_Label_20ea7001-5c24-4702-a3ac-e436ccb02747_Name">
    <vt:lpwstr>Confidential</vt:lpwstr>
  </property>
  <property fmtid="{D5CDD505-2E9C-101B-9397-08002B2CF9AE}" pid="7" name="MSIP_Label_20ea7001-5c24-4702-a3ac-e436ccb02747_SiteId">
    <vt:lpwstr>c8823c91-be81-4f89-b024-6c3dd789c106</vt:lpwstr>
  </property>
  <property fmtid="{D5CDD505-2E9C-101B-9397-08002B2CF9AE}" pid="8" name="MSIP_Label_20ea7001-5c24-4702-a3ac-e436ccb02747_ActionId">
    <vt:lpwstr>8143fe9b-762a-4d7f-bbe8-81b8aa7a7541</vt:lpwstr>
  </property>
  <property fmtid="{D5CDD505-2E9C-101B-9397-08002B2CF9AE}" pid="9" name="MSIP_Label_20ea7001-5c24-4702-a3ac-e436ccb02747_ContentBits">
    <vt:lpwstr>2</vt:lpwstr>
  </property>
  <property fmtid="{D5CDD505-2E9C-101B-9397-08002B2CF9AE}" pid="10" name="MediaServiceImageTags">
    <vt:lpwstr/>
  </property>
</Properties>
</file>