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344" r:id="rId5"/>
    <p:sldId id="282" r:id="rId6"/>
    <p:sldId id="389" r:id="rId7"/>
    <p:sldId id="351" r:id="rId8"/>
    <p:sldId id="376" r:id="rId9"/>
    <p:sldId id="375" r:id="rId10"/>
    <p:sldId id="349" r:id="rId11"/>
    <p:sldId id="394" r:id="rId12"/>
    <p:sldId id="385" r:id="rId13"/>
    <p:sldId id="384" r:id="rId14"/>
    <p:sldId id="390" r:id="rId15"/>
    <p:sldId id="392" r:id="rId16"/>
    <p:sldId id="391" r:id="rId17"/>
    <p:sldId id="353" r:id="rId18"/>
    <p:sldId id="372" r:id="rId19"/>
    <p:sldId id="379" r:id="rId20"/>
    <p:sldId id="377" r:id="rId21"/>
    <p:sldId id="382" r:id="rId22"/>
    <p:sldId id="387" r:id="rId23"/>
    <p:sldId id="378" r:id="rId24"/>
    <p:sldId id="393" r:id="rId25"/>
    <p:sldId id="386" r:id="rId26"/>
    <p:sldId id="35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A3D024-909B-3BC2-1496-FEEAB652808A}" name="Sher Dionisio" initials="" userId="S::Sher.Dionisio@teksystemsgs.com::02daa716-9709-4d47-a153-1943ce1675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EE8"/>
    <a:srgbClr val="FFFFFF"/>
    <a:srgbClr val="FFB09D"/>
    <a:srgbClr val="57A96F"/>
    <a:srgbClr val="55736D"/>
    <a:srgbClr val="7FCC6B"/>
    <a:srgbClr val="CBE789"/>
    <a:srgbClr val="FFE9E0"/>
    <a:srgbClr val="F8E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A05C11-F714-4B4C-953F-12498C284DC0}" v="37" dt="2024-10-24T18:46:44.442"/>
  </p1510:revLst>
</p1510:revInfo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44" autoAdjust="0"/>
    <p:restoredTop sz="81520" autoAdjust="0"/>
  </p:normalViewPr>
  <p:slideViewPr>
    <p:cSldViewPr snapToGrid="0">
      <p:cViewPr varScale="1">
        <p:scale>
          <a:sx n="50" d="100"/>
          <a:sy n="50" d="100"/>
        </p:scale>
        <p:origin x="48" y="413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109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8EB1-FF96-47AA-9A30-F1BFF2FFD1F7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75FB2-D12E-4669-8522-D3E2C7E6D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A361-7934-4769-9B16-8A939698742C}" type="datetimeFigureOut">
              <a:rPr lang="en-US" smtClean="0"/>
              <a:t>10/24/2024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E0B9-48E4-499D-93B2-B07D003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8AF00-FFF8-7CEE-BBD1-5865237B7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4D826B-6A2E-AFD9-28C9-EA2A63551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2C9B48-7764-83C2-47B3-1AB221CA3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F87A7-B234-D25A-6A84-7B08BB9CE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44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81BA6-D511-DE9D-C51A-640449F75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01D97C-1659-774D-F9EE-72F80A5170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06C1CF-7D41-D160-C0B2-A077B8E31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8917F-B47C-7B52-6C3C-29CA58EE3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23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AAD42-625A-A168-C34D-2264F68FE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5C0231-D2D3-6A47-E5BB-55FD4E6996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C64B33-3270-D084-43A7-85E8810A1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039ED-4D65-68F7-9DDE-E124304F3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6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56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8A894-A10D-56CE-F09B-E0D3CD2A0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CFFBC5-54F0-A5A6-8662-A820441F9A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29294B-4B44-1EF4-7CE7-BA20BCF092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FFA96-75E5-66C2-147E-B38473A870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273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FCC8F-08AA-27A5-B3D4-539151F00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DBB6E1-CE0E-18A0-EFDE-E0E564714A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A6EE8-D37B-1AB7-626C-174521E07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55644-A256-D539-25FE-B0652286D0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11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77369-0B0A-32E8-38EE-A6214A7B7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17A78-4A16-4494-0283-25B2C5433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5269CC-5350-B1AB-4999-F6A41222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F3FE2-552E-34E4-0D7F-5707F2C8AF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202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B380A-B4C2-EEF3-D2FD-1C6E3F638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265040-ADFA-8526-2FFE-80FB77E189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EFEB48-EA74-0461-4FE8-EC03A0A8CB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0BCDB-8D9A-2AE2-D270-DF8F1A050E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452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8B79B-AB7A-7064-2C4D-CF6B39C6A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D17994-14B0-AFEE-DF5B-784DBFCE4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9904A6-506D-82BB-01CB-EC8F43C2D9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803A0-7461-6BF6-E070-C35F5819F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410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3E6C2-5B61-1837-EB8C-2A40DBCC7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3AA988-403D-172E-17E2-7A9B8A76D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53B8F8-6CF6-89E6-79CC-2024E8C427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128B8-46B9-972F-EA2C-B1B51D3BA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454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B0DA3-AC8C-708D-7A2B-DCB8AD19C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BC8B02-A504-DF8B-DE91-C9E2151B21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87A857-65F9-CEEB-38C0-B5B81489C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A85F8-9F92-4E75-D28B-57617006C0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836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C6376-5D90-45F8-B2E0-30BB18279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669C62-3DA1-D36F-1459-665DBBFD0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494B4A-566F-5E8D-48CF-E5D231D20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09F70-FB05-2449-FE38-A93CAE8FED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390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78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167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EA80F-51EC-1238-912C-58507047A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C3CD6-4FF9-A2E0-9E82-F71CEBE395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AEAACC-B0CC-7DDE-4581-7306BA5314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32124-F3F1-7B0A-ECC3-60AEF2FBE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908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3BB1E-95EF-5F8A-A2A5-AC31CF907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DC13EE-FB96-B021-4E08-33A69ABA1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988B8E-77AA-1A0F-573C-1F18C2B5D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65B92-7C45-639A-ECAF-10F187A8ED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49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05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E1CC8-F81A-05C7-06A7-92F68EBA4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EAFF12-F67C-08A3-A8AB-03D8162A44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369F85-B541-F913-FD88-403E60F3C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CF58F-DFBE-A7D3-D433-07CAA1B1C6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150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0D02E-C5D2-3431-4989-BBDC3ACF7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EB05F2-CBCB-DDC0-2494-2CFCFBD804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2AC779-AB35-D7A5-544E-1247F62D56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C28C7-C119-EDFB-D8AB-8CF6C44E6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965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85F20-F28A-9160-F326-90B2B2ABE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83C05C-AFD1-3218-E3A5-9FA8D2F0A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8B2ED0-A6BE-E262-954F-79DCD172A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8955C-A7C0-3289-1817-52A3FDDC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887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0768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5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35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88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139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7/14/20XX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8A4789F7-47F3-492F-8AE6-209A1044F3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2047876"/>
            <a:ext cx="2103120" cy="2913793"/>
          </a:xfrm>
          <a:custGeom>
            <a:avLst/>
            <a:gdLst>
              <a:gd name="connsiteX0" fmla="*/ 0 w 2103120"/>
              <a:gd name="connsiteY0" fmla="*/ 0 h 2913793"/>
              <a:gd name="connsiteX1" fmla="*/ 2103120 w 2103120"/>
              <a:gd name="connsiteY1" fmla="*/ 0 h 2913793"/>
              <a:gd name="connsiteX2" fmla="*/ 2103120 w 2103120"/>
              <a:gd name="connsiteY2" fmla="*/ 2913793 h 2913793"/>
              <a:gd name="connsiteX3" fmla="*/ 0 w 2103120"/>
              <a:gd name="connsiteY3" fmla="*/ 2913793 h 291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3120" h="2913793">
                <a:moveTo>
                  <a:pt x="0" y="0"/>
                </a:moveTo>
                <a:lnTo>
                  <a:pt x="2103120" y="0"/>
                </a:lnTo>
                <a:lnTo>
                  <a:pt x="2103120" y="2913793"/>
                </a:lnTo>
                <a:lnTo>
                  <a:pt x="0" y="291379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E566A4-E145-4128-B0EB-DEE6D486BE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352" y="5257800"/>
            <a:ext cx="2103120" cy="2743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143611-92A8-4EFD-9C6A-0D18F4DE15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352" y="5551170"/>
            <a:ext cx="2103120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5A9EE92-C505-4777-B442-72C5A0BDCB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67760" y="2047875"/>
            <a:ext cx="2103120" cy="3017520"/>
          </a:xfrm>
          <a:custGeom>
            <a:avLst/>
            <a:gdLst>
              <a:gd name="connsiteX0" fmla="*/ 0 w 2103120"/>
              <a:gd name="connsiteY0" fmla="*/ 0 h 3017520"/>
              <a:gd name="connsiteX1" fmla="*/ 2103120 w 2103120"/>
              <a:gd name="connsiteY1" fmla="*/ 0 h 3017520"/>
              <a:gd name="connsiteX2" fmla="*/ 2103120 w 2103120"/>
              <a:gd name="connsiteY2" fmla="*/ 3017520 h 3017520"/>
              <a:gd name="connsiteX3" fmla="*/ 2102104 w 2103120"/>
              <a:gd name="connsiteY3" fmla="*/ 3017520 h 3017520"/>
              <a:gd name="connsiteX4" fmla="*/ 2102104 w 2103120"/>
              <a:gd name="connsiteY4" fmla="*/ 2910625 h 3017520"/>
              <a:gd name="connsiteX5" fmla="*/ 0 w 2103120"/>
              <a:gd name="connsiteY5" fmla="*/ 2910625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3017520">
                <a:moveTo>
                  <a:pt x="0" y="0"/>
                </a:moveTo>
                <a:lnTo>
                  <a:pt x="2103120" y="0"/>
                </a:lnTo>
                <a:lnTo>
                  <a:pt x="2103120" y="3017520"/>
                </a:lnTo>
                <a:lnTo>
                  <a:pt x="2102104" y="3017520"/>
                </a:lnTo>
                <a:lnTo>
                  <a:pt x="2102104" y="2910625"/>
                </a:lnTo>
                <a:lnTo>
                  <a:pt x="0" y="291062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224436F-4BCF-481B-B0A9-C4AE888185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6744" y="5257800"/>
            <a:ext cx="2103120" cy="2743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E81F848-2A43-484F-8AB0-8E45A15079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6744" y="5551170"/>
            <a:ext cx="2103120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98E2731-9AE8-4D4E-969E-814287EE84A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21120" y="2047875"/>
            <a:ext cx="2103120" cy="3017520"/>
          </a:xfrm>
          <a:custGeom>
            <a:avLst/>
            <a:gdLst>
              <a:gd name="connsiteX0" fmla="*/ 0 w 2103120"/>
              <a:gd name="connsiteY0" fmla="*/ 0 h 3017520"/>
              <a:gd name="connsiteX1" fmla="*/ 2103120 w 2103120"/>
              <a:gd name="connsiteY1" fmla="*/ 0 h 3017520"/>
              <a:gd name="connsiteX2" fmla="*/ 2103120 w 2103120"/>
              <a:gd name="connsiteY2" fmla="*/ 3017520 h 3017520"/>
              <a:gd name="connsiteX3" fmla="*/ 2100725 w 2103120"/>
              <a:gd name="connsiteY3" fmla="*/ 3017520 h 3017520"/>
              <a:gd name="connsiteX4" fmla="*/ 2100725 w 2103120"/>
              <a:gd name="connsiteY4" fmla="*/ 2910625 h 3017520"/>
              <a:gd name="connsiteX5" fmla="*/ 0 w 2103120"/>
              <a:gd name="connsiteY5" fmla="*/ 2910625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3017520">
                <a:moveTo>
                  <a:pt x="0" y="0"/>
                </a:moveTo>
                <a:lnTo>
                  <a:pt x="2103120" y="0"/>
                </a:lnTo>
                <a:lnTo>
                  <a:pt x="2103120" y="3017520"/>
                </a:lnTo>
                <a:lnTo>
                  <a:pt x="2100725" y="3017520"/>
                </a:lnTo>
                <a:lnTo>
                  <a:pt x="2100725" y="2910625"/>
                </a:lnTo>
                <a:lnTo>
                  <a:pt x="0" y="291062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B0DA7E8-8D66-4F86-86F2-604044642B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9088" y="5257800"/>
            <a:ext cx="2103120" cy="2743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DC8F7DC-7D79-452D-89D4-DC0155C968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9088" y="5551170"/>
            <a:ext cx="2103120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CF06764-EDD6-4592-AF7B-7BF92AF387F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74480" y="2047875"/>
            <a:ext cx="2103120" cy="3017520"/>
          </a:xfrm>
          <a:custGeom>
            <a:avLst/>
            <a:gdLst>
              <a:gd name="connsiteX0" fmla="*/ 0 w 2103120"/>
              <a:gd name="connsiteY0" fmla="*/ 0 h 3017520"/>
              <a:gd name="connsiteX1" fmla="*/ 2103120 w 2103120"/>
              <a:gd name="connsiteY1" fmla="*/ 0 h 3017520"/>
              <a:gd name="connsiteX2" fmla="*/ 2103120 w 2103120"/>
              <a:gd name="connsiteY2" fmla="*/ 2910625 h 3017520"/>
              <a:gd name="connsiteX3" fmla="*/ 2268 w 2103120"/>
              <a:gd name="connsiteY3" fmla="*/ 2910625 h 3017520"/>
              <a:gd name="connsiteX4" fmla="*/ 2268 w 2103120"/>
              <a:gd name="connsiteY4" fmla="*/ 3017520 h 3017520"/>
              <a:gd name="connsiteX5" fmla="*/ 0 w 2103120"/>
              <a:gd name="connsiteY5" fmla="*/ 3017520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3017520">
                <a:moveTo>
                  <a:pt x="0" y="0"/>
                </a:moveTo>
                <a:lnTo>
                  <a:pt x="2103120" y="0"/>
                </a:lnTo>
                <a:lnTo>
                  <a:pt x="2103120" y="2910625"/>
                </a:lnTo>
                <a:lnTo>
                  <a:pt x="2268" y="2910625"/>
                </a:lnTo>
                <a:lnTo>
                  <a:pt x="2268" y="3017520"/>
                </a:lnTo>
                <a:lnTo>
                  <a:pt x="0" y="301752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810DF3C-ABDE-477A-AAF0-72B27ED174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71432" y="5257800"/>
            <a:ext cx="2103120" cy="27432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EBB0D63B-5F58-422A-A566-A7DE54E85F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71432" y="5551170"/>
            <a:ext cx="2103120" cy="36576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1195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8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2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5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5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6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35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6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0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eg"/><Relationship Id="rId5" Type="http://schemas.openxmlformats.org/officeDocument/2006/relationships/image" Target="../media/image25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6ABF06-5491-8319-408F-AC9C03E6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742" y="914399"/>
            <a:ext cx="4798858" cy="5029199"/>
          </a:xfrm>
        </p:spPr>
        <p:txBody>
          <a:bodyPr anchor="ctr">
            <a:normAutofit/>
          </a:bodyPr>
          <a:lstStyle/>
          <a:p>
            <a:r>
              <a:rPr lang="en-US" dirty="0" err="1"/>
              <a:t>Malmi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Helsingforce</a:t>
            </a:r>
            <a:br>
              <a:rPr lang="en-US" dirty="0"/>
            </a:br>
            <a:r>
              <a:rPr lang="en-US" sz="1050" dirty="0">
                <a:solidFill>
                  <a:srgbClr val="E7EEE8"/>
                </a:solidFill>
              </a:rPr>
              <a:t>x</a:t>
            </a:r>
            <a:br>
              <a:rPr lang="en-US" dirty="0"/>
            </a:br>
            <a:r>
              <a:rPr lang="en-US" sz="3600" i="1" dirty="0">
                <a:latin typeface="+mn-lt"/>
              </a:rPr>
              <a:t>72h Ramboll Challenge</a:t>
            </a:r>
            <a:endParaRPr lang="en-US" i="1" dirty="0">
              <a:latin typeface="+mn-lt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5E399AE-C2DC-0BE4-A179-9A726D23FF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762" r="8035"/>
          <a:stretch/>
        </p:blipFill>
        <p:spPr>
          <a:xfrm>
            <a:off x="20" y="914400"/>
            <a:ext cx="5713393" cy="5029200"/>
          </a:xfrm>
          <a:noFill/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372D084-4F69-EF27-54AD-26897E247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5CEABB6-07DC-46E8-9B57-56EC44A396E5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8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2E16A-139D-075F-C414-8C6CAF51B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BC7B7F-5617-4CA6-4D6C-6112B9B0FB38}"/>
              </a:ext>
            </a:extLst>
          </p:cNvPr>
          <p:cNvSpPr txBox="1"/>
          <p:nvPr/>
        </p:nvSpPr>
        <p:spPr>
          <a:xfrm>
            <a:off x="10324882" y="1804416"/>
            <a:ext cx="1469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Planned High speed light rail</a:t>
            </a:r>
            <a:endParaRPr lang="en-NL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EAA426-3B8A-003B-CEDF-679AAAD2FA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76337" y="381972"/>
            <a:ext cx="8617681" cy="6094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3F4941-5DDF-D313-322E-CB0128C5334B}"/>
              </a:ext>
            </a:extLst>
          </p:cNvPr>
          <p:cNvSpPr txBox="1"/>
          <p:nvPr/>
        </p:nvSpPr>
        <p:spPr>
          <a:xfrm>
            <a:off x="397982" y="2781450"/>
            <a:ext cx="2456917" cy="1295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rgbClr val="595959"/>
                </a:solidFill>
                <a:effectLst/>
              </a:rPr>
              <a:t>Hierarchy network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</a:rPr>
              <a:t>Shared space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i="0" u="none" strike="noStrike" dirty="0">
              <a:solidFill>
                <a:srgbClr val="595959"/>
              </a:solidFill>
              <a:effectLst/>
            </a:endParaRPr>
          </a:p>
        </p:txBody>
      </p:sp>
      <p:sp>
        <p:nvSpPr>
          <p:cNvPr id="3" name="Title 24">
            <a:extLst>
              <a:ext uri="{FF2B5EF4-FFF2-40B4-BE49-F238E27FC236}">
                <a16:creationId xmlns:a16="http://schemas.microsoft.com/office/drawing/2014/main" id="{97B79151-A509-E9A0-F603-B648588A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214" y="515800"/>
            <a:ext cx="4856809" cy="1418253"/>
          </a:xfrm>
        </p:spPr>
        <p:txBody>
          <a:bodyPr/>
          <a:lstStyle/>
          <a:p>
            <a:r>
              <a:rPr lang="en-US" dirty="0"/>
              <a:t>Shared </a:t>
            </a:r>
            <a:br>
              <a:rPr lang="en-US" dirty="0"/>
            </a:br>
            <a:r>
              <a:rPr lang="en-US" dirty="0"/>
              <a:t>Space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99894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3C3E0-DC9C-13BF-7F08-C63FA4F8C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485CAFB5-4D76-0E6D-8BC2-CE0371825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266" y="11590"/>
            <a:ext cx="3349529" cy="1418253"/>
          </a:xfrm>
        </p:spPr>
        <p:txBody>
          <a:bodyPr>
            <a:normAutofit/>
          </a:bodyPr>
          <a:lstStyle/>
          <a:p>
            <a:r>
              <a:rPr lang="en-US" dirty="0"/>
              <a:t>Shared Space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B1BC2A-B427-14B2-CC2A-F9DAC15C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718603-D351-575A-F4C3-DB18FC8790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229" r="30229"/>
          <a:stretch/>
        </p:blipFill>
        <p:spPr>
          <a:xfrm>
            <a:off x="9539086" y="2475721"/>
            <a:ext cx="1799633" cy="1822765"/>
          </a:xfrm>
          <a:prstGeom prst="ellipse">
            <a:avLst/>
          </a:prstGeom>
          <a:ln w="317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Hexagon 16">
            <a:extLst>
              <a:ext uri="{FF2B5EF4-FFF2-40B4-BE49-F238E27FC236}">
                <a16:creationId xmlns:a16="http://schemas.microsoft.com/office/drawing/2014/main" id="{27115B3A-64E2-7E0D-1756-029EFBD13FCA}"/>
              </a:ext>
            </a:extLst>
          </p:cNvPr>
          <p:cNvSpPr/>
          <p:nvPr/>
        </p:nvSpPr>
        <p:spPr>
          <a:xfrm rot="16200000">
            <a:off x="8088990" y="2842561"/>
            <a:ext cx="1283525" cy="1172877"/>
          </a:xfrm>
          <a:prstGeom prst="hexagon">
            <a:avLst/>
          </a:prstGeom>
          <a:solidFill>
            <a:srgbClr val="FFE9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Accessibility</a:t>
            </a:r>
            <a:endParaRPr lang="en-NL" sz="1000" b="1" dirty="0">
              <a:solidFill>
                <a:schemeClr val="tx1"/>
              </a:solidFill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CEE589B0-B821-5F58-C0DD-632FF823C8C8}"/>
              </a:ext>
            </a:extLst>
          </p:cNvPr>
          <p:cNvSpPr/>
          <p:nvPr/>
        </p:nvSpPr>
        <p:spPr>
          <a:xfrm rot="16200000">
            <a:off x="7562364" y="3902236"/>
            <a:ext cx="1203561" cy="1099807"/>
          </a:xfrm>
          <a:prstGeom prst="hexagon">
            <a:avLst/>
          </a:prstGeom>
          <a:solidFill>
            <a:srgbClr val="CBE78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Safety</a:t>
            </a:r>
            <a:endParaRPr lang="en-NL" sz="1000" b="1" dirty="0">
              <a:solidFill>
                <a:schemeClr val="tx1"/>
              </a:solidFill>
            </a:endParaRP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7DF5F39E-84AE-1995-8F93-2184DF1F8BD6}"/>
              </a:ext>
            </a:extLst>
          </p:cNvPr>
          <p:cNvSpPr txBox="1">
            <a:spLocks/>
          </p:cNvSpPr>
          <p:nvPr/>
        </p:nvSpPr>
        <p:spPr>
          <a:xfrm>
            <a:off x="10753488" y="2439517"/>
            <a:ext cx="1095287" cy="636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dirty="0"/>
              <a:t>Accessible streets</a:t>
            </a: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44B1DC81-0454-7345-119A-D5C599A47AE9}"/>
              </a:ext>
            </a:extLst>
          </p:cNvPr>
          <p:cNvSpPr txBox="1">
            <a:spLocks/>
          </p:cNvSpPr>
          <p:nvPr/>
        </p:nvSpPr>
        <p:spPr>
          <a:xfrm>
            <a:off x="8260495" y="1791154"/>
            <a:ext cx="1492898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Traffic calming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093212-3FD5-1BEA-2381-13C22C53AB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1266" y="1282890"/>
            <a:ext cx="6865881" cy="4854393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D793745-32C2-9581-C54A-D2EE673B2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6946" t="-1145" r="26889" b="-1"/>
          <a:stretch/>
        </p:blipFill>
        <p:spPr bwMode="auto">
          <a:xfrm>
            <a:off x="7762248" y="567460"/>
            <a:ext cx="1264886" cy="922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48BA592E-9115-2301-C5A0-E8305051D510}"/>
              </a:ext>
            </a:extLst>
          </p:cNvPr>
          <p:cNvSpPr txBox="1">
            <a:spLocks/>
          </p:cNvSpPr>
          <p:nvPr/>
        </p:nvSpPr>
        <p:spPr>
          <a:xfrm>
            <a:off x="7648242" y="1475869"/>
            <a:ext cx="1492898" cy="36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Living streets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4F490-FD59-A043-B03B-9329375201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090" r="17090"/>
          <a:stretch/>
        </p:blipFill>
        <p:spPr>
          <a:xfrm>
            <a:off x="9644231" y="4481049"/>
            <a:ext cx="1799633" cy="1822765"/>
          </a:xfrm>
          <a:prstGeom prst="ellipse">
            <a:avLst/>
          </a:prstGeom>
          <a:ln w="317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37E46264-5F1E-9C93-898A-8041FDFC17B1}"/>
              </a:ext>
            </a:extLst>
          </p:cNvPr>
          <p:cNvSpPr/>
          <p:nvPr/>
        </p:nvSpPr>
        <p:spPr>
          <a:xfrm rot="16200000">
            <a:off x="8204290" y="4873469"/>
            <a:ext cx="1303988" cy="1191578"/>
          </a:xfrm>
          <a:prstGeom prst="hexag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Digitalization</a:t>
            </a:r>
            <a:endParaRPr lang="en-NL" sz="1000" b="1" dirty="0">
              <a:solidFill>
                <a:schemeClr val="tx1"/>
              </a:solidFill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9D5E07DE-A78E-BED8-2559-C8BF89EB2693}"/>
              </a:ext>
            </a:extLst>
          </p:cNvPr>
          <p:cNvSpPr/>
          <p:nvPr/>
        </p:nvSpPr>
        <p:spPr>
          <a:xfrm rot="16200000">
            <a:off x="7546917" y="1912130"/>
            <a:ext cx="1154282" cy="1054775"/>
          </a:xfrm>
          <a:prstGeom prst="hexagon">
            <a:avLst/>
          </a:prstGeom>
          <a:solidFill>
            <a:srgbClr val="7FCC6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Healthy Lifestyle</a:t>
            </a:r>
            <a:endParaRPr lang="en-NL" sz="10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C50C51A-3C8D-C10D-8FE8-3ACC22415BF2}"/>
              </a:ext>
            </a:extLst>
          </p:cNvPr>
          <p:cNvSpPr txBox="1">
            <a:spLocks/>
          </p:cNvSpPr>
          <p:nvPr/>
        </p:nvSpPr>
        <p:spPr>
          <a:xfrm>
            <a:off x="10753488" y="4481049"/>
            <a:ext cx="1001758" cy="636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dirty="0"/>
              <a:t>Delivery robot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76B00-CDC0-3DCE-7342-A52CA134F2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147" r="19147"/>
          <a:stretch/>
        </p:blipFill>
        <p:spPr>
          <a:xfrm>
            <a:off x="9477967" y="465073"/>
            <a:ext cx="1799633" cy="1822765"/>
          </a:xfrm>
          <a:prstGeom prst="ellipse">
            <a:avLst/>
          </a:prstGeom>
          <a:ln w="317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FDA234A-54DC-7C8C-2881-6FA06C841EAC}"/>
              </a:ext>
            </a:extLst>
          </p:cNvPr>
          <p:cNvSpPr txBox="1">
            <a:spLocks/>
          </p:cNvSpPr>
          <p:nvPr/>
        </p:nvSpPr>
        <p:spPr>
          <a:xfrm>
            <a:off x="10981900" y="1709380"/>
            <a:ext cx="822702" cy="636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dirty="0"/>
              <a:t>Active mobility</a:t>
            </a:r>
          </a:p>
        </p:txBody>
      </p:sp>
    </p:spTree>
    <p:extLst>
      <p:ext uri="{BB962C8B-B14F-4D97-AF65-F5344CB8AC3E}">
        <p14:creationId xmlns:p14="http://schemas.microsoft.com/office/powerpoint/2010/main" val="4085529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B1A60-1888-21A1-184C-C9326B63E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E522DE01-06EC-8D9D-3246-778004C7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92" y="20573"/>
            <a:ext cx="3349529" cy="1418253"/>
          </a:xfrm>
        </p:spPr>
        <p:txBody>
          <a:bodyPr>
            <a:normAutofit/>
          </a:bodyPr>
          <a:lstStyle/>
          <a:p>
            <a:r>
              <a:rPr lang="en-US" dirty="0"/>
              <a:t>Shared Space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E8069-CEEB-5647-E546-F291AF100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AB35C1-503B-BB5D-A359-E72385DB4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86" b="9486"/>
          <a:stretch/>
        </p:blipFill>
        <p:spPr>
          <a:xfrm flipH="1">
            <a:off x="9475224" y="2671389"/>
            <a:ext cx="1799633" cy="1822765"/>
          </a:xfrm>
          <a:prstGeom prst="ellipse">
            <a:avLst/>
          </a:prstGeom>
          <a:ln w="317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BBAA4C-3052-E28B-F51D-93ACE53152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83" r="12883"/>
          <a:stretch/>
        </p:blipFill>
        <p:spPr>
          <a:xfrm>
            <a:off x="9477967" y="624198"/>
            <a:ext cx="1799633" cy="1822765"/>
          </a:xfrm>
          <a:prstGeom prst="ellipse">
            <a:avLst/>
          </a:prstGeom>
          <a:ln w="317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Hexagon 3">
            <a:extLst>
              <a:ext uri="{FF2B5EF4-FFF2-40B4-BE49-F238E27FC236}">
                <a16:creationId xmlns:a16="http://schemas.microsoft.com/office/drawing/2014/main" id="{CF404EC2-6945-4384-1B57-DBF83ECBD84D}"/>
              </a:ext>
            </a:extLst>
          </p:cNvPr>
          <p:cNvSpPr/>
          <p:nvPr/>
        </p:nvSpPr>
        <p:spPr>
          <a:xfrm rot="16200000">
            <a:off x="7843743" y="2515302"/>
            <a:ext cx="953398" cy="871210"/>
          </a:xfrm>
          <a:prstGeom prst="hexagon">
            <a:avLst/>
          </a:prstGeom>
          <a:solidFill>
            <a:srgbClr val="7FCC6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Healthy Lifestyle</a:t>
            </a:r>
            <a:endParaRPr lang="en-NL" sz="1100" b="1" dirty="0">
              <a:solidFill>
                <a:schemeClr val="tx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24EA88B3-6B01-7792-0B12-9198A38184EE}"/>
              </a:ext>
            </a:extLst>
          </p:cNvPr>
          <p:cNvSpPr/>
          <p:nvPr/>
        </p:nvSpPr>
        <p:spPr>
          <a:xfrm rot="16200000">
            <a:off x="8353141" y="3288990"/>
            <a:ext cx="922431" cy="842912"/>
          </a:xfrm>
          <a:prstGeom prst="hexagon">
            <a:avLst/>
          </a:prstGeom>
          <a:solidFill>
            <a:srgbClr val="5573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000" b="1" dirty="0" err="1">
                <a:solidFill>
                  <a:schemeClr val="bg1"/>
                </a:solidFill>
              </a:rPr>
              <a:t>Commun-ity</a:t>
            </a:r>
            <a:endParaRPr lang="en-NL" sz="1000" b="1" dirty="0">
              <a:solidFill>
                <a:schemeClr val="bg1"/>
              </a:solidFill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93468790-C27D-4D56-01B6-904987F5CF26}"/>
              </a:ext>
            </a:extLst>
          </p:cNvPr>
          <p:cNvSpPr/>
          <p:nvPr/>
        </p:nvSpPr>
        <p:spPr>
          <a:xfrm rot="16200000">
            <a:off x="7843743" y="4023246"/>
            <a:ext cx="953398" cy="871210"/>
          </a:xfrm>
          <a:prstGeom prst="hexagon">
            <a:avLst/>
          </a:prstGeom>
          <a:solidFill>
            <a:srgbClr val="CBE78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Safety</a:t>
            </a:r>
            <a:endParaRPr lang="en-NL" sz="1100" b="1" dirty="0">
              <a:solidFill>
                <a:schemeClr val="tx1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52B1508-8818-9435-2E9F-157FE9826693}"/>
              </a:ext>
            </a:extLst>
          </p:cNvPr>
          <p:cNvSpPr/>
          <p:nvPr/>
        </p:nvSpPr>
        <p:spPr>
          <a:xfrm rot="16200000">
            <a:off x="8323509" y="4810256"/>
            <a:ext cx="953398" cy="871210"/>
          </a:xfrm>
          <a:prstGeom prst="hexagon">
            <a:avLst/>
          </a:prstGeom>
          <a:solidFill>
            <a:srgbClr val="FFE9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Access-</a:t>
            </a:r>
            <a:r>
              <a:rPr lang="en-US" sz="1200" b="1" dirty="0" err="1">
                <a:solidFill>
                  <a:schemeClr val="tx1"/>
                </a:solidFill>
              </a:rPr>
              <a:t>ibility</a:t>
            </a:r>
            <a:endParaRPr lang="en-NL" sz="1200" b="1" dirty="0">
              <a:solidFill>
                <a:schemeClr val="tx1"/>
              </a:solidFill>
            </a:endParaRP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65BC3C83-2764-CACB-7D26-D3B494D048A4}"/>
              </a:ext>
            </a:extLst>
          </p:cNvPr>
          <p:cNvSpPr txBox="1">
            <a:spLocks/>
          </p:cNvSpPr>
          <p:nvPr/>
        </p:nvSpPr>
        <p:spPr>
          <a:xfrm>
            <a:off x="10736909" y="1778017"/>
            <a:ext cx="1072212" cy="656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dirty="0"/>
              <a:t>Water recycled</a:t>
            </a: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AD11FA32-FB04-FFC8-A457-6069F878BF70}"/>
              </a:ext>
            </a:extLst>
          </p:cNvPr>
          <p:cNvSpPr/>
          <p:nvPr/>
        </p:nvSpPr>
        <p:spPr>
          <a:xfrm rot="16200000">
            <a:off x="8260961" y="1692478"/>
            <a:ext cx="953398" cy="871210"/>
          </a:xfrm>
          <a:prstGeom prst="hexagon">
            <a:avLst/>
          </a:prstGeom>
          <a:solidFill>
            <a:srgbClr val="57A96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Ecology</a:t>
            </a:r>
            <a:endParaRPr lang="en-NL" sz="10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6B77D2-B8BE-7A60-FA77-2C36B174C5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3765" y="1273907"/>
            <a:ext cx="6865881" cy="485439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822E91-8191-D816-3CC4-341308206C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862" r="8862"/>
          <a:stretch/>
        </p:blipFill>
        <p:spPr>
          <a:xfrm>
            <a:off x="9473382" y="4543179"/>
            <a:ext cx="1799633" cy="1822765"/>
          </a:xfrm>
          <a:prstGeom prst="ellipse">
            <a:avLst/>
          </a:prstGeom>
          <a:ln w="317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B7CF845-DCE6-0BB9-E577-68622DF773FE}"/>
              </a:ext>
            </a:extLst>
          </p:cNvPr>
          <p:cNvSpPr txBox="1">
            <a:spLocks/>
          </p:cNvSpPr>
          <p:nvPr/>
        </p:nvSpPr>
        <p:spPr>
          <a:xfrm>
            <a:off x="10739202" y="4540469"/>
            <a:ext cx="1072212" cy="656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dirty="0"/>
              <a:t>Allocated plowing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DB4FA01-1765-7F4D-8F33-BB279DA77DA6}"/>
              </a:ext>
            </a:extLst>
          </p:cNvPr>
          <p:cNvSpPr txBox="1">
            <a:spLocks/>
          </p:cNvSpPr>
          <p:nvPr/>
        </p:nvSpPr>
        <p:spPr>
          <a:xfrm>
            <a:off x="10774759" y="2446963"/>
            <a:ext cx="1072212" cy="656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Seasonal fun</a:t>
            </a:r>
          </a:p>
        </p:txBody>
      </p:sp>
    </p:spTree>
    <p:extLst>
      <p:ext uri="{BB962C8B-B14F-4D97-AF65-F5344CB8AC3E}">
        <p14:creationId xmlns:p14="http://schemas.microsoft.com/office/powerpoint/2010/main" val="1880321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6E0AB-A539-2F0F-6E8B-4028D12DC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1398C1-0646-35AF-C208-91A275A1D8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2" t="3023" r="2292" b="3023"/>
          <a:stretch/>
        </p:blipFill>
        <p:spPr>
          <a:xfrm>
            <a:off x="1703973" y="371623"/>
            <a:ext cx="8784054" cy="611475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9A75A-3A26-B734-CDE5-6C292788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682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8E6588-D045-FD6D-9113-805B4B81B7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2" r="2292"/>
          <a:stretch/>
        </p:blipFill>
        <p:spPr>
          <a:xfrm>
            <a:off x="769621" y="876935"/>
            <a:ext cx="7548880" cy="559308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89AA016-9FE1-40F9-AD37-9845442400E1}"/>
              </a:ext>
            </a:extLst>
          </p:cNvPr>
          <p:cNvSpPr/>
          <p:nvPr/>
        </p:nvSpPr>
        <p:spPr>
          <a:xfrm>
            <a:off x="1165861" y="830979"/>
            <a:ext cx="6756400" cy="5472835"/>
          </a:xfrm>
          <a:custGeom>
            <a:avLst/>
            <a:gdLst>
              <a:gd name="connsiteX0" fmla="*/ 2038888 w 6756400"/>
              <a:gd name="connsiteY0" fmla="*/ 3941852 h 5472835"/>
              <a:gd name="connsiteX1" fmla="*/ 1525956 w 6756400"/>
              <a:gd name="connsiteY1" fmla="*/ 4172172 h 5472835"/>
              <a:gd name="connsiteX2" fmla="*/ 1376104 w 6756400"/>
              <a:gd name="connsiteY2" fmla="*/ 4930540 h 5472835"/>
              <a:gd name="connsiteX3" fmla="*/ 2137988 w 6756400"/>
              <a:gd name="connsiteY3" fmla="*/ 4799728 h 5472835"/>
              <a:gd name="connsiteX4" fmla="*/ 2287839 w 6756400"/>
              <a:gd name="connsiteY4" fmla="*/ 4041359 h 5472835"/>
              <a:gd name="connsiteX5" fmla="*/ 2038888 w 6756400"/>
              <a:gd name="connsiteY5" fmla="*/ 3941852 h 5472835"/>
              <a:gd name="connsiteX6" fmla="*/ 3888907 w 6756400"/>
              <a:gd name="connsiteY6" fmla="*/ 2237285 h 5472835"/>
              <a:gd name="connsiteX7" fmla="*/ 3403202 w 6756400"/>
              <a:gd name="connsiteY7" fmla="*/ 2441052 h 5472835"/>
              <a:gd name="connsiteX8" fmla="*/ 3286184 w 6756400"/>
              <a:gd name="connsiteY8" fmla="*/ 3167399 h 5472835"/>
              <a:gd name="connsiteX9" fmla="*/ 4015234 w 6756400"/>
              <a:gd name="connsiteY9" fmla="*/ 3068608 h 5472835"/>
              <a:gd name="connsiteX10" fmla="*/ 4132252 w 6756400"/>
              <a:gd name="connsiteY10" fmla="*/ 2342261 h 5472835"/>
              <a:gd name="connsiteX11" fmla="*/ 3888907 w 6756400"/>
              <a:gd name="connsiteY11" fmla="*/ 2237285 h 5472835"/>
              <a:gd name="connsiteX12" fmla="*/ 5461418 w 6756400"/>
              <a:gd name="connsiteY12" fmla="*/ 370383 h 5472835"/>
              <a:gd name="connsiteX13" fmla="*/ 4920611 w 6756400"/>
              <a:gd name="connsiteY13" fmla="*/ 627889 h 5472835"/>
              <a:gd name="connsiteX14" fmla="*/ 4737144 w 6756400"/>
              <a:gd name="connsiteY14" fmla="*/ 1419042 h 5472835"/>
              <a:gd name="connsiteX15" fmla="*/ 5532643 w 6756400"/>
              <a:gd name="connsiteY15" fmla="*/ 1255445 h 5472835"/>
              <a:gd name="connsiteX16" fmla="*/ 5716111 w 6756400"/>
              <a:gd name="connsiteY16" fmla="*/ 464292 h 5472835"/>
              <a:gd name="connsiteX17" fmla="*/ 5461418 w 6756400"/>
              <a:gd name="connsiteY17" fmla="*/ 370383 h 5472835"/>
              <a:gd name="connsiteX18" fmla="*/ 0 w 6756400"/>
              <a:gd name="connsiteY18" fmla="*/ 0 h 5472835"/>
              <a:gd name="connsiteX19" fmla="*/ 6756400 w 6756400"/>
              <a:gd name="connsiteY19" fmla="*/ 0 h 5472835"/>
              <a:gd name="connsiteX20" fmla="*/ 6756400 w 6756400"/>
              <a:gd name="connsiteY20" fmla="*/ 5472835 h 5472835"/>
              <a:gd name="connsiteX21" fmla="*/ 0 w 6756400"/>
              <a:gd name="connsiteY21" fmla="*/ 5472835 h 5472835"/>
              <a:gd name="connsiteX0" fmla="*/ 2038888 w 6756400"/>
              <a:gd name="connsiteY0" fmla="*/ 3941852 h 5472835"/>
              <a:gd name="connsiteX1" fmla="*/ 1525956 w 6756400"/>
              <a:gd name="connsiteY1" fmla="*/ 4172172 h 5472835"/>
              <a:gd name="connsiteX2" fmla="*/ 1376104 w 6756400"/>
              <a:gd name="connsiteY2" fmla="*/ 4930540 h 5472835"/>
              <a:gd name="connsiteX3" fmla="*/ 2137988 w 6756400"/>
              <a:gd name="connsiteY3" fmla="*/ 4799728 h 5472835"/>
              <a:gd name="connsiteX4" fmla="*/ 2287839 w 6756400"/>
              <a:gd name="connsiteY4" fmla="*/ 4041359 h 5472835"/>
              <a:gd name="connsiteX5" fmla="*/ 2038888 w 6756400"/>
              <a:gd name="connsiteY5" fmla="*/ 3941852 h 5472835"/>
              <a:gd name="connsiteX6" fmla="*/ 3888907 w 6756400"/>
              <a:gd name="connsiteY6" fmla="*/ 2237285 h 5472835"/>
              <a:gd name="connsiteX7" fmla="*/ 3403202 w 6756400"/>
              <a:gd name="connsiteY7" fmla="*/ 2441052 h 5472835"/>
              <a:gd name="connsiteX8" fmla="*/ 3286184 w 6756400"/>
              <a:gd name="connsiteY8" fmla="*/ 3167399 h 5472835"/>
              <a:gd name="connsiteX9" fmla="*/ 4015234 w 6756400"/>
              <a:gd name="connsiteY9" fmla="*/ 3068608 h 5472835"/>
              <a:gd name="connsiteX10" fmla="*/ 4766734 w 6756400"/>
              <a:gd name="connsiteY10" fmla="*/ 2006359 h 5472835"/>
              <a:gd name="connsiteX11" fmla="*/ 3888907 w 6756400"/>
              <a:gd name="connsiteY11" fmla="*/ 2237285 h 5472835"/>
              <a:gd name="connsiteX12" fmla="*/ 5461418 w 6756400"/>
              <a:gd name="connsiteY12" fmla="*/ 370383 h 5472835"/>
              <a:gd name="connsiteX13" fmla="*/ 4920611 w 6756400"/>
              <a:gd name="connsiteY13" fmla="*/ 627889 h 5472835"/>
              <a:gd name="connsiteX14" fmla="*/ 4737144 w 6756400"/>
              <a:gd name="connsiteY14" fmla="*/ 1419042 h 5472835"/>
              <a:gd name="connsiteX15" fmla="*/ 5532643 w 6756400"/>
              <a:gd name="connsiteY15" fmla="*/ 1255445 h 5472835"/>
              <a:gd name="connsiteX16" fmla="*/ 5716111 w 6756400"/>
              <a:gd name="connsiteY16" fmla="*/ 464292 h 5472835"/>
              <a:gd name="connsiteX17" fmla="*/ 5461418 w 6756400"/>
              <a:gd name="connsiteY17" fmla="*/ 370383 h 5472835"/>
              <a:gd name="connsiteX18" fmla="*/ 0 w 6756400"/>
              <a:gd name="connsiteY18" fmla="*/ 0 h 5472835"/>
              <a:gd name="connsiteX19" fmla="*/ 6756400 w 6756400"/>
              <a:gd name="connsiteY19" fmla="*/ 0 h 5472835"/>
              <a:gd name="connsiteX20" fmla="*/ 6756400 w 6756400"/>
              <a:gd name="connsiteY20" fmla="*/ 5472835 h 5472835"/>
              <a:gd name="connsiteX21" fmla="*/ 0 w 6756400"/>
              <a:gd name="connsiteY21" fmla="*/ 5472835 h 5472835"/>
              <a:gd name="connsiteX22" fmla="*/ 0 w 6756400"/>
              <a:gd name="connsiteY22" fmla="*/ 0 h 5472835"/>
              <a:gd name="connsiteX0" fmla="*/ 2038888 w 6756400"/>
              <a:gd name="connsiteY0" fmla="*/ 3941852 h 5472835"/>
              <a:gd name="connsiteX1" fmla="*/ 1525956 w 6756400"/>
              <a:gd name="connsiteY1" fmla="*/ 4172172 h 5472835"/>
              <a:gd name="connsiteX2" fmla="*/ 1376104 w 6756400"/>
              <a:gd name="connsiteY2" fmla="*/ 4930540 h 5472835"/>
              <a:gd name="connsiteX3" fmla="*/ 2137988 w 6756400"/>
              <a:gd name="connsiteY3" fmla="*/ 4799728 h 5472835"/>
              <a:gd name="connsiteX4" fmla="*/ 2287839 w 6756400"/>
              <a:gd name="connsiteY4" fmla="*/ 4041359 h 5472835"/>
              <a:gd name="connsiteX5" fmla="*/ 2038888 w 6756400"/>
              <a:gd name="connsiteY5" fmla="*/ 3941852 h 5472835"/>
              <a:gd name="connsiteX6" fmla="*/ 4336777 w 6756400"/>
              <a:gd name="connsiteY6" fmla="*/ 1770755 h 5472835"/>
              <a:gd name="connsiteX7" fmla="*/ 3403202 w 6756400"/>
              <a:gd name="connsiteY7" fmla="*/ 2441052 h 5472835"/>
              <a:gd name="connsiteX8" fmla="*/ 3286184 w 6756400"/>
              <a:gd name="connsiteY8" fmla="*/ 3167399 h 5472835"/>
              <a:gd name="connsiteX9" fmla="*/ 4015234 w 6756400"/>
              <a:gd name="connsiteY9" fmla="*/ 3068608 h 5472835"/>
              <a:gd name="connsiteX10" fmla="*/ 4766734 w 6756400"/>
              <a:gd name="connsiteY10" fmla="*/ 2006359 h 5472835"/>
              <a:gd name="connsiteX11" fmla="*/ 4336777 w 6756400"/>
              <a:gd name="connsiteY11" fmla="*/ 1770755 h 5472835"/>
              <a:gd name="connsiteX12" fmla="*/ 5461418 w 6756400"/>
              <a:gd name="connsiteY12" fmla="*/ 370383 h 5472835"/>
              <a:gd name="connsiteX13" fmla="*/ 4920611 w 6756400"/>
              <a:gd name="connsiteY13" fmla="*/ 627889 h 5472835"/>
              <a:gd name="connsiteX14" fmla="*/ 4737144 w 6756400"/>
              <a:gd name="connsiteY14" fmla="*/ 1419042 h 5472835"/>
              <a:gd name="connsiteX15" fmla="*/ 5532643 w 6756400"/>
              <a:gd name="connsiteY15" fmla="*/ 1255445 h 5472835"/>
              <a:gd name="connsiteX16" fmla="*/ 5716111 w 6756400"/>
              <a:gd name="connsiteY16" fmla="*/ 464292 h 5472835"/>
              <a:gd name="connsiteX17" fmla="*/ 5461418 w 6756400"/>
              <a:gd name="connsiteY17" fmla="*/ 370383 h 5472835"/>
              <a:gd name="connsiteX18" fmla="*/ 0 w 6756400"/>
              <a:gd name="connsiteY18" fmla="*/ 0 h 5472835"/>
              <a:gd name="connsiteX19" fmla="*/ 6756400 w 6756400"/>
              <a:gd name="connsiteY19" fmla="*/ 0 h 5472835"/>
              <a:gd name="connsiteX20" fmla="*/ 6756400 w 6756400"/>
              <a:gd name="connsiteY20" fmla="*/ 5472835 h 5472835"/>
              <a:gd name="connsiteX21" fmla="*/ 0 w 6756400"/>
              <a:gd name="connsiteY21" fmla="*/ 5472835 h 5472835"/>
              <a:gd name="connsiteX22" fmla="*/ 0 w 6756400"/>
              <a:gd name="connsiteY22" fmla="*/ 0 h 5472835"/>
              <a:gd name="connsiteX0" fmla="*/ 2038888 w 6756400"/>
              <a:gd name="connsiteY0" fmla="*/ 3941852 h 5472835"/>
              <a:gd name="connsiteX1" fmla="*/ 1525956 w 6756400"/>
              <a:gd name="connsiteY1" fmla="*/ 4172172 h 5472835"/>
              <a:gd name="connsiteX2" fmla="*/ 1376104 w 6756400"/>
              <a:gd name="connsiteY2" fmla="*/ 4930540 h 5472835"/>
              <a:gd name="connsiteX3" fmla="*/ 2137988 w 6756400"/>
              <a:gd name="connsiteY3" fmla="*/ 4799728 h 5472835"/>
              <a:gd name="connsiteX4" fmla="*/ 2287839 w 6756400"/>
              <a:gd name="connsiteY4" fmla="*/ 4041359 h 5472835"/>
              <a:gd name="connsiteX5" fmla="*/ 2038888 w 6756400"/>
              <a:gd name="connsiteY5" fmla="*/ 3941852 h 5472835"/>
              <a:gd name="connsiteX6" fmla="*/ 4336777 w 6756400"/>
              <a:gd name="connsiteY6" fmla="*/ 1770755 h 5472835"/>
              <a:gd name="connsiteX7" fmla="*/ 3403202 w 6756400"/>
              <a:gd name="connsiteY7" fmla="*/ 2441052 h 5472835"/>
              <a:gd name="connsiteX8" fmla="*/ 3286184 w 6756400"/>
              <a:gd name="connsiteY8" fmla="*/ 3167399 h 5472835"/>
              <a:gd name="connsiteX9" fmla="*/ 4015234 w 6756400"/>
              <a:gd name="connsiteY9" fmla="*/ 3068608 h 5472835"/>
              <a:gd name="connsiteX10" fmla="*/ 4804057 w 6756400"/>
              <a:gd name="connsiteY10" fmla="*/ 2099665 h 5472835"/>
              <a:gd name="connsiteX11" fmla="*/ 4336777 w 6756400"/>
              <a:gd name="connsiteY11" fmla="*/ 1770755 h 5472835"/>
              <a:gd name="connsiteX12" fmla="*/ 5461418 w 6756400"/>
              <a:gd name="connsiteY12" fmla="*/ 370383 h 5472835"/>
              <a:gd name="connsiteX13" fmla="*/ 4920611 w 6756400"/>
              <a:gd name="connsiteY13" fmla="*/ 627889 h 5472835"/>
              <a:gd name="connsiteX14" fmla="*/ 4737144 w 6756400"/>
              <a:gd name="connsiteY14" fmla="*/ 1419042 h 5472835"/>
              <a:gd name="connsiteX15" fmla="*/ 5532643 w 6756400"/>
              <a:gd name="connsiteY15" fmla="*/ 1255445 h 5472835"/>
              <a:gd name="connsiteX16" fmla="*/ 5716111 w 6756400"/>
              <a:gd name="connsiteY16" fmla="*/ 464292 h 5472835"/>
              <a:gd name="connsiteX17" fmla="*/ 5461418 w 6756400"/>
              <a:gd name="connsiteY17" fmla="*/ 370383 h 5472835"/>
              <a:gd name="connsiteX18" fmla="*/ 0 w 6756400"/>
              <a:gd name="connsiteY18" fmla="*/ 0 h 5472835"/>
              <a:gd name="connsiteX19" fmla="*/ 6756400 w 6756400"/>
              <a:gd name="connsiteY19" fmla="*/ 0 h 5472835"/>
              <a:gd name="connsiteX20" fmla="*/ 6756400 w 6756400"/>
              <a:gd name="connsiteY20" fmla="*/ 5472835 h 5472835"/>
              <a:gd name="connsiteX21" fmla="*/ 0 w 6756400"/>
              <a:gd name="connsiteY21" fmla="*/ 5472835 h 5472835"/>
              <a:gd name="connsiteX22" fmla="*/ 0 w 6756400"/>
              <a:gd name="connsiteY22" fmla="*/ 0 h 5472835"/>
              <a:gd name="connsiteX0" fmla="*/ 2038888 w 6756400"/>
              <a:gd name="connsiteY0" fmla="*/ 3941852 h 5472835"/>
              <a:gd name="connsiteX1" fmla="*/ 1525956 w 6756400"/>
              <a:gd name="connsiteY1" fmla="*/ 4172172 h 5472835"/>
              <a:gd name="connsiteX2" fmla="*/ 1376104 w 6756400"/>
              <a:gd name="connsiteY2" fmla="*/ 4930540 h 5472835"/>
              <a:gd name="connsiteX3" fmla="*/ 2137988 w 6756400"/>
              <a:gd name="connsiteY3" fmla="*/ 4799728 h 5472835"/>
              <a:gd name="connsiteX4" fmla="*/ 2287839 w 6756400"/>
              <a:gd name="connsiteY4" fmla="*/ 4041359 h 5472835"/>
              <a:gd name="connsiteX5" fmla="*/ 2038888 w 6756400"/>
              <a:gd name="connsiteY5" fmla="*/ 3941852 h 5472835"/>
              <a:gd name="connsiteX6" fmla="*/ 4364769 w 6756400"/>
              <a:gd name="connsiteY6" fmla="*/ 1714771 h 5472835"/>
              <a:gd name="connsiteX7" fmla="*/ 3403202 w 6756400"/>
              <a:gd name="connsiteY7" fmla="*/ 2441052 h 5472835"/>
              <a:gd name="connsiteX8" fmla="*/ 3286184 w 6756400"/>
              <a:gd name="connsiteY8" fmla="*/ 3167399 h 5472835"/>
              <a:gd name="connsiteX9" fmla="*/ 4015234 w 6756400"/>
              <a:gd name="connsiteY9" fmla="*/ 3068608 h 5472835"/>
              <a:gd name="connsiteX10" fmla="*/ 4804057 w 6756400"/>
              <a:gd name="connsiteY10" fmla="*/ 2099665 h 5472835"/>
              <a:gd name="connsiteX11" fmla="*/ 4364769 w 6756400"/>
              <a:gd name="connsiteY11" fmla="*/ 1714771 h 5472835"/>
              <a:gd name="connsiteX12" fmla="*/ 5461418 w 6756400"/>
              <a:gd name="connsiteY12" fmla="*/ 370383 h 5472835"/>
              <a:gd name="connsiteX13" fmla="*/ 4920611 w 6756400"/>
              <a:gd name="connsiteY13" fmla="*/ 627889 h 5472835"/>
              <a:gd name="connsiteX14" fmla="*/ 4737144 w 6756400"/>
              <a:gd name="connsiteY14" fmla="*/ 1419042 h 5472835"/>
              <a:gd name="connsiteX15" fmla="*/ 5532643 w 6756400"/>
              <a:gd name="connsiteY15" fmla="*/ 1255445 h 5472835"/>
              <a:gd name="connsiteX16" fmla="*/ 5716111 w 6756400"/>
              <a:gd name="connsiteY16" fmla="*/ 464292 h 5472835"/>
              <a:gd name="connsiteX17" fmla="*/ 5461418 w 6756400"/>
              <a:gd name="connsiteY17" fmla="*/ 370383 h 5472835"/>
              <a:gd name="connsiteX18" fmla="*/ 0 w 6756400"/>
              <a:gd name="connsiteY18" fmla="*/ 0 h 5472835"/>
              <a:gd name="connsiteX19" fmla="*/ 6756400 w 6756400"/>
              <a:gd name="connsiteY19" fmla="*/ 0 h 5472835"/>
              <a:gd name="connsiteX20" fmla="*/ 6756400 w 6756400"/>
              <a:gd name="connsiteY20" fmla="*/ 5472835 h 5472835"/>
              <a:gd name="connsiteX21" fmla="*/ 0 w 6756400"/>
              <a:gd name="connsiteY21" fmla="*/ 5472835 h 5472835"/>
              <a:gd name="connsiteX22" fmla="*/ 0 w 6756400"/>
              <a:gd name="connsiteY22" fmla="*/ 0 h 54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756400" h="5472835">
                <a:moveTo>
                  <a:pt x="2038888" y="3941852"/>
                </a:moveTo>
                <a:cubicBezTo>
                  <a:pt x="1875564" y="3938283"/>
                  <a:pt x="1683311" y="4018709"/>
                  <a:pt x="1525956" y="4172172"/>
                </a:cubicBezTo>
                <a:cubicBezTo>
                  <a:pt x="1274187" y="4417712"/>
                  <a:pt x="1207096" y="4757245"/>
                  <a:pt x="1376104" y="4930540"/>
                </a:cubicBezTo>
                <a:cubicBezTo>
                  <a:pt x="1545113" y="5103835"/>
                  <a:pt x="1886219" y="5045268"/>
                  <a:pt x="2137988" y="4799728"/>
                </a:cubicBezTo>
                <a:cubicBezTo>
                  <a:pt x="2389756" y="4554188"/>
                  <a:pt x="2456847" y="4214654"/>
                  <a:pt x="2287839" y="4041359"/>
                </a:cubicBezTo>
                <a:cubicBezTo>
                  <a:pt x="2224461" y="3976374"/>
                  <a:pt x="2136882" y="3943994"/>
                  <a:pt x="2038888" y="3941852"/>
                </a:cubicBezTo>
                <a:close/>
                <a:moveTo>
                  <a:pt x="4364769" y="1714771"/>
                </a:moveTo>
                <a:cubicBezTo>
                  <a:pt x="4207346" y="1705447"/>
                  <a:pt x="3582966" y="2198947"/>
                  <a:pt x="3403202" y="2441052"/>
                </a:cubicBezTo>
                <a:cubicBezTo>
                  <a:pt x="3223438" y="2683157"/>
                  <a:pt x="3117175" y="2994104"/>
                  <a:pt x="3286184" y="3167399"/>
                </a:cubicBezTo>
                <a:cubicBezTo>
                  <a:pt x="3455192" y="3340694"/>
                  <a:pt x="3762255" y="3246564"/>
                  <a:pt x="4015234" y="3068608"/>
                </a:cubicBezTo>
                <a:cubicBezTo>
                  <a:pt x="4268213" y="2890652"/>
                  <a:pt x="4745801" y="2325304"/>
                  <a:pt x="4804057" y="2099665"/>
                </a:cubicBezTo>
                <a:cubicBezTo>
                  <a:pt x="4862313" y="1874026"/>
                  <a:pt x="4459223" y="1720365"/>
                  <a:pt x="4364769" y="1714771"/>
                </a:cubicBezTo>
                <a:close/>
                <a:moveTo>
                  <a:pt x="5461418" y="370383"/>
                </a:moveTo>
                <a:cubicBezTo>
                  <a:pt x="5292054" y="372706"/>
                  <a:pt x="5089570" y="463109"/>
                  <a:pt x="4920611" y="627889"/>
                </a:cubicBezTo>
                <a:cubicBezTo>
                  <a:pt x="4650277" y="891535"/>
                  <a:pt x="4568136" y="1245747"/>
                  <a:pt x="4737144" y="1419042"/>
                </a:cubicBezTo>
                <a:cubicBezTo>
                  <a:pt x="4906152" y="1592337"/>
                  <a:pt x="5262309" y="1519091"/>
                  <a:pt x="5532643" y="1255445"/>
                </a:cubicBezTo>
                <a:cubicBezTo>
                  <a:pt x="5802978" y="991798"/>
                  <a:pt x="5885119" y="637587"/>
                  <a:pt x="5716111" y="464292"/>
                </a:cubicBezTo>
                <a:cubicBezTo>
                  <a:pt x="5652733" y="399306"/>
                  <a:pt x="5563037" y="368990"/>
                  <a:pt x="5461418" y="370383"/>
                </a:cubicBezTo>
                <a:close/>
                <a:moveTo>
                  <a:pt x="0" y="0"/>
                </a:moveTo>
                <a:lnTo>
                  <a:pt x="6756400" y="0"/>
                </a:lnTo>
                <a:lnTo>
                  <a:pt x="6756400" y="5472835"/>
                </a:lnTo>
                <a:lnTo>
                  <a:pt x="0" y="547283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E21A35-90B9-F235-7F48-11B56D97F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779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Regeneration Plan – Nodes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342BB7-ACF3-5240-804A-0BA9C5D19FF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18501" y="1763080"/>
            <a:ext cx="3032759" cy="37903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Nodes of Green Corridors</a:t>
            </a:r>
            <a:r>
              <a:rPr lang="en-US" sz="2000" dirty="0"/>
              <a:t>:</a:t>
            </a:r>
            <a:r>
              <a:rPr lang="en-US" sz="2000" noProof="1"/>
              <a:t> </a:t>
            </a:r>
          </a:p>
          <a:p>
            <a:r>
              <a:rPr lang="en-US" sz="2000" noProof="1"/>
              <a:t>Connect upper and lower Malmi</a:t>
            </a:r>
          </a:p>
          <a:p>
            <a:r>
              <a:rPr lang="en-US" sz="2000" noProof="1"/>
              <a:t>Thoroughfare</a:t>
            </a:r>
          </a:p>
          <a:p>
            <a:r>
              <a:rPr lang="en-US" sz="2000" noProof="1"/>
              <a:t>Transferring green language into the spine</a:t>
            </a:r>
          </a:p>
          <a:p>
            <a:r>
              <a:rPr lang="en-US" sz="2000" noProof="1"/>
              <a:t>Inspired by Tampere train station</a:t>
            </a:r>
          </a:p>
          <a:p>
            <a:endParaRPr lang="en-US" sz="2000" noProof="1"/>
          </a:p>
          <a:p>
            <a:endParaRPr lang="en-US" sz="2000" noProof="1"/>
          </a:p>
          <a:p>
            <a:endParaRPr lang="en-US" sz="2000" noProof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4084A-0289-782C-C2AC-07E397FB0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49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73141-44C9-65AD-CBBE-7A7E3157E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8FA2814-EAED-AF6D-5269-32B018F107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2006" y="1013968"/>
            <a:ext cx="7654340" cy="5411278"/>
          </a:xfrm>
          <a:prstGeom prst="rect">
            <a:avLst/>
          </a:prstGeom>
        </p:spPr>
      </p:pic>
      <p:sp>
        <p:nvSpPr>
          <p:cNvPr id="25" name="Title 24">
            <a:extLst>
              <a:ext uri="{FF2B5EF4-FFF2-40B4-BE49-F238E27FC236}">
                <a16:creationId xmlns:a16="http://schemas.microsoft.com/office/drawing/2014/main" id="{98812F4C-5269-1122-1F64-49AF9FEF2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06" y="0"/>
            <a:ext cx="5686394" cy="1418253"/>
          </a:xfrm>
        </p:spPr>
        <p:txBody>
          <a:bodyPr/>
          <a:lstStyle/>
          <a:p>
            <a:r>
              <a:rPr lang="en-US" dirty="0"/>
              <a:t>Illustration Singular Node</a:t>
            </a:r>
            <a:endParaRPr lang="en-NL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79E978C-39FF-9CED-A58A-B52FC5CC8C48}"/>
              </a:ext>
            </a:extLst>
          </p:cNvPr>
          <p:cNvSpPr txBox="1"/>
          <p:nvPr/>
        </p:nvSpPr>
        <p:spPr>
          <a:xfrm>
            <a:off x="8383986" y="3143518"/>
            <a:ext cx="3564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Connecting upper and lower </a:t>
            </a:r>
            <a:r>
              <a:rPr lang="en-US" dirty="0" err="1"/>
              <a:t>Malmi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Dynamic walkthrough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Green terraces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hub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Urban farming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Leisure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Solar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Stop to Tampere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45218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7B647-77D8-0985-B86C-9EBF271FB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47F996C-350A-B3E1-5FD3-B1F9C8E5B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5346" y="1279011"/>
            <a:ext cx="6716111" cy="4747992"/>
          </a:xfrm>
          <a:prstGeom prst="rect">
            <a:avLst/>
          </a:pr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FCD2FAE-63A7-9554-4A74-B87601EEDAC1}"/>
              </a:ext>
            </a:extLst>
          </p:cNvPr>
          <p:cNvSpPr/>
          <p:nvPr/>
        </p:nvSpPr>
        <p:spPr>
          <a:xfrm>
            <a:off x="863600" y="1148080"/>
            <a:ext cx="7254797" cy="5110480"/>
          </a:xfrm>
          <a:custGeom>
            <a:avLst/>
            <a:gdLst>
              <a:gd name="connsiteX0" fmla="*/ 1221428 w 7254797"/>
              <a:gd name="connsiteY0" fmla="*/ 2129987 h 5110480"/>
              <a:gd name="connsiteX1" fmla="*/ 307028 w 7254797"/>
              <a:gd name="connsiteY1" fmla="*/ 2839114 h 5110480"/>
              <a:gd name="connsiteX2" fmla="*/ 1221428 w 7254797"/>
              <a:gd name="connsiteY2" fmla="*/ 3548241 h 5110480"/>
              <a:gd name="connsiteX3" fmla="*/ 2135828 w 7254797"/>
              <a:gd name="connsiteY3" fmla="*/ 2839114 h 5110480"/>
              <a:gd name="connsiteX4" fmla="*/ 1221428 w 7254797"/>
              <a:gd name="connsiteY4" fmla="*/ 2129987 h 5110480"/>
              <a:gd name="connsiteX5" fmla="*/ 2241295 w 7254797"/>
              <a:gd name="connsiteY5" fmla="*/ 1311805 h 5110480"/>
              <a:gd name="connsiteX6" fmla="*/ 1774916 w 7254797"/>
              <a:gd name="connsiteY6" fmla="*/ 2234539 h 5110480"/>
              <a:gd name="connsiteX7" fmla="*/ 4869569 w 7254797"/>
              <a:gd name="connsiteY7" fmla="*/ 3798676 h 5110480"/>
              <a:gd name="connsiteX8" fmla="*/ 5335948 w 7254797"/>
              <a:gd name="connsiteY8" fmla="*/ 2875942 h 5110480"/>
              <a:gd name="connsiteX9" fmla="*/ 5440680 w 7254797"/>
              <a:gd name="connsiteY9" fmla="*/ 1188720 h 5110480"/>
              <a:gd name="connsiteX10" fmla="*/ 4622800 w 7254797"/>
              <a:gd name="connsiteY10" fmla="*/ 1822380 h 5110480"/>
              <a:gd name="connsiteX11" fmla="*/ 5440680 w 7254797"/>
              <a:gd name="connsiteY11" fmla="*/ 2456040 h 5110480"/>
              <a:gd name="connsiteX12" fmla="*/ 6258560 w 7254797"/>
              <a:gd name="connsiteY12" fmla="*/ 1822380 h 5110480"/>
              <a:gd name="connsiteX13" fmla="*/ 5440680 w 7254797"/>
              <a:gd name="connsiteY13" fmla="*/ 1188720 h 5110480"/>
              <a:gd name="connsiteX14" fmla="*/ 0 w 7254797"/>
              <a:gd name="connsiteY14" fmla="*/ 0 h 5110480"/>
              <a:gd name="connsiteX15" fmla="*/ 7254797 w 7254797"/>
              <a:gd name="connsiteY15" fmla="*/ 0 h 5110480"/>
              <a:gd name="connsiteX16" fmla="*/ 7254797 w 7254797"/>
              <a:gd name="connsiteY16" fmla="*/ 5110480 h 5110480"/>
              <a:gd name="connsiteX17" fmla="*/ 0 w 7254797"/>
              <a:gd name="connsiteY17" fmla="*/ 5110480 h 511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54797" h="5110480">
                <a:moveTo>
                  <a:pt x="1221428" y="2129987"/>
                </a:moveTo>
                <a:cubicBezTo>
                  <a:pt x="716419" y="2129987"/>
                  <a:pt x="307028" y="2447474"/>
                  <a:pt x="307028" y="2839114"/>
                </a:cubicBezTo>
                <a:cubicBezTo>
                  <a:pt x="307028" y="3230754"/>
                  <a:pt x="716419" y="3548241"/>
                  <a:pt x="1221428" y="3548241"/>
                </a:cubicBezTo>
                <a:cubicBezTo>
                  <a:pt x="1726437" y="3548241"/>
                  <a:pt x="2135828" y="3230754"/>
                  <a:pt x="2135828" y="2839114"/>
                </a:cubicBezTo>
                <a:cubicBezTo>
                  <a:pt x="2135828" y="2447474"/>
                  <a:pt x="1726437" y="2129987"/>
                  <a:pt x="1221428" y="2129987"/>
                </a:cubicBezTo>
                <a:close/>
                <a:moveTo>
                  <a:pt x="2241295" y="1311805"/>
                </a:moveTo>
                <a:lnTo>
                  <a:pt x="1774916" y="2234539"/>
                </a:lnTo>
                <a:lnTo>
                  <a:pt x="4869569" y="3798676"/>
                </a:lnTo>
                <a:lnTo>
                  <a:pt x="5335948" y="2875942"/>
                </a:lnTo>
                <a:close/>
                <a:moveTo>
                  <a:pt x="5440680" y="1188720"/>
                </a:moveTo>
                <a:cubicBezTo>
                  <a:pt x="4988977" y="1188720"/>
                  <a:pt x="4622800" y="1472419"/>
                  <a:pt x="4622800" y="1822380"/>
                </a:cubicBezTo>
                <a:cubicBezTo>
                  <a:pt x="4622800" y="2172341"/>
                  <a:pt x="4988977" y="2456040"/>
                  <a:pt x="5440680" y="2456040"/>
                </a:cubicBezTo>
                <a:cubicBezTo>
                  <a:pt x="5892383" y="2456040"/>
                  <a:pt x="6258560" y="2172341"/>
                  <a:pt x="6258560" y="1822380"/>
                </a:cubicBezTo>
                <a:cubicBezTo>
                  <a:pt x="6258560" y="1472419"/>
                  <a:pt x="5892383" y="1188720"/>
                  <a:pt x="5440680" y="1188720"/>
                </a:cubicBezTo>
                <a:close/>
                <a:moveTo>
                  <a:pt x="0" y="0"/>
                </a:moveTo>
                <a:lnTo>
                  <a:pt x="7254797" y="0"/>
                </a:lnTo>
                <a:lnTo>
                  <a:pt x="7254797" y="5110480"/>
                </a:lnTo>
                <a:lnTo>
                  <a:pt x="0" y="5110480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 dirty="0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98F695B0-CB2C-1451-E7F7-031E44FD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346" y="121870"/>
            <a:ext cx="4662109" cy="1418253"/>
          </a:xfrm>
        </p:spPr>
        <p:txBody>
          <a:bodyPr/>
          <a:lstStyle/>
          <a:p>
            <a:r>
              <a:rPr lang="en-US" dirty="0"/>
              <a:t>Transitory Connection</a:t>
            </a:r>
            <a:endParaRPr lang="en-NL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728C7A-F907-B3BD-D545-64904B037ED9}"/>
              </a:ext>
            </a:extLst>
          </p:cNvPr>
          <p:cNvGrpSpPr/>
          <p:nvPr/>
        </p:nvGrpSpPr>
        <p:grpSpPr>
          <a:xfrm>
            <a:off x="7918501" y="2485892"/>
            <a:ext cx="4335866" cy="4372108"/>
            <a:chOff x="9780155" y="643411"/>
            <a:chExt cx="2628985" cy="2650959"/>
          </a:xfrm>
        </p:grpSpPr>
        <p:pic>
          <p:nvPicPr>
            <p:cNvPr id="7" name="Picture 6" descr="An aerial view of a city&#10;&#10;Description automatically generated">
              <a:extLst>
                <a:ext uri="{FF2B5EF4-FFF2-40B4-BE49-F238E27FC236}">
                  <a16:creationId xmlns:a16="http://schemas.microsoft.com/office/drawing/2014/main" id="{9F78083E-8DC4-9351-F197-0A2020ECD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1646" t="9412" r="30168" b="21726"/>
            <a:stretch/>
          </p:blipFill>
          <p:spPr>
            <a:xfrm>
              <a:off x="9780155" y="643411"/>
              <a:ext cx="1799633" cy="1822765"/>
            </a:xfrm>
            <a:prstGeom prst="ellipse">
              <a:avLst/>
            </a:prstGeom>
            <a:ln w="3175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E4E2DB7B-DDAD-497C-16D7-619F02072842}"/>
                </a:ext>
              </a:extLst>
            </p:cNvPr>
            <p:cNvSpPr/>
            <p:nvPr/>
          </p:nvSpPr>
          <p:spPr>
            <a:xfrm rot="16200000">
              <a:off x="10935389" y="2382066"/>
              <a:ext cx="953398" cy="871210"/>
            </a:xfrm>
            <a:prstGeom prst="hexagon">
              <a:avLst/>
            </a:prstGeom>
            <a:solidFill>
              <a:srgbClr val="57A96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Ecology</a:t>
              </a:r>
              <a:endParaRPr lang="en-NL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C9FFF546-FD76-2950-9B13-F12A468B8D10}"/>
                </a:ext>
              </a:extLst>
            </p:cNvPr>
            <p:cNvSpPr/>
            <p:nvPr/>
          </p:nvSpPr>
          <p:spPr>
            <a:xfrm rot="16200000">
              <a:off x="11526468" y="1669642"/>
              <a:ext cx="922431" cy="842912"/>
            </a:xfrm>
            <a:prstGeom prst="hexagon">
              <a:avLst/>
            </a:prstGeom>
            <a:solidFill>
              <a:srgbClr val="55736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Community</a:t>
              </a:r>
              <a:endParaRPr lang="en-NL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D3B7E04D-53A5-BD54-2C93-9A085FBC285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91552" y="2347372"/>
            <a:ext cx="1492898" cy="103389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200" b="1" dirty="0"/>
              <a:t>Connection of upper and lower </a:t>
            </a:r>
            <a:r>
              <a:rPr lang="en-US" sz="1200" b="1" dirty="0" err="1"/>
              <a:t>Malmi</a:t>
            </a:r>
            <a:r>
              <a:rPr lang="en-US" sz="1200" b="1" dirty="0"/>
              <a:t>, through green network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65BAA37-F866-DEF6-50B3-406EA1B62ACD}"/>
              </a:ext>
            </a:extLst>
          </p:cNvPr>
          <p:cNvSpPr txBox="1"/>
          <p:nvPr/>
        </p:nvSpPr>
        <p:spPr>
          <a:xfrm>
            <a:off x="5823087" y="830997"/>
            <a:ext cx="579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Building a sense of identity of social network, enhancing social cohesion. We want to eliminate feelings of detachment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305748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126F6-8FE5-DE88-9331-9C527090A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6EC977D-E7CB-717B-4D30-40EB3651DB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5346" y="1279011"/>
            <a:ext cx="6716111" cy="4747992"/>
          </a:xfrm>
          <a:prstGeom prst="rect">
            <a:avLst/>
          </a:prstGeom>
        </p:spPr>
      </p:pic>
      <p:sp>
        <p:nvSpPr>
          <p:cNvPr id="25" name="Title 24">
            <a:extLst>
              <a:ext uri="{FF2B5EF4-FFF2-40B4-BE49-F238E27FC236}">
                <a16:creationId xmlns:a16="http://schemas.microsoft.com/office/drawing/2014/main" id="{89794E01-2B10-2853-6159-A08D55BA9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346" y="208463"/>
            <a:ext cx="4990654" cy="1418253"/>
          </a:xfrm>
        </p:spPr>
        <p:txBody>
          <a:bodyPr/>
          <a:lstStyle/>
          <a:p>
            <a:r>
              <a:rPr lang="en-US" dirty="0"/>
              <a:t>Universal Accessibility</a:t>
            </a:r>
            <a:endParaRPr lang="en-NL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C9FD50-F879-973D-E6B3-72C41A5F43D5}"/>
              </a:ext>
            </a:extLst>
          </p:cNvPr>
          <p:cNvGrpSpPr/>
          <p:nvPr/>
        </p:nvGrpSpPr>
        <p:grpSpPr>
          <a:xfrm>
            <a:off x="7331034" y="1565757"/>
            <a:ext cx="4364059" cy="5164253"/>
            <a:chOff x="5708690" y="4031827"/>
            <a:chExt cx="2690505" cy="318383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3CF1D3B-FF2F-3DDC-A31B-BE1ACA745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229" r="30229"/>
            <a:stretch/>
          </p:blipFill>
          <p:spPr>
            <a:xfrm>
              <a:off x="6599562" y="5109815"/>
              <a:ext cx="1799633" cy="1822765"/>
            </a:xfrm>
            <a:prstGeom prst="ellipse">
              <a:avLst/>
            </a:prstGeom>
            <a:ln w="3175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F209FA90-B4AF-2A3F-78C1-7EEBB948675C}"/>
                </a:ext>
              </a:extLst>
            </p:cNvPr>
            <p:cNvSpPr/>
            <p:nvPr/>
          </p:nvSpPr>
          <p:spPr>
            <a:xfrm rot="16200000">
              <a:off x="6040278" y="4279841"/>
              <a:ext cx="1118569" cy="1022143"/>
            </a:xfrm>
            <a:prstGeom prst="hexagon">
              <a:avLst/>
            </a:prstGeom>
            <a:solidFill>
              <a:srgbClr val="FFE9E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Accessibility</a:t>
              </a:r>
              <a:endParaRPr lang="en-NL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D7186044-3FFF-C5D2-60BB-EF1416F7BD09}"/>
                </a:ext>
              </a:extLst>
            </p:cNvPr>
            <p:cNvSpPr/>
            <p:nvPr/>
          </p:nvSpPr>
          <p:spPr>
            <a:xfrm rot="16200000">
              <a:off x="7109456" y="4072921"/>
              <a:ext cx="953398" cy="871210"/>
            </a:xfrm>
            <a:prstGeom prst="hexagon">
              <a:avLst/>
            </a:prstGeom>
            <a:solidFill>
              <a:srgbClr val="CBE78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Safety</a:t>
              </a:r>
              <a:endParaRPr lang="en-NL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Content Placeholder 4">
              <a:extLst>
                <a:ext uri="{FF2B5EF4-FFF2-40B4-BE49-F238E27FC236}">
                  <a16:creationId xmlns:a16="http://schemas.microsoft.com/office/drawing/2014/main" id="{88C5340A-2BAA-ED85-0BE0-A90377E7E62D}"/>
                </a:ext>
              </a:extLst>
            </p:cNvPr>
            <p:cNvSpPr txBox="1">
              <a:spLocks/>
            </p:cNvSpPr>
            <p:nvPr/>
          </p:nvSpPr>
          <p:spPr>
            <a:xfrm>
              <a:off x="5708690" y="6579468"/>
              <a:ext cx="1095287" cy="6361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86868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b="1" dirty="0"/>
                <a:t>Accessible ramps</a:t>
              </a:r>
            </a:p>
          </p:txBody>
        </p: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03EE833-9FC0-3944-4FD0-981CCF8104B4}"/>
              </a:ext>
            </a:extLst>
          </p:cNvPr>
          <p:cNvSpPr/>
          <p:nvPr/>
        </p:nvSpPr>
        <p:spPr>
          <a:xfrm>
            <a:off x="948455" y="1148734"/>
            <a:ext cx="7019025" cy="5135348"/>
          </a:xfrm>
          <a:custGeom>
            <a:avLst/>
            <a:gdLst>
              <a:gd name="connsiteX0" fmla="*/ 776441 w 7019025"/>
              <a:gd name="connsiteY0" fmla="*/ 3285449 h 5135348"/>
              <a:gd name="connsiteX1" fmla="*/ 558418 w 7019025"/>
              <a:gd name="connsiteY1" fmla="*/ 3704240 h 5135348"/>
              <a:gd name="connsiteX2" fmla="*/ 1323957 w 7019025"/>
              <a:gd name="connsiteY2" fmla="*/ 4102781 h 5135348"/>
              <a:gd name="connsiteX3" fmla="*/ 1541981 w 7019025"/>
              <a:gd name="connsiteY3" fmla="*/ 3683991 h 5135348"/>
              <a:gd name="connsiteX4" fmla="*/ 4647141 w 7019025"/>
              <a:gd name="connsiteY4" fmla="*/ 2450676 h 5135348"/>
              <a:gd name="connsiteX5" fmla="*/ 4429118 w 7019025"/>
              <a:gd name="connsiteY5" fmla="*/ 2869467 h 5135348"/>
              <a:gd name="connsiteX6" fmla="*/ 6654980 w 7019025"/>
              <a:gd name="connsiteY6" fmla="*/ 4028256 h 5135348"/>
              <a:gd name="connsiteX7" fmla="*/ 6873004 w 7019025"/>
              <a:gd name="connsiteY7" fmla="*/ 3609465 h 5135348"/>
              <a:gd name="connsiteX8" fmla="*/ 5037023 w 7019025"/>
              <a:gd name="connsiteY8" fmla="*/ 2042011 h 5135348"/>
              <a:gd name="connsiteX9" fmla="*/ 4819000 w 7019025"/>
              <a:gd name="connsiteY9" fmla="*/ 2460802 h 5135348"/>
              <a:gd name="connsiteX10" fmla="*/ 5584539 w 7019025"/>
              <a:gd name="connsiteY10" fmla="*/ 2859343 h 5135348"/>
              <a:gd name="connsiteX11" fmla="*/ 5802563 w 7019025"/>
              <a:gd name="connsiteY11" fmla="*/ 2440553 h 5135348"/>
              <a:gd name="connsiteX12" fmla="*/ 755707 w 7019025"/>
              <a:gd name="connsiteY12" fmla="*/ 1246716 h 5135348"/>
              <a:gd name="connsiteX13" fmla="*/ 537683 w 7019025"/>
              <a:gd name="connsiteY13" fmla="*/ 1665507 h 5135348"/>
              <a:gd name="connsiteX14" fmla="*/ 2763546 w 7019025"/>
              <a:gd name="connsiteY14" fmla="*/ 2824296 h 5135348"/>
              <a:gd name="connsiteX15" fmla="*/ 2981569 w 7019025"/>
              <a:gd name="connsiteY15" fmla="*/ 2405505 h 5135348"/>
              <a:gd name="connsiteX16" fmla="*/ 0 w 7019025"/>
              <a:gd name="connsiteY16" fmla="*/ 0 h 5135348"/>
              <a:gd name="connsiteX17" fmla="*/ 7019025 w 7019025"/>
              <a:gd name="connsiteY17" fmla="*/ 0 h 5135348"/>
              <a:gd name="connsiteX18" fmla="*/ 7019025 w 7019025"/>
              <a:gd name="connsiteY18" fmla="*/ 5135348 h 5135348"/>
              <a:gd name="connsiteX19" fmla="*/ 0 w 7019025"/>
              <a:gd name="connsiteY19" fmla="*/ 5135348 h 513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019025" h="5135348">
                <a:moveTo>
                  <a:pt x="776441" y="3285449"/>
                </a:moveTo>
                <a:lnTo>
                  <a:pt x="558418" y="3704240"/>
                </a:lnTo>
                <a:lnTo>
                  <a:pt x="1323957" y="4102781"/>
                </a:lnTo>
                <a:lnTo>
                  <a:pt x="1541981" y="3683991"/>
                </a:lnTo>
                <a:close/>
                <a:moveTo>
                  <a:pt x="4647141" y="2450676"/>
                </a:moveTo>
                <a:lnTo>
                  <a:pt x="4429118" y="2869467"/>
                </a:lnTo>
                <a:lnTo>
                  <a:pt x="6654980" y="4028256"/>
                </a:lnTo>
                <a:lnTo>
                  <a:pt x="6873004" y="3609465"/>
                </a:lnTo>
                <a:close/>
                <a:moveTo>
                  <a:pt x="5037023" y="2042011"/>
                </a:moveTo>
                <a:lnTo>
                  <a:pt x="4819000" y="2460802"/>
                </a:lnTo>
                <a:lnTo>
                  <a:pt x="5584539" y="2859343"/>
                </a:lnTo>
                <a:lnTo>
                  <a:pt x="5802563" y="2440553"/>
                </a:lnTo>
                <a:close/>
                <a:moveTo>
                  <a:pt x="755707" y="1246716"/>
                </a:moveTo>
                <a:lnTo>
                  <a:pt x="537683" y="1665507"/>
                </a:lnTo>
                <a:lnTo>
                  <a:pt x="2763546" y="2824296"/>
                </a:lnTo>
                <a:lnTo>
                  <a:pt x="2981569" y="2405505"/>
                </a:lnTo>
                <a:close/>
                <a:moveTo>
                  <a:pt x="0" y="0"/>
                </a:moveTo>
                <a:lnTo>
                  <a:pt x="7019025" y="0"/>
                </a:lnTo>
                <a:lnTo>
                  <a:pt x="7019025" y="5135348"/>
                </a:lnTo>
                <a:lnTo>
                  <a:pt x="0" y="5135348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30B8E0D-CF8C-D99A-C110-09202E1D502C}"/>
              </a:ext>
            </a:extLst>
          </p:cNvPr>
          <p:cNvSpPr txBox="1"/>
          <p:nvPr/>
        </p:nvSpPr>
        <p:spPr>
          <a:xfrm>
            <a:off x="5599093" y="39858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Easy access for pedestrians, cyclists and disabled. </a:t>
            </a:r>
            <a:br>
              <a:rPr lang="en-US" dirty="0"/>
            </a:br>
            <a:r>
              <a:rPr lang="en-US" dirty="0"/>
              <a:t>Focus on the railway station as a hub, where people go to and feel safe to stay.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90680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0FF5A-D27D-37B6-9187-15F09166A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C920AE-309A-C19E-5716-812986F0D4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5346" y="1279011"/>
            <a:ext cx="6716111" cy="4747992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446537E-BACD-5124-6B29-652D01732DD0}"/>
              </a:ext>
            </a:extLst>
          </p:cNvPr>
          <p:cNvSpPr/>
          <p:nvPr/>
        </p:nvSpPr>
        <p:spPr>
          <a:xfrm>
            <a:off x="1078842" y="1279013"/>
            <a:ext cx="6856119" cy="5227999"/>
          </a:xfrm>
          <a:custGeom>
            <a:avLst/>
            <a:gdLst>
              <a:gd name="connsiteX0" fmla="*/ 1926694 w 6856119"/>
              <a:gd name="connsiteY0" fmla="*/ 2505217 h 5227999"/>
              <a:gd name="connsiteX1" fmla="*/ 1772673 w 6856119"/>
              <a:gd name="connsiteY1" fmla="*/ 2787401 h 5227999"/>
              <a:gd name="connsiteX2" fmla="*/ 2454905 w 6856119"/>
              <a:gd name="connsiteY2" fmla="*/ 3159774 h 5227999"/>
              <a:gd name="connsiteX3" fmla="*/ 2608925 w 6856119"/>
              <a:gd name="connsiteY3" fmla="*/ 2877590 h 5227999"/>
              <a:gd name="connsiteX4" fmla="*/ 2562522 w 6856119"/>
              <a:gd name="connsiteY4" fmla="*/ 1324474 h 5227999"/>
              <a:gd name="connsiteX5" fmla="*/ 2548886 w 6856119"/>
              <a:gd name="connsiteY5" fmla="*/ 1349074 h 5227999"/>
              <a:gd name="connsiteX6" fmla="*/ 1903741 w 6856119"/>
              <a:gd name="connsiteY6" fmla="*/ 1863342 h 5227999"/>
              <a:gd name="connsiteX7" fmla="*/ 2180282 w 6856119"/>
              <a:gd name="connsiteY7" fmla="*/ 2014025 h 5227999"/>
              <a:gd name="connsiteX8" fmla="*/ 2180211 w 6856119"/>
              <a:gd name="connsiteY8" fmla="*/ 2014154 h 5227999"/>
              <a:gd name="connsiteX9" fmla="*/ 4401940 w 6856119"/>
              <a:gd name="connsiteY9" fmla="*/ 3245728 h 5227999"/>
              <a:gd name="connsiteX10" fmla="*/ 4422324 w 6856119"/>
              <a:gd name="connsiteY10" fmla="*/ 3208955 h 5227999"/>
              <a:gd name="connsiteX11" fmla="*/ 5020157 w 6856119"/>
              <a:gd name="connsiteY11" fmla="*/ 2744036 h 5227999"/>
              <a:gd name="connsiteX12" fmla="*/ 4917276 w 6856119"/>
              <a:gd name="connsiteY12" fmla="*/ 2932526 h 5227999"/>
              <a:gd name="connsiteX13" fmla="*/ 6404045 w 6856119"/>
              <a:gd name="connsiteY13" fmla="*/ 3744029 h 5227999"/>
              <a:gd name="connsiteX14" fmla="*/ 6558065 w 6856119"/>
              <a:gd name="connsiteY14" fmla="*/ 3461845 h 5227999"/>
              <a:gd name="connsiteX15" fmla="*/ 5071297 w 6856119"/>
              <a:gd name="connsiteY15" fmla="*/ 2650343 h 5227999"/>
              <a:gd name="connsiteX16" fmla="*/ 5043708 w 6856119"/>
              <a:gd name="connsiteY16" fmla="*/ 2700888 h 5227999"/>
              <a:gd name="connsiteX17" fmla="*/ 4782079 w 6856119"/>
              <a:gd name="connsiteY17" fmla="*/ 2554226 h 5227999"/>
              <a:gd name="connsiteX18" fmla="*/ 4781814 w 6856119"/>
              <a:gd name="connsiteY18" fmla="*/ 2554698 h 5227999"/>
              <a:gd name="connsiteX19" fmla="*/ 491971 w 6856119"/>
              <a:gd name="connsiteY19" fmla="*/ 1154908 h 5227999"/>
              <a:gd name="connsiteX20" fmla="*/ 337950 w 6856119"/>
              <a:gd name="connsiteY20" fmla="*/ 1437091 h 5227999"/>
              <a:gd name="connsiteX21" fmla="*/ 4283469 w 6856119"/>
              <a:gd name="connsiteY21" fmla="*/ 3590620 h 5227999"/>
              <a:gd name="connsiteX22" fmla="*/ 4437489 w 6856119"/>
              <a:gd name="connsiteY22" fmla="*/ 3308436 h 5227999"/>
              <a:gd name="connsiteX23" fmla="*/ 0 w 6856119"/>
              <a:gd name="connsiteY23" fmla="*/ 0 h 5227999"/>
              <a:gd name="connsiteX24" fmla="*/ 6856119 w 6856119"/>
              <a:gd name="connsiteY24" fmla="*/ 0 h 5227999"/>
              <a:gd name="connsiteX25" fmla="*/ 6856119 w 6856119"/>
              <a:gd name="connsiteY25" fmla="*/ 5227999 h 5227999"/>
              <a:gd name="connsiteX26" fmla="*/ 0 w 6856119"/>
              <a:gd name="connsiteY26" fmla="*/ 5227999 h 522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856119" h="5227999">
                <a:moveTo>
                  <a:pt x="1926694" y="2505217"/>
                </a:moveTo>
                <a:lnTo>
                  <a:pt x="1772673" y="2787401"/>
                </a:lnTo>
                <a:lnTo>
                  <a:pt x="2454905" y="3159774"/>
                </a:lnTo>
                <a:lnTo>
                  <a:pt x="2608925" y="2877590"/>
                </a:lnTo>
                <a:close/>
                <a:moveTo>
                  <a:pt x="2562522" y="1324474"/>
                </a:moveTo>
                <a:lnTo>
                  <a:pt x="2548886" y="1349074"/>
                </a:lnTo>
                <a:lnTo>
                  <a:pt x="1903741" y="1863342"/>
                </a:lnTo>
                <a:lnTo>
                  <a:pt x="2180282" y="2014025"/>
                </a:lnTo>
                <a:lnTo>
                  <a:pt x="2180211" y="2014154"/>
                </a:lnTo>
                <a:lnTo>
                  <a:pt x="4401940" y="3245728"/>
                </a:lnTo>
                <a:lnTo>
                  <a:pt x="4422324" y="3208955"/>
                </a:lnTo>
                <a:lnTo>
                  <a:pt x="5020157" y="2744036"/>
                </a:lnTo>
                <a:lnTo>
                  <a:pt x="4917276" y="2932526"/>
                </a:lnTo>
                <a:lnTo>
                  <a:pt x="6404045" y="3744029"/>
                </a:lnTo>
                <a:lnTo>
                  <a:pt x="6558065" y="3461845"/>
                </a:lnTo>
                <a:lnTo>
                  <a:pt x="5071297" y="2650343"/>
                </a:lnTo>
                <a:lnTo>
                  <a:pt x="5043708" y="2700888"/>
                </a:lnTo>
                <a:lnTo>
                  <a:pt x="4782079" y="2554226"/>
                </a:lnTo>
                <a:lnTo>
                  <a:pt x="4781814" y="2554698"/>
                </a:lnTo>
                <a:close/>
                <a:moveTo>
                  <a:pt x="491971" y="1154908"/>
                </a:moveTo>
                <a:lnTo>
                  <a:pt x="337950" y="1437091"/>
                </a:lnTo>
                <a:lnTo>
                  <a:pt x="4283469" y="3590620"/>
                </a:lnTo>
                <a:lnTo>
                  <a:pt x="4437489" y="3308436"/>
                </a:lnTo>
                <a:close/>
                <a:moveTo>
                  <a:pt x="0" y="0"/>
                </a:moveTo>
                <a:lnTo>
                  <a:pt x="6856119" y="0"/>
                </a:lnTo>
                <a:lnTo>
                  <a:pt x="6856119" y="5227999"/>
                </a:lnTo>
                <a:lnTo>
                  <a:pt x="0" y="5227999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F7A9D10A-A548-4DB7-0E33-88B41D3DF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011" y="121870"/>
            <a:ext cx="3984954" cy="1418253"/>
          </a:xfrm>
        </p:spPr>
        <p:txBody>
          <a:bodyPr/>
          <a:lstStyle/>
          <a:p>
            <a:r>
              <a:rPr lang="en-US" dirty="0"/>
              <a:t>Urban Plaza</a:t>
            </a:r>
            <a:endParaRPr lang="en-NL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480741A-659B-250F-1DBA-5AD54E8407E0}"/>
              </a:ext>
            </a:extLst>
          </p:cNvPr>
          <p:cNvGrpSpPr/>
          <p:nvPr/>
        </p:nvGrpSpPr>
        <p:grpSpPr>
          <a:xfrm>
            <a:off x="7601091" y="7332"/>
            <a:ext cx="4590909" cy="6730198"/>
            <a:chOff x="6240163" y="129609"/>
            <a:chExt cx="3119040" cy="457246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170D8BD-5AF2-D09E-802E-1D787B59756E}"/>
                </a:ext>
              </a:extLst>
            </p:cNvPr>
            <p:cNvGrpSpPr/>
            <p:nvPr/>
          </p:nvGrpSpPr>
          <p:grpSpPr>
            <a:xfrm>
              <a:off x="6240163" y="129609"/>
              <a:ext cx="2829436" cy="2323934"/>
              <a:chOff x="6701440" y="634359"/>
              <a:chExt cx="2829436" cy="232393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F0836FC-FE07-F961-7D21-0B13ED587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-1604" t="1209" r="17357" b="13462"/>
              <a:stretch/>
            </p:blipFill>
            <p:spPr>
              <a:xfrm>
                <a:off x="7731243" y="1135528"/>
                <a:ext cx="1799633" cy="1822765"/>
              </a:xfrm>
              <a:prstGeom prst="ellipse">
                <a:avLst/>
              </a:prstGeom>
              <a:ln w="3175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39" name="Hexagon 38">
                <a:extLst>
                  <a:ext uri="{FF2B5EF4-FFF2-40B4-BE49-F238E27FC236}">
                    <a16:creationId xmlns:a16="http://schemas.microsoft.com/office/drawing/2014/main" id="{B71D6217-CDE4-0668-D342-0C5574C3BA44}"/>
                  </a:ext>
                </a:extLst>
              </p:cNvPr>
              <p:cNvSpPr/>
              <p:nvPr/>
            </p:nvSpPr>
            <p:spPr>
              <a:xfrm rot="16200000">
                <a:off x="6660346" y="1570196"/>
                <a:ext cx="953398" cy="871210"/>
              </a:xfrm>
              <a:prstGeom prst="hexagon">
                <a:avLst/>
              </a:prstGeom>
              <a:solidFill>
                <a:srgbClr val="7FCC6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Healthy Lifestyle</a:t>
                </a:r>
                <a:endParaRPr lang="en-NL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Hexagon 39">
                <a:extLst>
                  <a:ext uri="{FF2B5EF4-FFF2-40B4-BE49-F238E27FC236}">
                    <a16:creationId xmlns:a16="http://schemas.microsoft.com/office/drawing/2014/main" id="{30ADE90F-1B0D-A4C5-E852-62256A7E44D6}"/>
                  </a:ext>
                </a:extLst>
              </p:cNvPr>
              <p:cNvSpPr/>
              <p:nvPr/>
            </p:nvSpPr>
            <p:spPr>
              <a:xfrm rot="16200000">
                <a:off x="7020742" y="675453"/>
                <a:ext cx="953398" cy="871210"/>
              </a:xfrm>
              <a:prstGeom prst="hexagon">
                <a:avLst/>
              </a:prstGeom>
              <a:solidFill>
                <a:srgbClr val="57A9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1400" b="1" dirty="0">
                    <a:solidFill>
                      <a:schemeClr val="tx1"/>
                    </a:solidFill>
                  </a:rPr>
                  <a:t>Ecology</a:t>
                </a:r>
                <a:endParaRPr lang="en-NL" sz="14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Content Placeholder 4">
              <a:extLst>
                <a:ext uri="{FF2B5EF4-FFF2-40B4-BE49-F238E27FC236}">
                  <a16:creationId xmlns:a16="http://schemas.microsoft.com/office/drawing/2014/main" id="{B2847296-DDC5-A405-04A9-B8F3C8B87268}"/>
                </a:ext>
              </a:extLst>
            </p:cNvPr>
            <p:cNvSpPr txBox="1">
              <a:spLocks/>
            </p:cNvSpPr>
            <p:nvPr/>
          </p:nvSpPr>
          <p:spPr>
            <a:xfrm>
              <a:off x="7432706" y="2453543"/>
              <a:ext cx="1722183" cy="29769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86868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dirty="0"/>
                <a:t>Vertical community gardens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99E69B-1B88-B3C1-53A0-CF928C38CB71}"/>
                </a:ext>
              </a:extLst>
            </p:cNvPr>
            <p:cNvGrpSpPr/>
            <p:nvPr/>
          </p:nvGrpSpPr>
          <p:grpSpPr>
            <a:xfrm>
              <a:off x="6476828" y="1895129"/>
              <a:ext cx="2882375" cy="2806942"/>
              <a:chOff x="115181" y="3932630"/>
              <a:chExt cx="2821831" cy="2747982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677A317-035C-E796-48A5-DA9E11C8D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635" r="635"/>
              <a:stretch/>
            </p:blipFill>
            <p:spPr>
              <a:xfrm>
                <a:off x="190675" y="4857847"/>
                <a:ext cx="1799633" cy="1822765"/>
              </a:xfrm>
              <a:prstGeom prst="ellipse">
                <a:avLst/>
              </a:prstGeom>
              <a:ln w="3175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14" name="Hexagon 13">
                <a:extLst>
                  <a:ext uri="{FF2B5EF4-FFF2-40B4-BE49-F238E27FC236}">
                    <a16:creationId xmlns:a16="http://schemas.microsoft.com/office/drawing/2014/main" id="{06D8D6A2-4E25-4CEA-F653-64445B61CDA3}"/>
                  </a:ext>
                </a:extLst>
              </p:cNvPr>
              <p:cNvSpPr/>
              <p:nvPr/>
            </p:nvSpPr>
            <p:spPr>
              <a:xfrm rot="16200000">
                <a:off x="2024708" y="4898941"/>
                <a:ext cx="953398" cy="871210"/>
              </a:xfrm>
              <a:prstGeom prst="hexagon">
                <a:avLst/>
              </a:prstGeom>
              <a:solidFill>
                <a:srgbClr val="CBE78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</a:rPr>
                  <a:t>Safety</a:t>
                </a:r>
                <a:endParaRPr lang="en-NL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96CDDE31-2BCF-134D-20FC-D0AC1DA979FC}"/>
                  </a:ext>
                </a:extLst>
              </p:cNvPr>
              <p:cNvSpPr/>
              <p:nvPr/>
            </p:nvSpPr>
            <p:spPr>
              <a:xfrm rot="16200000">
                <a:off x="71041" y="3976770"/>
                <a:ext cx="1024080" cy="935799"/>
              </a:xfrm>
              <a:prstGeom prst="hexagon">
                <a:avLst/>
              </a:prstGeom>
              <a:solidFill>
                <a:srgbClr val="5573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Community</a:t>
                </a:r>
                <a:endParaRPr lang="en-NL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Content Placeholder 4">
                <a:extLst>
                  <a:ext uri="{FF2B5EF4-FFF2-40B4-BE49-F238E27FC236}">
                    <a16:creationId xmlns:a16="http://schemas.microsoft.com/office/drawing/2014/main" id="{9A9A80DE-38B8-53CB-6BC6-DA5FA98601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8920" y="5896427"/>
                <a:ext cx="842914" cy="6361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None/>
                  <a:defRPr sz="1800" b="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86868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/>
                  <a:t>Eyes on the street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3339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90C44-F34C-23EB-3ADA-EB982063E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6D5D975-5F09-42B4-08CF-FFCA879CF9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" b="40"/>
          <a:stretch/>
        </p:blipFill>
        <p:spPr>
          <a:xfrm>
            <a:off x="1105346" y="1279209"/>
            <a:ext cx="6716112" cy="4747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0532C-06D0-9AAA-75EA-DCE7D59955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018" b="12018"/>
          <a:stretch/>
        </p:blipFill>
        <p:spPr>
          <a:xfrm>
            <a:off x="8465123" y="1279011"/>
            <a:ext cx="2272115" cy="2301322"/>
          </a:xfrm>
          <a:prstGeom prst="ellipse">
            <a:avLst/>
          </a:prstGeom>
          <a:ln w="317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39EBBF81-B2CD-BD9B-D0B3-6EBB61A66CB3}"/>
              </a:ext>
            </a:extLst>
          </p:cNvPr>
          <p:cNvSpPr/>
          <p:nvPr/>
        </p:nvSpPr>
        <p:spPr>
          <a:xfrm rot="16200000">
            <a:off x="10297323" y="3079345"/>
            <a:ext cx="1296211" cy="1184471"/>
          </a:xfrm>
          <a:prstGeom prst="hexagon">
            <a:avLst/>
          </a:prstGeom>
          <a:solidFill>
            <a:srgbClr val="57A96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Ecology</a:t>
            </a:r>
            <a:endParaRPr lang="en-NL" sz="1200" b="1" dirty="0">
              <a:solidFill>
                <a:schemeClr val="tx1"/>
              </a:solidFill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767476BD-21F0-2BE9-DABA-BE8FA63A5634}"/>
              </a:ext>
            </a:extLst>
          </p:cNvPr>
          <p:cNvSpPr/>
          <p:nvPr/>
        </p:nvSpPr>
        <p:spPr>
          <a:xfrm rot="16200000">
            <a:off x="10744802" y="1784619"/>
            <a:ext cx="1486550" cy="1358402"/>
          </a:xfrm>
          <a:prstGeom prst="hexag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Digitalization</a:t>
            </a:r>
            <a:endParaRPr lang="en-NL" sz="12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8B12065-DAA8-421D-DC30-E0B74FF4B6EC}"/>
              </a:ext>
            </a:extLst>
          </p:cNvPr>
          <p:cNvSpPr txBox="1">
            <a:spLocks/>
          </p:cNvSpPr>
          <p:nvPr/>
        </p:nvSpPr>
        <p:spPr>
          <a:xfrm>
            <a:off x="7916384" y="791638"/>
            <a:ext cx="2147378" cy="86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Digital education </a:t>
            </a:r>
            <a:br>
              <a:rPr lang="en-US" sz="1600" b="1" dirty="0"/>
            </a:br>
            <a:r>
              <a:rPr lang="en-US" sz="1600" b="1" dirty="0"/>
              <a:t>on biodiversity</a:t>
            </a:r>
          </a:p>
        </p:txBody>
      </p:sp>
      <p:pic>
        <p:nvPicPr>
          <p:cNvPr id="8" name="Picture 2" descr="Plants monitoring app">
            <a:extLst>
              <a:ext uri="{FF2B5EF4-FFF2-40B4-BE49-F238E27FC236}">
                <a16:creationId xmlns:a16="http://schemas.microsoft.com/office/drawing/2014/main" id="{EBA1E93D-A8DB-AB82-89F5-58898D7FA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4310" r="53782" b="10393"/>
          <a:stretch/>
        </p:blipFill>
        <p:spPr bwMode="auto">
          <a:xfrm>
            <a:off x="8173456" y="2409808"/>
            <a:ext cx="769511" cy="1530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AD6C38-4F48-C3F6-F163-B1F9A42BB0EB}"/>
              </a:ext>
            </a:extLst>
          </p:cNvPr>
          <p:cNvGrpSpPr/>
          <p:nvPr/>
        </p:nvGrpSpPr>
        <p:grpSpPr>
          <a:xfrm>
            <a:off x="8624922" y="4042160"/>
            <a:ext cx="3386961" cy="2489014"/>
            <a:chOff x="9099137" y="4776085"/>
            <a:chExt cx="2491200" cy="18307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9EC580-C645-BBCC-305C-B2E85696F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75" r="75"/>
            <a:stretch/>
          </p:blipFill>
          <p:spPr>
            <a:xfrm>
              <a:off x="9502162" y="4776085"/>
              <a:ext cx="1092242" cy="1106282"/>
            </a:xfrm>
            <a:prstGeom prst="ellipse">
              <a:avLst/>
            </a:prstGeom>
            <a:ln w="3175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6390FE90-40CB-09AC-EFFB-78B8ADDCCD14}"/>
                </a:ext>
              </a:extLst>
            </p:cNvPr>
            <p:cNvSpPr/>
            <p:nvPr/>
          </p:nvSpPr>
          <p:spPr>
            <a:xfrm rot="16200000">
              <a:off x="10678033" y="4907145"/>
              <a:ext cx="953398" cy="871210"/>
            </a:xfrm>
            <a:prstGeom prst="hexagon">
              <a:avLst/>
            </a:prstGeom>
            <a:solidFill>
              <a:srgbClr val="7FCC6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Healthy Lifestyle</a:t>
              </a:r>
              <a:endParaRPr lang="en-NL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93EC6C5D-C819-09D2-F2F4-408CDDEDD2ED}"/>
                </a:ext>
              </a:extLst>
            </p:cNvPr>
            <p:cNvSpPr/>
            <p:nvPr/>
          </p:nvSpPr>
          <p:spPr>
            <a:xfrm rot="16200000">
              <a:off x="10279254" y="5724150"/>
              <a:ext cx="922431" cy="842912"/>
            </a:xfrm>
            <a:prstGeom prst="hexagon">
              <a:avLst/>
            </a:prstGeom>
            <a:solidFill>
              <a:srgbClr val="55736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Community</a:t>
              </a:r>
              <a:endParaRPr lang="en-NL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Content Placeholder 4">
              <a:extLst>
                <a:ext uri="{FF2B5EF4-FFF2-40B4-BE49-F238E27FC236}">
                  <a16:creationId xmlns:a16="http://schemas.microsoft.com/office/drawing/2014/main" id="{D5BA18FF-AF25-DED3-93B1-F75130F2B372}"/>
                </a:ext>
              </a:extLst>
            </p:cNvPr>
            <p:cNvSpPr txBox="1">
              <a:spLocks/>
            </p:cNvSpPr>
            <p:nvPr/>
          </p:nvSpPr>
          <p:spPr>
            <a:xfrm>
              <a:off x="9099137" y="5796666"/>
              <a:ext cx="1346817" cy="59042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86868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 </a:t>
              </a:r>
              <a:br>
                <a:rPr lang="en-US" sz="1400" dirty="0"/>
              </a:br>
              <a:r>
                <a:rPr lang="en-US" sz="1400" dirty="0"/>
                <a:t>Community garden</a:t>
              </a:r>
            </a:p>
          </p:txBody>
        </p:sp>
      </p:grp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DAF048B1-E991-586F-71F0-A709E5F7E2DA}"/>
              </a:ext>
            </a:extLst>
          </p:cNvPr>
          <p:cNvSpPr txBox="1">
            <a:spLocks/>
          </p:cNvSpPr>
          <p:nvPr/>
        </p:nvSpPr>
        <p:spPr>
          <a:xfrm>
            <a:off x="8952458" y="3604247"/>
            <a:ext cx="2147378" cy="376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Plant health</a:t>
            </a:r>
          </a:p>
        </p:txBody>
      </p:sp>
      <p:sp>
        <p:nvSpPr>
          <p:cNvPr id="11" name="Title 24">
            <a:extLst>
              <a:ext uri="{FF2B5EF4-FFF2-40B4-BE49-F238E27FC236}">
                <a16:creationId xmlns:a16="http://schemas.microsoft.com/office/drawing/2014/main" id="{CBA579C9-F8B8-B178-3ADF-2AC1C4771AA2}"/>
              </a:ext>
            </a:extLst>
          </p:cNvPr>
          <p:cNvSpPr txBox="1">
            <a:spLocks/>
          </p:cNvSpPr>
          <p:nvPr/>
        </p:nvSpPr>
        <p:spPr>
          <a:xfrm>
            <a:off x="1131011" y="121870"/>
            <a:ext cx="3984954" cy="1418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Urban Farming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999746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standing in front of a green wall&#10;&#10;Description automatically generated">
            <a:extLst>
              <a:ext uri="{FF2B5EF4-FFF2-40B4-BE49-F238E27FC236}">
                <a16:creationId xmlns:a16="http://schemas.microsoft.com/office/drawing/2014/main" id="{60C494B3-1126-12B8-FC71-A148D39387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25" r="19237"/>
          <a:stretch/>
        </p:blipFill>
        <p:spPr>
          <a:xfrm>
            <a:off x="5027101" y="1727327"/>
            <a:ext cx="2123095" cy="2882721"/>
          </a:xfrm>
          <a:prstGeom prst="rect">
            <a:avLst/>
          </a:prstGeom>
        </p:spPr>
      </p:pic>
      <p:pic>
        <p:nvPicPr>
          <p:cNvPr id="28" name="Picture 27" descr="A person standing in front of a green wall&#10;&#10;Description automatically generated">
            <a:extLst>
              <a:ext uri="{FF2B5EF4-FFF2-40B4-BE49-F238E27FC236}">
                <a16:creationId xmlns:a16="http://schemas.microsoft.com/office/drawing/2014/main" id="{EF2074DF-809A-05AB-2D8C-8A3C7D3B80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2" t="420" r="2921"/>
          <a:stretch/>
        </p:blipFill>
        <p:spPr>
          <a:xfrm>
            <a:off x="2645731" y="1727328"/>
            <a:ext cx="2091002" cy="2902944"/>
          </a:xfrm>
          <a:prstGeom prst="rect">
            <a:avLst/>
          </a:prstGeom>
        </p:spPr>
      </p:pic>
      <p:sp>
        <p:nvSpPr>
          <p:cNvPr id="43" name="Title 42">
            <a:extLst>
              <a:ext uri="{FF2B5EF4-FFF2-40B4-BE49-F238E27FC236}">
                <a16:creationId xmlns:a16="http://schemas.microsoft.com/office/drawing/2014/main" id="{82D36010-C86D-4E36-B6CF-A9BDD3472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MEET THE TEAM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B2ADA-BF4A-429D-9AAB-0A79EC551F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114" y="4900613"/>
            <a:ext cx="2103120" cy="274320"/>
          </a:xfrm>
        </p:spPr>
        <p:txBody>
          <a:bodyPr/>
          <a:lstStyle/>
          <a:p>
            <a:r>
              <a:rPr lang="en-US" dirty="0"/>
              <a:t>Katja Dinnissen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6BA764-9AA1-4357-AA4E-466CAC8129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3114" y="5193983"/>
            <a:ext cx="2103120" cy="365760"/>
          </a:xfrm>
        </p:spPr>
        <p:txBody>
          <a:bodyPr/>
          <a:lstStyle/>
          <a:p>
            <a:r>
              <a:rPr lang="en-US" dirty="0"/>
              <a:t>Chairman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CBA895-282B-4655-9508-9B081D8947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33612" y="4925011"/>
            <a:ext cx="2103120" cy="274320"/>
          </a:xfrm>
        </p:spPr>
        <p:txBody>
          <a:bodyPr/>
          <a:lstStyle/>
          <a:p>
            <a:r>
              <a:rPr lang="en-US" dirty="0"/>
              <a:t>Dhanush Harish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5544BD-5A0E-41E5-9FDF-CF48D5F86A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33612" y="5218381"/>
            <a:ext cx="2103120" cy="365760"/>
          </a:xfrm>
        </p:spPr>
        <p:txBody>
          <a:bodyPr/>
          <a:lstStyle/>
          <a:p>
            <a:r>
              <a:rPr lang="en-US" dirty="0"/>
              <a:t>Designer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B4AD937-0438-4166-BD70-EA667D56A4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39093" y="4914161"/>
            <a:ext cx="2103120" cy="274320"/>
          </a:xfrm>
        </p:spPr>
        <p:txBody>
          <a:bodyPr/>
          <a:lstStyle/>
          <a:p>
            <a:r>
              <a:rPr lang="en-US" dirty="0" err="1"/>
              <a:t>Iwen</a:t>
            </a:r>
            <a:r>
              <a:rPr lang="en-US" dirty="0"/>
              <a:t> Yeh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2F91C5D-226D-435B-A96C-1F554E795D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39093" y="5207531"/>
            <a:ext cx="2103120" cy="365760"/>
          </a:xfrm>
        </p:spPr>
        <p:txBody>
          <a:bodyPr/>
          <a:lstStyle/>
          <a:p>
            <a:r>
              <a:rPr lang="en-US" dirty="0"/>
              <a:t>Analyst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C6CB9CB-BA33-411F-ABB1-BCC00E4CE92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437833" y="4914161"/>
            <a:ext cx="2103120" cy="274320"/>
          </a:xfrm>
        </p:spPr>
        <p:txBody>
          <a:bodyPr/>
          <a:lstStyle/>
          <a:p>
            <a:r>
              <a:rPr lang="en-US" dirty="0"/>
              <a:t>Hamish Mardell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43341B8-8BFF-46A8-A144-93AE618DB8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437833" y="5207531"/>
            <a:ext cx="2103120" cy="365760"/>
          </a:xfrm>
        </p:spPr>
        <p:txBody>
          <a:bodyPr/>
          <a:lstStyle/>
          <a:p>
            <a:r>
              <a:rPr lang="en-US" dirty="0"/>
              <a:t>Mobility</a:t>
            </a:r>
          </a:p>
        </p:txBody>
      </p:sp>
      <p:sp>
        <p:nvSpPr>
          <p:cNvPr id="44" name="Date Placeholder 43">
            <a:extLst>
              <a:ext uri="{FF2B5EF4-FFF2-40B4-BE49-F238E27FC236}">
                <a16:creationId xmlns:a16="http://schemas.microsoft.com/office/drawing/2014/main" id="{699F33BF-9EA0-4A52-B59D-CD6A572610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24.10.2024</a:t>
            </a:r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0C136C7D-C5A4-48AE-99EF-3F26F5A32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Helsingfors</a:t>
            </a:r>
            <a:endParaRPr lang="en-US" dirty="0"/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78E65243-56AB-4666-A752-0F5C1A7FE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Picture Placeholder 33" descr="team member&#10;">
            <a:extLst>
              <a:ext uri="{FF2B5EF4-FFF2-40B4-BE49-F238E27FC236}">
                <a16:creationId xmlns:a16="http://schemas.microsoft.com/office/drawing/2014/main" id="{AF69E3A8-F963-BE50-73D7-B99EAF3BC5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6637" y="1704236"/>
            <a:ext cx="2103437" cy="3017838"/>
          </a:xfrm>
          <a:custGeom>
            <a:avLst/>
            <a:gdLst>
              <a:gd name="connsiteX0" fmla="*/ 0 w 2103120"/>
              <a:gd name="connsiteY0" fmla="*/ 0 h 3017520"/>
              <a:gd name="connsiteX1" fmla="*/ 2103120 w 2103120"/>
              <a:gd name="connsiteY1" fmla="*/ 0 h 3017520"/>
              <a:gd name="connsiteX2" fmla="*/ 2103120 w 2103120"/>
              <a:gd name="connsiteY2" fmla="*/ 2910625 h 3017520"/>
              <a:gd name="connsiteX3" fmla="*/ 2268 w 2103120"/>
              <a:gd name="connsiteY3" fmla="*/ 2910625 h 3017520"/>
              <a:gd name="connsiteX4" fmla="*/ 2268 w 2103120"/>
              <a:gd name="connsiteY4" fmla="*/ 3017520 h 3017520"/>
              <a:gd name="connsiteX5" fmla="*/ 0 w 2103120"/>
              <a:gd name="connsiteY5" fmla="*/ 3017520 h 301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120" h="3017520">
                <a:moveTo>
                  <a:pt x="0" y="0"/>
                </a:moveTo>
                <a:lnTo>
                  <a:pt x="2103120" y="0"/>
                </a:lnTo>
                <a:lnTo>
                  <a:pt x="2103120" y="2910625"/>
                </a:lnTo>
                <a:lnTo>
                  <a:pt x="2268" y="2910625"/>
                </a:lnTo>
                <a:lnTo>
                  <a:pt x="2268" y="3017520"/>
                </a:lnTo>
                <a:lnTo>
                  <a:pt x="0" y="301752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6FDE7CF5-70AD-9806-036A-9BCAD19D1C58}"/>
              </a:ext>
            </a:extLst>
          </p:cNvPr>
          <p:cNvSpPr txBox="1">
            <a:spLocks/>
          </p:cNvSpPr>
          <p:nvPr/>
        </p:nvSpPr>
        <p:spPr>
          <a:xfrm>
            <a:off x="9833906" y="4914161"/>
            <a:ext cx="2103120" cy="2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Badlvin</a:t>
            </a:r>
            <a:r>
              <a:rPr lang="en-US" dirty="0"/>
              <a:t> </a:t>
            </a:r>
            <a:r>
              <a:rPr lang="en-US" dirty="0" err="1"/>
              <a:t>Konradsson</a:t>
            </a:r>
            <a:endParaRPr lang="en-US" dirty="0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C4ACB30A-44C9-74E4-94CE-0C4F8523550C}"/>
              </a:ext>
            </a:extLst>
          </p:cNvPr>
          <p:cNvSpPr txBox="1">
            <a:spLocks/>
          </p:cNvSpPr>
          <p:nvPr/>
        </p:nvSpPr>
        <p:spPr>
          <a:xfrm>
            <a:off x="9833906" y="5207531"/>
            <a:ext cx="2103120" cy="365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Cartographer</a:t>
            </a:r>
          </a:p>
        </p:txBody>
      </p:sp>
      <p:pic>
        <p:nvPicPr>
          <p:cNvPr id="17" name="Picture 16" descr="A person standing in front of a green wall&#10;&#10;Description automatically generated">
            <a:extLst>
              <a:ext uri="{FF2B5EF4-FFF2-40B4-BE49-F238E27FC236}">
                <a16:creationId xmlns:a16="http://schemas.microsoft.com/office/drawing/2014/main" id="{1D8570A5-73E3-3EA5-9B0E-A2DE64634F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757" t="12836"/>
          <a:stretch/>
        </p:blipFill>
        <p:spPr>
          <a:xfrm>
            <a:off x="7448910" y="1744199"/>
            <a:ext cx="2092043" cy="2886073"/>
          </a:xfrm>
          <a:prstGeom prst="rect">
            <a:avLst/>
          </a:prstGeom>
        </p:spPr>
      </p:pic>
      <p:pic>
        <p:nvPicPr>
          <p:cNvPr id="23" name="Picture 22" descr="A person standing in front of a green wall&#10;&#10;Description automatically generated">
            <a:extLst>
              <a:ext uri="{FF2B5EF4-FFF2-40B4-BE49-F238E27FC236}">
                <a16:creationId xmlns:a16="http://schemas.microsoft.com/office/drawing/2014/main" id="{EC49FC83-DBF8-7A85-77C4-220171AEDD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569"/>
          <a:stretch/>
        </p:blipFill>
        <p:spPr>
          <a:xfrm>
            <a:off x="9833906" y="1705858"/>
            <a:ext cx="2103120" cy="2938411"/>
          </a:xfrm>
          <a:prstGeom prst="rect">
            <a:avLst/>
          </a:prstGeom>
        </p:spPr>
      </p:pic>
      <p:pic>
        <p:nvPicPr>
          <p:cNvPr id="31" name="Picture 30" descr="A person standing in front of a green wall&#10;&#10;Description automatically generated">
            <a:extLst>
              <a:ext uri="{FF2B5EF4-FFF2-40B4-BE49-F238E27FC236}">
                <a16:creationId xmlns:a16="http://schemas.microsoft.com/office/drawing/2014/main" id="{915FDB5E-0007-CA5A-A416-E5E125BE532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58"/>
          <a:stretch/>
        </p:blipFill>
        <p:spPr>
          <a:xfrm>
            <a:off x="221835" y="1727328"/>
            <a:ext cx="2111711" cy="289547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0ADF5DB-0025-47AA-9436-DFD100097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6162" y="4604481"/>
            <a:ext cx="2103120" cy="109728"/>
          </a:xfrm>
          <a:prstGeom prst="rect">
            <a:avLst/>
          </a:prstGeom>
          <a:solidFill>
            <a:srgbClr val="E7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E3061B-C3BC-4087-AEF7-2C6C9BDB7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41467" y="4626177"/>
            <a:ext cx="2103120" cy="109728"/>
          </a:xfrm>
          <a:prstGeom prst="rect">
            <a:avLst/>
          </a:prstGeom>
          <a:solidFill>
            <a:srgbClr val="E7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BFFA4BA-93DF-4ECF-A20F-3D40A2066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38730" y="4614861"/>
            <a:ext cx="2103120" cy="109728"/>
          </a:xfrm>
          <a:prstGeom prst="rect">
            <a:avLst/>
          </a:prstGeom>
          <a:solidFill>
            <a:srgbClr val="E7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3791FF-CCF9-4C5D-A843-3726D4BA7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43149" y="4614861"/>
            <a:ext cx="2103120" cy="109728"/>
          </a:xfrm>
          <a:prstGeom prst="rect">
            <a:avLst/>
          </a:prstGeom>
          <a:solidFill>
            <a:srgbClr val="E7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487B9B-F404-83B3-D7BD-789B5848A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25560" y="4614861"/>
            <a:ext cx="2111466" cy="107214"/>
          </a:xfrm>
          <a:prstGeom prst="rect">
            <a:avLst/>
          </a:prstGeom>
          <a:solidFill>
            <a:srgbClr val="E7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453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FEAE6-D5DD-D248-3C7D-54D48B2D5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C3D60C7-09B3-F8A6-AA34-B583E04C61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0337" y="1279011"/>
            <a:ext cx="6706129" cy="474799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3D6997D-893A-A6C6-6995-4A26B2ADCF80}"/>
              </a:ext>
            </a:extLst>
          </p:cNvPr>
          <p:cNvGrpSpPr/>
          <p:nvPr/>
        </p:nvGrpSpPr>
        <p:grpSpPr>
          <a:xfrm>
            <a:off x="7885019" y="1170739"/>
            <a:ext cx="3854652" cy="3756013"/>
            <a:chOff x="2892897" y="3246427"/>
            <a:chExt cx="2676636" cy="260814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10F247-9297-E97D-8AF9-E7891BED3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652" r="9652"/>
            <a:stretch/>
          </p:blipFill>
          <p:spPr>
            <a:xfrm>
              <a:off x="3764107" y="3246427"/>
              <a:ext cx="1799633" cy="1822765"/>
            </a:xfrm>
            <a:prstGeom prst="ellipse">
              <a:avLst/>
            </a:prstGeom>
            <a:ln w="3175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3B08E38E-D781-027E-89A7-43FDCF2114A2}"/>
                </a:ext>
              </a:extLst>
            </p:cNvPr>
            <p:cNvSpPr/>
            <p:nvPr/>
          </p:nvSpPr>
          <p:spPr>
            <a:xfrm rot="16200000">
              <a:off x="3478932" y="4971899"/>
              <a:ext cx="922431" cy="842912"/>
            </a:xfrm>
            <a:prstGeom prst="hexagon">
              <a:avLst/>
            </a:prstGeom>
            <a:solidFill>
              <a:srgbClr val="55736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Community</a:t>
              </a:r>
              <a:endParaRPr lang="en-NL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2FB16EFC-B79D-8F20-2BE1-31356C432E92}"/>
                </a:ext>
              </a:extLst>
            </p:cNvPr>
            <p:cNvSpPr/>
            <p:nvPr/>
          </p:nvSpPr>
          <p:spPr>
            <a:xfrm rot="16200000">
              <a:off x="2851803" y="4289142"/>
              <a:ext cx="953398" cy="871210"/>
            </a:xfrm>
            <a:prstGeom prst="hexagon">
              <a:avLst/>
            </a:prstGeom>
            <a:solidFill>
              <a:srgbClr val="F8E9B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Cultural Heritage</a:t>
              </a:r>
              <a:endParaRPr lang="en-NL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Content Placeholder 4">
              <a:extLst>
                <a:ext uri="{FF2B5EF4-FFF2-40B4-BE49-F238E27FC236}">
                  <a16:creationId xmlns:a16="http://schemas.microsoft.com/office/drawing/2014/main" id="{E2EEC274-2EAC-6D30-7942-ABFC1CBB0046}"/>
                </a:ext>
              </a:extLst>
            </p:cNvPr>
            <p:cNvSpPr txBox="1">
              <a:spLocks/>
            </p:cNvSpPr>
            <p:nvPr/>
          </p:nvSpPr>
          <p:spPr>
            <a:xfrm>
              <a:off x="4698322" y="4983310"/>
              <a:ext cx="871211" cy="6361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86868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b="1" dirty="0"/>
                <a:t>Cultural </a:t>
              </a:r>
              <a:br>
                <a:rPr lang="en-US" sz="1600" b="1" dirty="0"/>
              </a:br>
              <a:r>
                <a:rPr lang="en-US" sz="1600" b="1" dirty="0"/>
                <a:t>music scene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5A3A0CF-8914-70FC-742E-420E5A8F91FD}"/>
              </a:ext>
            </a:extLst>
          </p:cNvPr>
          <p:cNvSpPr txBox="1"/>
          <p:nvPr/>
        </p:nvSpPr>
        <p:spPr>
          <a:xfrm>
            <a:off x="7829801" y="746601"/>
            <a:ext cx="3909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/>
              <a:t>Utilising</a:t>
            </a:r>
            <a:r>
              <a:rPr lang="en-US" i="1" dirty="0"/>
              <a:t> the musical heritage of the </a:t>
            </a:r>
            <a:r>
              <a:rPr lang="en-US" i="1" dirty="0" err="1"/>
              <a:t>neighbourhood</a:t>
            </a:r>
            <a:endParaRPr lang="en-US" i="1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9B74C44-8331-45EC-BED5-0BD9CBF350EF}"/>
              </a:ext>
            </a:extLst>
          </p:cNvPr>
          <p:cNvGrpSpPr/>
          <p:nvPr/>
        </p:nvGrpSpPr>
        <p:grpSpPr>
          <a:xfrm>
            <a:off x="8236691" y="4363023"/>
            <a:ext cx="3964976" cy="2639881"/>
            <a:chOff x="7748673" y="4459116"/>
            <a:chExt cx="2916347" cy="1941703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EDFF186-DF28-697E-203B-1F3DC000D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8242" r="18242"/>
            <a:stretch/>
          </p:blipFill>
          <p:spPr>
            <a:xfrm>
              <a:off x="8865387" y="4459116"/>
              <a:ext cx="1799633" cy="1822765"/>
            </a:xfrm>
            <a:prstGeom prst="ellipse">
              <a:avLst/>
            </a:prstGeom>
            <a:ln w="3175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27C42A7E-EC05-3337-891C-85C58B44EB87}"/>
                </a:ext>
              </a:extLst>
            </p:cNvPr>
            <p:cNvSpPr/>
            <p:nvPr/>
          </p:nvSpPr>
          <p:spPr>
            <a:xfrm rot="16200000">
              <a:off x="7707579" y="4769678"/>
              <a:ext cx="953398" cy="871210"/>
            </a:xfrm>
            <a:prstGeom prst="hexagon">
              <a:avLst/>
            </a:prstGeom>
            <a:solidFill>
              <a:srgbClr val="7FCC6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Healthy Lifestyle</a:t>
              </a:r>
              <a:endParaRPr lang="en-NL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5" name="Content Placeholder 4">
              <a:extLst>
                <a:ext uri="{FF2B5EF4-FFF2-40B4-BE49-F238E27FC236}">
                  <a16:creationId xmlns:a16="http://schemas.microsoft.com/office/drawing/2014/main" id="{75082715-49E7-9629-9317-167AE57E5BFD}"/>
                </a:ext>
              </a:extLst>
            </p:cNvPr>
            <p:cNvSpPr txBox="1">
              <a:spLocks/>
            </p:cNvSpPr>
            <p:nvPr/>
          </p:nvSpPr>
          <p:spPr>
            <a:xfrm>
              <a:off x="7761637" y="5764624"/>
              <a:ext cx="1547762" cy="6361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86868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  <a:defRPr sz="18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Outdoor activities</a:t>
              </a:r>
            </a:p>
          </p:txBody>
        </p:sp>
      </p:grpSp>
      <p:sp>
        <p:nvSpPr>
          <p:cNvPr id="2" name="Title 24">
            <a:extLst>
              <a:ext uri="{FF2B5EF4-FFF2-40B4-BE49-F238E27FC236}">
                <a16:creationId xmlns:a16="http://schemas.microsoft.com/office/drawing/2014/main" id="{6F23467D-0EBE-CDFA-AD1A-C51674F1695D}"/>
              </a:ext>
            </a:extLst>
          </p:cNvPr>
          <p:cNvSpPr txBox="1">
            <a:spLocks/>
          </p:cNvSpPr>
          <p:nvPr/>
        </p:nvSpPr>
        <p:spPr>
          <a:xfrm>
            <a:off x="1131010" y="121870"/>
            <a:ext cx="5946301" cy="1418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Public Cultural Spaces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771328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FC53E-9A72-0B28-65C3-5624774B6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2A5F6174-EE8C-9886-F4D8-7E843C518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116" y="355600"/>
            <a:ext cx="8677902" cy="6136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C0A8D7-5E92-BDBF-078F-0DBB1ED9E562}"/>
              </a:ext>
            </a:extLst>
          </p:cNvPr>
          <p:cNvSpPr txBox="1"/>
          <p:nvPr/>
        </p:nvSpPr>
        <p:spPr>
          <a:xfrm>
            <a:off x="397982" y="2709558"/>
            <a:ext cx="2456917" cy="1428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</a:rPr>
              <a:t>Cultural musical line along the rails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i="0" u="none" strike="noStrike" dirty="0">
              <a:solidFill>
                <a:srgbClr val="59595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94244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9560B-A844-59C6-3837-E966419AB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371623"/>
            <a:ext cx="10515600" cy="1531525"/>
          </a:xfrm>
        </p:spPr>
        <p:txBody>
          <a:bodyPr/>
          <a:lstStyle/>
          <a:p>
            <a:r>
              <a:rPr lang="en-US" dirty="0"/>
              <a:t>Blueprint for Finnish Regeneration</a:t>
            </a:r>
            <a:endParaRPr lang="en-NL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9FCC65-8C46-1627-BCC3-59CC5315058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t="34482" b="-366"/>
          <a:stretch/>
        </p:blipFill>
        <p:spPr>
          <a:xfrm>
            <a:off x="746760" y="2818843"/>
            <a:ext cx="7090224" cy="330240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912C3-544B-3FF5-B28E-617ECACD8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7002EF-CC5A-E01D-8B9E-CC7EF84D0A36}"/>
              </a:ext>
            </a:extLst>
          </p:cNvPr>
          <p:cNvCxnSpPr>
            <a:cxnSpLocks/>
          </p:cNvCxnSpPr>
          <p:nvPr/>
        </p:nvCxnSpPr>
        <p:spPr>
          <a:xfrm flipH="1" flipV="1">
            <a:off x="1582190" y="2503576"/>
            <a:ext cx="1618210" cy="1176884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0C4A43-128F-D4D4-1963-219E489D8DE0}"/>
              </a:ext>
            </a:extLst>
          </p:cNvPr>
          <p:cNvCxnSpPr>
            <a:cxnSpLocks/>
          </p:cNvCxnSpPr>
          <p:nvPr/>
        </p:nvCxnSpPr>
        <p:spPr>
          <a:xfrm flipV="1">
            <a:off x="3825240" y="3092018"/>
            <a:ext cx="114299" cy="900862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C05D1A-435B-8AE2-3BBC-46B8FD956CCE}"/>
              </a:ext>
            </a:extLst>
          </p:cNvPr>
          <p:cNvCxnSpPr>
            <a:cxnSpLocks/>
          </p:cNvCxnSpPr>
          <p:nvPr/>
        </p:nvCxnSpPr>
        <p:spPr>
          <a:xfrm flipV="1">
            <a:off x="5807132" y="3535680"/>
            <a:ext cx="549565" cy="1521385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8E6F78D-0987-4658-9EF2-2E13A32CD129}"/>
              </a:ext>
            </a:extLst>
          </p:cNvPr>
          <p:cNvSpPr txBox="1">
            <a:spLocks/>
          </p:cNvSpPr>
          <p:nvPr/>
        </p:nvSpPr>
        <p:spPr>
          <a:xfrm>
            <a:off x="4856250" y="2935445"/>
            <a:ext cx="3229495" cy="881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dirty="0">
                <a:solidFill>
                  <a:schemeClr val="accent4"/>
                </a:solidFill>
                <a:latin typeface="+mj-lt"/>
              </a:rPr>
              <a:t>NODE 3:</a:t>
            </a:r>
            <a:br>
              <a:rPr lang="en-US" b="0" dirty="0">
                <a:solidFill>
                  <a:schemeClr val="accent4"/>
                </a:solidFill>
                <a:latin typeface="+mj-lt"/>
              </a:rPr>
            </a:br>
            <a:r>
              <a:rPr lang="en-US" b="0" dirty="0">
                <a:solidFill>
                  <a:schemeClr val="accent4"/>
                </a:solidFill>
                <a:latin typeface="+mj-lt"/>
              </a:rPr>
              <a:t>Commercial </a:t>
            </a:r>
            <a:r>
              <a:rPr lang="en-US" b="0" dirty="0" err="1">
                <a:solidFill>
                  <a:schemeClr val="accent4"/>
                </a:solidFill>
                <a:latin typeface="+mj-lt"/>
              </a:rPr>
              <a:t>centre</a:t>
            </a:r>
            <a:endParaRPr lang="en-US" b="0" dirty="0">
              <a:solidFill>
                <a:schemeClr val="accent4"/>
              </a:solidFill>
              <a:latin typeface="+mj-lt"/>
            </a:endParaRPr>
          </a:p>
          <a:p>
            <a:pPr marL="0" indent="0" algn="ctr">
              <a:buNone/>
            </a:pPr>
            <a:endParaRPr lang="en-US" b="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E9F59CAF-392A-71ED-56DB-6632B22130E4}"/>
              </a:ext>
            </a:extLst>
          </p:cNvPr>
          <p:cNvSpPr txBox="1">
            <a:spLocks/>
          </p:cNvSpPr>
          <p:nvPr/>
        </p:nvSpPr>
        <p:spPr>
          <a:xfrm>
            <a:off x="2324792" y="2496951"/>
            <a:ext cx="3229495" cy="881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dirty="0">
                <a:solidFill>
                  <a:schemeClr val="accent4"/>
                </a:solidFill>
                <a:latin typeface="+mj-lt"/>
              </a:rPr>
              <a:t>NODE 2:</a:t>
            </a:r>
            <a:br>
              <a:rPr lang="en-US" b="0" dirty="0">
                <a:solidFill>
                  <a:schemeClr val="accent4"/>
                </a:solidFill>
                <a:latin typeface="+mj-lt"/>
              </a:rPr>
            </a:br>
            <a:r>
              <a:rPr lang="en-US" b="0" dirty="0">
                <a:solidFill>
                  <a:schemeClr val="accent4"/>
                </a:solidFill>
                <a:latin typeface="+mj-lt"/>
              </a:rPr>
              <a:t>Musical and Cultural </a:t>
            </a:r>
            <a:r>
              <a:rPr lang="en-US" b="0" dirty="0" err="1">
                <a:solidFill>
                  <a:schemeClr val="accent4"/>
                </a:solidFill>
                <a:latin typeface="+mj-lt"/>
              </a:rPr>
              <a:t>centre</a:t>
            </a:r>
            <a:endParaRPr lang="en-US" b="0" dirty="0">
              <a:solidFill>
                <a:schemeClr val="accent4"/>
              </a:solidFill>
              <a:latin typeface="+mj-lt"/>
            </a:endParaRPr>
          </a:p>
          <a:p>
            <a:pPr marL="0" indent="0" algn="ctr">
              <a:buNone/>
            </a:pPr>
            <a:endParaRPr lang="en-US" b="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BCAF8B48-ECF2-802D-2FE7-F37641E57C00}"/>
              </a:ext>
            </a:extLst>
          </p:cNvPr>
          <p:cNvSpPr txBox="1">
            <a:spLocks/>
          </p:cNvSpPr>
          <p:nvPr/>
        </p:nvSpPr>
        <p:spPr>
          <a:xfrm>
            <a:off x="-32557" y="1830731"/>
            <a:ext cx="3229495" cy="881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0" dirty="0">
                <a:solidFill>
                  <a:schemeClr val="accent4"/>
                </a:solidFill>
                <a:latin typeface="+mj-lt"/>
              </a:rPr>
              <a:t>NODE 1:</a:t>
            </a:r>
            <a:br>
              <a:rPr lang="en-US" b="0" dirty="0">
                <a:solidFill>
                  <a:schemeClr val="accent4"/>
                </a:solidFill>
                <a:latin typeface="+mj-lt"/>
              </a:rPr>
            </a:br>
            <a:r>
              <a:rPr lang="en-US" b="0" dirty="0">
                <a:solidFill>
                  <a:schemeClr val="accent4"/>
                </a:solidFill>
                <a:latin typeface="+mj-lt"/>
              </a:rPr>
              <a:t>Ecological </a:t>
            </a:r>
            <a:r>
              <a:rPr lang="en-US" b="0" dirty="0" err="1">
                <a:solidFill>
                  <a:schemeClr val="accent4"/>
                </a:solidFill>
                <a:latin typeface="+mj-lt"/>
              </a:rPr>
              <a:t>centre</a:t>
            </a:r>
            <a:endParaRPr lang="en-US" b="0" dirty="0">
              <a:solidFill>
                <a:schemeClr val="accent4"/>
              </a:solidFill>
              <a:latin typeface="+mj-lt"/>
            </a:endParaRPr>
          </a:p>
          <a:p>
            <a:pPr marL="0" indent="0" algn="ctr">
              <a:buNone/>
            </a:pPr>
            <a:endParaRPr lang="en-US" b="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38E2D5-42A5-C454-17E9-F53D8666DC8D}"/>
              </a:ext>
            </a:extLst>
          </p:cNvPr>
          <p:cNvSpPr txBox="1"/>
          <p:nvPr/>
        </p:nvSpPr>
        <p:spPr>
          <a:xfrm>
            <a:off x="8480493" y="996453"/>
            <a:ext cx="3088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Future urban </a:t>
            </a:r>
            <a:r>
              <a:rPr lang="en-US" sz="2000" b="1" dirty="0" err="1">
                <a:solidFill>
                  <a:schemeClr val="accent4"/>
                </a:solidFill>
              </a:rPr>
              <a:t>centres</a:t>
            </a:r>
            <a:r>
              <a:rPr lang="en-US" sz="2000" b="1" dirty="0">
                <a:solidFill>
                  <a:schemeClr val="accent4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Effective use urban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Sense of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Vibrant living streets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Pedestrians and cyclists, a force to be reckoned</a:t>
            </a:r>
            <a:endParaRPr lang="en-NL" sz="2000" dirty="0">
              <a:solidFill>
                <a:schemeClr val="accent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69422D-7252-F6DE-2FB8-8DA1718056FC}"/>
              </a:ext>
            </a:extLst>
          </p:cNvPr>
          <p:cNvSpPr txBox="1"/>
          <p:nvPr/>
        </p:nvSpPr>
        <p:spPr>
          <a:xfrm>
            <a:off x="8480493" y="3162650"/>
            <a:ext cx="30886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Urban flows: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Musical and Cultural 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Adding stop </a:t>
            </a:r>
            <a:r>
              <a:rPr lang="en-US" sz="2000" dirty="0" err="1">
                <a:solidFill>
                  <a:schemeClr val="accent4"/>
                </a:solidFill>
              </a:rPr>
              <a:t>Malmi</a:t>
            </a:r>
            <a:endParaRPr lang="en-US" sz="2000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Frequent service</a:t>
            </a:r>
            <a:endParaRPr lang="en-NL" sz="2000" dirty="0">
              <a:solidFill>
                <a:schemeClr val="accent4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3D599F-F9FB-A958-AED3-BD4255BE164F}"/>
              </a:ext>
            </a:extLst>
          </p:cNvPr>
          <p:cNvSpPr txBox="1"/>
          <p:nvPr/>
        </p:nvSpPr>
        <p:spPr>
          <a:xfrm>
            <a:off x="8480493" y="5014890"/>
            <a:ext cx="30886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Sustainable travel chain: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Safe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Attractive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67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961152-381E-D654-15E9-7C4F0960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70" y="2866787"/>
            <a:ext cx="4572000" cy="5486400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sz="3600" i="1" dirty="0" err="1"/>
              <a:t>Helsingforce</a:t>
            </a:r>
            <a:endParaRPr lang="en-US" sz="3600" i="1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2315FF8-D279-B65C-DFF5-03DCF331A3C6}"/>
              </a:ext>
            </a:extLst>
          </p:cNvPr>
          <p:cNvSpPr/>
          <p:nvPr/>
        </p:nvSpPr>
        <p:spPr>
          <a:xfrm rot="5400000">
            <a:off x="4113133" y="2477923"/>
            <a:ext cx="3965734" cy="4130528"/>
          </a:xfrm>
          <a:custGeom>
            <a:avLst/>
            <a:gdLst>
              <a:gd name="connsiteX0" fmla="*/ 3671602 w 5938877"/>
              <a:gd name="connsiteY0" fmla="*/ 4076205 h 6185666"/>
              <a:gd name="connsiteX1" fmla="*/ 4131696 w 5938877"/>
              <a:gd name="connsiteY1" fmla="*/ 4996394 h 6185666"/>
              <a:gd name="connsiteX2" fmla="*/ 5225503 w 5938877"/>
              <a:gd name="connsiteY2" fmla="*/ 4996394 h 6185666"/>
              <a:gd name="connsiteX3" fmla="*/ 5685597 w 5938877"/>
              <a:gd name="connsiteY3" fmla="*/ 4076205 h 6185666"/>
              <a:gd name="connsiteX4" fmla="*/ 5225503 w 5938877"/>
              <a:gd name="connsiteY4" fmla="*/ 3156017 h 6185666"/>
              <a:gd name="connsiteX5" fmla="*/ 4131696 w 5938877"/>
              <a:gd name="connsiteY5" fmla="*/ 3156017 h 6185666"/>
              <a:gd name="connsiteX6" fmla="*/ 3671601 w 5938877"/>
              <a:gd name="connsiteY6" fmla="*/ 2111098 h 6185666"/>
              <a:gd name="connsiteX7" fmla="*/ 4131695 w 5938877"/>
              <a:gd name="connsiteY7" fmla="*/ 3031287 h 6185666"/>
              <a:gd name="connsiteX8" fmla="*/ 5225502 w 5938877"/>
              <a:gd name="connsiteY8" fmla="*/ 3031287 h 6185666"/>
              <a:gd name="connsiteX9" fmla="*/ 5685596 w 5938877"/>
              <a:gd name="connsiteY9" fmla="*/ 2111098 h 6185666"/>
              <a:gd name="connsiteX10" fmla="*/ 5225502 w 5938877"/>
              <a:gd name="connsiteY10" fmla="*/ 1190910 h 6185666"/>
              <a:gd name="connsiteX11" fmla="*/ 4131695 w 5938877"/>
              <a:gd name="connsiteY11" fmla="*/ 1190910 h 6185666"/>
              <a:gd name="connsiteX12" fmla="*/ 1969268 w 5938877"/>
              <a:gd name="connsiteY12" fmla="*/ 1137372 h 6185666"/>
              <a:gd name="connsiteX13" fmla="*/ 2429362 w 5938877"/>
              <a:gd name="connsiteY13" fmla="*/ 2057561 h 6185666"/>
              <a:gd name="connsiteX14" fmla="*/ 3523169 w 5938877"/>
              <a:gd name="connsiteY14" fmla="*/ 2057561 h 6185666"/>
              <a:gd name="connsiteX15" fmla="*/ 3983263 w 5938877"/>
              <a:gd name="connsiteY15" fmla="*/ 1137372 h 6185666"/>
              <a:gd name="connsiteX16" fmla="*/ 3523169 w 5938877"/>
              <a:gd name="connsiteY16" fmla="*/ 217184 h 6185666"/>
              <a:gd name="connsiteX17" fmla="*/ 2429362 w 5938877"/>
              <a:gd name="connsiteY17" fmla="*/ 217184 h 6185666"/>
              <a:gd name="connsiteX18" fmla="*/ 1969268 w 5938877"/>
              <a:gd name="connsiteY18" fmla="*/ 3102479 h 6185666"/>
              <a:gd name="connsiteX19" fmla="*/ 2429362 w 5938877"/>
              <a:gd name="connsiteY19" fmla="*/ 4022668 h 6185666"/>
              <a:gd name="connsiteX20" fmla="*/ 3523169 w 5938877"/>
              <a:gd name="connsiteY20" fmla="*/ 4022668 h 6185666"/>
              <a:gd name="connsiteX21" fmla="*/ 3983263 w 5938877"/>
              <a:gd name="connsiteY21" fmla="*/ 3102479 h 6185666"/>
              <a:gd name="connsiteX22" fmla="*/ 3523169 w 5938877"/>
              <a:gd name="connsiteY22" fmla="*/ 2182291 h 6185666"/>
              <a:gd name="connsiteX23" fmla="*/ 2429362 w 5938877"/>
              <a:gd name="connsiteY23" fmla="*/ 2182291 h 6185666"/>
              <a:gd name="connsiteX24" fmla="*/ 1969267 w 5938877"/>
              <a:gd name="connsiteY24" fmla="*/ 5067587 h 6185666"/>
              <a:gd name="connsiteX25" fmla="*/ 2429362 w 5938877"/>
              <a:gd name="connsiteY25" fmla="*/ 5987776 h 6185666"/>
              <a:gd name="connsiteX26" fmla="*/ 3523168 w 5938877"/>
              <a:gd name="connsiteY26" fmla="*/ 5987776 h 6185666"/>
              <a:gd name="connsiteX27" fmla="*/ 3983262 w 5938877"/>
              <a:gd name="connsiteY27" fmla="*/ 5067587 h 6185666"/>
              <a:gd name="connsiteX28" fmla="*/ 3523168 w 5938877"/>
              <a:gd name="connsiteY28" fmla="*/ 4147399 h 6185666"/>
              <a:gd name="connsiteX29" fmla="*/ 2429362 w 5938877"/>
              <a:gd name="connsiteY29" fmla="*/ 4147399 h 6185666"/>
              <a:gd name="connsiteX30" fmla="*/ 266930 w 5938877"/>
              <a:gd name="connsiteY30" fmla="*/ 2057561 h 6185666"/>
              <a:gd name="connsiteX31" fmla="*/ 727024 w 5938877"/>
              <a:gd name="connsiteY31" fmla="*/ 2977750 h 6185666"/>
              <a:gd name="connsiteX32" fmla="*/ 1820830 w 5938877"/>
              <a:gd name="connsiteY32" fmla="*/ 2977750 h 6185666"/>
              <a:gd name="connsiteX33" fmla="*/ 2280924 w 5938877"/>
              <a:gd name="connsiteY33" fmla="*/ 2057561 h 6185666"/>
              <a:gd name="connsiteX34" fmla="*/ 1820830 w 5938877"/>
              <a:gd name="connsiteY34" fmla="*/ 1137373 h 6185666"/>
              <a:gd name="connsiteX35" fmla="*/ 727024 w 5938877"/>
              <a:gd name="connsiteY35" fmla="*/ 1137373 h 6185666"/>
              <a:gd name="connsiteX36" fmla="*/ 266930 w 5938877"/>
              <a:gd name="connsiteY36" fmla="*/ 4095829 h 6185666"/>
              <a:gd name="connsiteX37" fmla="*/ 727024 w 5938877"/>
              <a:gd name="connsiteY37" fmla="*/ 5016018 h 6185666"/>
              <a:gd name="connsiteX38" fmla="*/ 1820830 w 5938877"/>
              <a:gd name="connsiteY38" fmla="*/ 5016018 h 6185666"/>
              <a:gd name="connsiteX39" fmla="*/ 2280924 w 5938877"/>
              <a:gd name="connsiteY39" fmla="*/ 4095829 h 6185666"/>
              <a:gd name="connsiteX40" fmla="*/ 1820830 w 5938877"/>
              <a:gd name="connsiteY40" fmla="*/ 3175641 h 6185666"/>
              <a:gd name="connsiteX41" fmla="*/ 727024 w 5938877"/>
              <a:gd name="connsiteY41" fmla="*/ 3175641 h 6185666"/>
              <a:gd name="connsiteX42" fmla="*/ 0 w 5938877"/>
              <a:gd name="connsiteY42" fmla="*/ 2173710 h 6185666"/>
              <a:gd name="connsiteX43" fmla="*/ 643148 w 5938877"/>
              <a:gd name="connsiteY43" fmla="*/ 887415 h 6185666"/>
              <a:gd name="connsiteX44" fmla="*/ 660600 w 5938877"/>
              <a:gd name="connsiteY44" fmla="*/ 922320 h 6185666"/>
              <a:gd name="connsiteX45" fmla="*/ 1754407 w 5938877"/>
              <a:gd name="connsiteY45" fmla="*/ 922320 h 6185666"/>
              <a:gd name="connsiteX46" fmla="*/ 2214501 w 5938877"/>
              <a:gd name="connsiteY46" fmla="*/ 2131 h 6185666"/>
              <a:gd name="connsiteX47" fmla="*/ 2213436 w 5938877"/>
              <a:gd name="connsiteY47" fmla="*/ 0 h 6185666"/>
              <a:gd name="connsiteX48" fmla="*/ 3765698 w 5938877"/>
              <a:gd name="connsiteY48" fmla="*/ 0 h 6185666"/>
              <a:gd name="connsiteX49" fmla="*/ 3764632 w 5938877"/>
              <a:gd name="connsiteY49" fmla="*/ 2131 h 6185666"/>
              <a:gd name="connsiteX50" fmla="*/ 4224726 w 5938877"/>
              <a:gd name="connsiteY50" fmla="*/ 922320 h 6185666"/>
              <a:gd name="connsiteX51" fmla="*/ 5313181 w 5938877"/>
              <a:gd name="connsiteY51" fmla="*/ 922320 h 6185666"/>
              <a:gd name="connsiteX52" fmla="*/ 5938877 w 5938877"/>
              <a:gd name="connsiteY52" fmla="*/ 2173710 h 6185666"/>
              <a:gd name="connsiteX53" fmla="*/ 5921872 w 5938877"/>
              <a:gd name="connsiteY53" fmla="*/ 2173710 h 6185666"/>
              <a:gd name="connsiteX54" fmla="*/ 5461778 w 5938877"/>
              <a:gd name="connsiteY54" fmla="*/ 3093898 h 6185666"/>
              <a:gd name="connsiteX55" fmla="*/ 5921872 w 5938877"/>
              <a:gd name="connsiteY55" fmla="*/ 4014087 h 6185666"/>
              <a:gd name="connsiteX56" fmla="*/ 5937811 w 5938877"/>
              <a:gd name="connsiteY56" fmla="*/ 4014087 h 6185666"/>
              <a:gd name="connsiteX57" fmla="*/ 5312114 w 5938877"/>
              <a:gd name="connsiteY57" fmla="*/ 5265479 h 6185666"/>
              <a:gd name="connsiteX58" fmla="*/ 4224725 w 5938877"/>
              <a:gd name="connsiteY58" fmla="*/ 5265479 h 6185666"/>
              <a:gd name="connsiteX59" fmla="*/ 3764631 w 5938877"/>
              <a:gd name="connsiteY59" fmla="*/ 6185666 h 6185666"/>
              <a:gd name="connsiteX60" fmla="*/ 2174244 w 5938877"/>
              <a:gd name="connsiteY60" fmla="*/ 6185666 h 6185666"/>
              <a:gd name="connsiteX61" fmla="*/ 1714150 w 5938877"/>
              <a:gd name="connsiteY61" fmla="*/ 5265479 h 6185666"/>
              <a:gd name="connsiteX62" fmla="*/ 626762 w 5938877"/>
              <a:gd name="connsiteY62" fmla="*/ 5265479 h 6185666"/>
              <a:gd name="connsiteX63" fmla="*/ 1066 w 5938877"/>
              <a:gd name="connsiteY63" fmla="*/ 4014087 h 6185666"/>
              <a:gd name="connsiteX64" fmla="*/ 17003 w 5938877"/>
              <a:gd name="connsiteY64" fmla="*/ 4014087 h 6185666"/>
              <a:gd name="connsiteX65" fmla="*/ 477097 w 5938877"/>
              <a:gd name="connsiteY65" fmla="*/ 3093898 h 6185666"/>
              <a:gd name="connsiteX66" fmla="*/ 17003 w 5938877"/>
              <a:gd name="connsiteY66" fmla="*/ 2173710 h 618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938877" h="6185666">
                <a:moveTo>
                  <a:pt x="3671602" y="4076205"/>
                </a:moveTo>
                <a:lnTo>
                  <a:pt x="4131696" y="4996394"/>
                </a:lnTo>
                <a:lnTo>
                  <a:pt x="5225503" y="4996394"/>
                </a:lnTo>
                <a:lnTo>
                  <a:pt x="5685597" y="4076205"/>
                </a:lnTo>
                <a:lnTo>
                  <a:pt x="5225503" y="3156017"/>
                </a:lnTo>
                <a:lnTo>
                  <a:pt x="4131696" y="3156017"/>
                </a:lnTo>
                <a:close/>
                <a:moveTo>
                  <a:pt x="3671601" y="2111098"/>
                </a:moveTo>
                <a:lnTo>
                  <a:pt x="4131695" y="3031287"/>
                </a:lnTo>
                <a:lnTo>
                  <a:pt x="5225502" y="3031287"/>
                </a:lnTo>
                <a:lnTo>
                  <a:pt x="5685596" y="2111098"/>
                </a:lnTo>
                <a:lnTo>
                  <a:pt x="5225502" y="1190910"/>
                </a:lnTo>
                <a:lnTo>
                  <a:pt x="4131695" y="1190910"/>
                </a:lnTo>
                <a:close/>
                <a:moveTo>
                  <a:pt x="1969268" y="1137372"/>
                </a:moveTo>
                <a:lnTo>
                  <a:pt x="2429362" y="2057561"/>
                </a:lnTo>
                <a:lnTo>
                  <a:pt x="3523169" y="2057561"/>
                </a:lnTo>
                <a:lnTo>
                  <a:pt x="3983263" y="1137372"/>
                </a:lnTo>
                <a:lnTo>
                  <a:pt x="3523169" y="217184"/>
                </a:lnTo>
                <a:lnTo>
                  <a:pt x="2429362" y="217184"/>
                </a:lnTo>
                <a:close/>
                <a:moveTo>
                  <a:pt x="1969268" y="3102479"/>
                </a:moveTo>
                <a:lnTo>
                  <a:pt x="2429362" y="4022668"/>
                </a:lnTo>
                <a:lnTo>
                  <a:pt x="3523169" y="4022668"/>
                </a:lnTo>
                <a:lnTo>
                  <a:pt x="3983263" y="3102479"/>
                </a:lnTo>
                <a:lnTo>
                  <a:pt x="3523169" y="2182291"/>
                </a:lnTo>
                <a:lnTo>
                  <a:pt x="2429362" y="2182291"/>
                </a:lnTo>
                <a:close/>
                <a:moveTo>
                  <a:pt x="1969267" y="5067587"/>
                </a:moveTo>
                <a:lnTo>
                  <a:pt x="2429362" y="5987776"/>
                </a:lnTo>
                <a:lnTo>
                  <a:pt x="3523168" y="5987776"/>
                </a:lnTo>
                <a:lnTo>
                  <a:pt x="3983262" y="5067587"/>
                </a:lnTo>
                <a:lnTo>
                  <a:pt x="3523168" y="4147399"/>
                </a:lnTo>
                <a:lnTo>
                  <a:pt x="2429362" y="4147399"/>
                </a:lnTo>
                <a:close/>
                <a:moveTo>
                  <a:pt x="266930" y="2057561"/>
                </a:moveTo>
                <a:lnTo>
                  <a:pt x="727024" y="2977750"/>
                </a:lnTo>
                <a:lnTo>
                  <a:pt x="1820830" y="2977750"/>
                </a:lnTo>
                <a:lnTo>
                  <a:pt x="2280924" y="2057561"/>
                </a:lnTo>
                <a:lnTo>
                  <a:pt x="1820830" y="1137373"/>
                </a:lnTo>
                <a:lnTo>
                  <a:pt x="727024" y="1137373"/>
                </a:lnTo>
                <a:close/>
                <a:moveTo>
                  <a:pt x="266930" y="4095829"/>
                </a:moveTo>
                <a:lnTo>
                  <a:pt x="727024" y="5016018"/>
                </a:lnTo>
                <a:lnTo>
                  <a:pt x="1820830" y="5016018"/>
                </a:lnTo>
                <a:lnTo>
                  <a:pt x="2280924" y="4095829"/>
                </a:lnTo>
                <a:lnTo>
                  <a:pt x="1820830" y="3175641"/>
                </a:lnTo>
                <a:lnTo>
                  <a:pt x="727024" y="3175641"/>
                </a:lnTo>
                <a:close/>
                <a:moveTo>
                  <a:pt x="0" y="2173710"/>
                </a:moveTo>
                <a:lnTo>
                  <a:pt x="643148" y="887415"/>
                </a:lnTo>
                <a:lnTo>
                  <a:pt x="660600" y="922320"/>
                </a:lnTo>
                <a:lnTo>
                  <a:pt x="1754407" y="922320"/>
                </a:lnTo>
                <a:lnTo>
                  <a:pt x="2214501" y="2131"/>
                </a:lnTo>
                <a:lnTo>
                  <a:pt x="2213436" y="0"/>
                </a:lnTo>
                <a:lnTo>
                  <a:pt x="3765698" y="0"/>
                </a:lnTo>
                <a:lnTo>
                  <a:pt x="3764632" y="2131"/>
                </a:lnTo>
                <a:lnTo>
                  <a:pt x="4224726" y="922320"/>
                </a:lnTo>
                <a:lnTo>
                  <a:pt x="5313181" y="922320"/>
                </a:lnTo>
                <a:lnTo>
                  <a:pt x="5938877" y="2173710"/>
                </a:lnTo>
                <a:lnTo>
                  <a:pt x="5921872" y="2173710"/>
                </a:lnTo>
                <a:lnTo>
                  <a:pt x="5461778" y="3093898"/>
                </a:lnTo>
                <a:lnTo>
                  <a:pt x="5921872" y="4014087"/>
                </a:lnTo>
                <a:lnTo>
                  <a:pt x="5937811" y="4014087"/>
                </a:lnTo>
                <a:lnTo>
                  <a:pt x="5312114" y="5265479"/>
                </a:lnTo>
                <a:lnTo>
                  <a:pt x="4224725" y="5265479"/>
                </a:lnTo>
                <a:lnTo>
                  <a:pt x="3764631" y="6185666"/>
                </a:lnTo>
                <a:lnTo>
                  <a:pt x="2174244" y="6185666"/>
                </a:lnTo>
                <a:lnTo>
                  <a:pt x="1714150" y="5265479"/>
                </a:lnTo>
                <a:lnTo>
                  <a:pt x="626762" y="5265479"/>
                </a:lnTo>
                <a:lnTo>
                  <a:pt x="1066" y="4014087"/>
                </a:lnTo>
                <a:lnTo>
                  <a:pt x="17003" y="4014087"/>
                </a:lnTo>
                <a:lnTo>
                  <a:pt x="477097" y="3093898"/>
                </a:lnTo>
                <a:lnTo>
                  <a:pt x="17003" y="2173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69C8ED2-C227-1DF0-E4CF-7118B7A563E0}"/>
              </a:ext>
            </a:extLst>
          </p:cNvPr>
          <p:cNvSpPr txBox="1">
            <a:spLocks/>
          </p:cNvSpPr>
          <p:nvPr/>
        </p:nvSpPr>
        <p:spPr>
          <a:xfrm>
            <a:off x="1402132" y="716280"/>
            <a:ext cx="9387736" cy="1844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i="1" dirty="0"/>
              <a:t>“</a:t>
            </a:r>
            <a:r>
              <a:rPr lang="en-US" sz="2800" b="1" i="1" dirty="0"/>
              <a:t>Innovative in its sensible design, regenerating the context by enhancing and improving what was already there, breathing new life into familiar foundations.”</a:t>
            </a:r>
          </a:p>
        </p:txBody>
      </p:sp>
    </p:spTree>
    <p:extLst>
      <p:ext uri="{BB962C8B-B14F-4D97-AF65-F5344CB8AC3E}">
        <p14:creationId xmlns:p14="http://schemas.microsoft.com/office/powerpoint/2010/main" val="3303844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D0415-61F0-AA6F-F80D-C1819AFDD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FE42E1D-4CD2-8FD0-6B15-F96FD335F36B}"/>
              </a:ext>
            </a:extLst>
          </p:cNvPr>
          <p:cNvSpPr txBox="1"/>
          <p:nvPr/>
        </p:nvSpPr>
        <p:spPr>
          <a:xfrm>
            <a:off x="397982" y="1555395"/>
            <a:ext cx="2456917" cy="3737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solidFill>
                  <a:srgbClr val="595959"/>
                </a:solidFill>
                <a:effectLst/>
              </a:rPr>
              <a:t>The center of northeast Helsinki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solidFill>
                  <a:srgbClr val="595959"/>
                </a:solidFill>
                <a:effectLst/>
              </a:rPr>
              <a:t>With </a:t>
            </a:r>
            <a:r>
              <a:rPr lang="en-US" sz="2000" dirty="0">
                <a:solidFill>
                  <a:srgbClr val="595959"/>
                </a:solidFill>
              </a:rPr>
              <a:t>30</a:t>
            </a:r>
            <a:r>
              <a:rPr lang="en-US" sz="2000" i="0" u="none" strike="noStrike" dirty="0">
                <a:solidFill>
                  <a:srgbClr val="595959"/>
                </a:solidFill>
                <a:effectLst/>
              </a:rPr>
              <a:t>k population 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</a:rPr>
              <a:t>Agricultural roots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95959"/>
                </a:solidFill>
              </a:rPr>
              <a:t>1 of 5 urban regeneration areas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i="0" u="none" strike="noStrike" dirty="0">
              <a:solidFill>
                <a:srgbClr val="595959"/>
              </a:solidFill>
              <a:effectLst/>
            </a:endParaRPr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C8E55347-2916-2826-FB94-85FB75975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116" y="355600"/>
            <a:ext cx="8677902" cy="613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4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Woman wearing blazer">
            <a:extLst>
              <a:ext uri="{FF2B5EF4-FFF2-40B4-BE49-F238E27FC236}">
                <a16:creationId xmlns:a16="http://schemas.microsoft.com/office/drawing/2014/main" id="{4421B516-1234-490F-AA13-808643260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311" y="4479565"/>
            <a:ext cx="668595" cy="174285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7364034-5F15-4B68-638D-779A619AC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/>
          <a:p>
            <a:r>
              <a:rPr lang="en-US" sz="4400" dirty="0"/>
              <a:t>Local Opinions			</a:t>
            </a:r>
            <a:r>
              <a:rPr lang="en-US" sz="3200" i="1" dirty="0">
                <a:latin typeface="+mn-lt"/>
              </a:rPr>
              <a:t>(online discussion platform)</a:t>
            </a:r>
            <a:endParaRPr lang="en-US" sz="4400" i="1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3159D-E72A-4C5B-E9D2-18BA09A87C7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4345" y="2084961"/>
            <a:ext cx="3261359" cy="3500438"/>
          </a:xfrm>
        </p:spPr>
        <p:txBody>
          <a:bodyPr>
            <a:normAutofit/>
          </a:bodyPr>
          <a:lstStyle/>
          <a:p>
            <a:r>
              <a:rPr lang="en-US" sz="2800" dirty="0"/>
              <a:t>Unsafe</a:t>
            </a:r>
          </a:p>
          <a:p>
            <a:r>
              <a:rPr lang="en-US" sz="2800" dirty="0"/>
              <a:t>Dodgy</a:t>
            </a:r>
          </a:p>
          <a:p>
            <a:r>
              <a:rPr lang="en-US" sz="2800" dirty="0"/>
              <a:t>Unpleasant</a:t>
            </a:r>
          </a:p>
          <a:p>
            <a:r>
              <a:rPr lang="en-US" sz="2800" dirty="0"/>
              <a:t>Noisy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1A4F1-ABAF-2D28-B31B-A6DC9942FA1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92420" y="2084960"/>
            <a:ext cx="6952820" cy="4036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“Just </a:t>
            </a:r>
            <a:r>
              <a:rPr lang="en-US" b="1" i="1" dirty="0"/>
              <a:t>don't talk to or look </a:t>
            </a:r>
            <a:r>
              <a:rPr lang="en-US" i="1" dirty="0"/>
              <a:t>at</a:t>
            </a:r>
            <a:r>
              <a:rPr lang="en-US" b="1" i="1" dirty="0"/>
              <a:t> weird looking strangers</a:t>
            </a:r>
            <a:r>
              <a:rPr lang="en-US" i="1" dirty="0"/>
              <a:t>, keep yourself on the move and you'll be fine.”</a:t>
            </a:r>
          </a:p>
          <a:p>
            <a:pPr marL="0" indent="0">
              <a:buNone/>
            </a:pPr>
            <a:r>
              <a:rPr lang="en-US" i="1" dirty="0"/>
              <a:t>“In Helsinki standards, it's considered </a:t>
            </a:r>
            <a:r>
              <a:rPr lang="en-US" i="1" dirty="0" err="1"/>
              <a:t>slighty</a:t>
            </a:r>
            <a:r>
              <a:rPr lang="en-US" i="1" dirty="0"/>
              <a:t> </a:t>
            </a:r>
            <a:r>
              <a:rPr lang="en-US" b="1" i="1" dirty="0"/>
              <a:t>less safer </a:t>
            </a:r>
            <a:r>
              <a:rPr lang="en-US" i="1" dirty="0"/>
              <a:t>than average, mainly due to higher amount of </a:t>
            </a:r>
            <a:r>
              <a:rPr lang="en-US" b="1" i="1" dirty="0"/>
              <a:t>drunks and druggies</a:t>
            </a:r>
            <a:r>
              <a:rPr lang="en-US" i="1" dirty="0"/>
              <a:t>, that usually show up around </a:t>
            </a:r>
            <a:r>
              <a:rPr lang="en-US" b="1" i="1" dirty="0"/>
              <a:t>night</a:t>
            </a:r>
            <a:r>
              <a:rPr lang="en-US" i="1" dirty="0"/>
              <a:t> time.”</a:t>
            </a:r>
          </a:p>
          <a:p>
            <a:pPr marL="0" indent="0">
              <a:buNone/>
            </a:pPr>
            <a:r>
              <a:rPr lang="en-US" i="1" dirty="0"/>
              <a:t>“</a:t>
            </a:r>
            <a:r>
              <a:rPr lang="en-US" i="1" dirty="0" err="1"/>
              <a:t>Malmi</a:t>
            </a:r>
            <a:r>
              <a:rPr lang="en-US" i="1" dirty="0"/>
              <a:t> is generally safe, but I think the area around station is just generally </a:t>
            </a:r>
            <a:r>
              <a:rPr lang="en-US" b="1" i="1" dirty="0"/>
              <a:t>unpleasant</a:t>
            </a:r>
            <a:r>
              <a:rPr lang="en-US" i="1" dirty="0"/>
              <a:t>. I mean </a:t>
            </a:r>
            <a:r>
              <a:rPr lang="en-US" b="1" i="1" dirty="0"/>
              <a:t>dirty, smelly, </a:t>
            </a:r>
            <a:r>
              <a:rPr lang="en-US" i="1" dirty="0"/>
              <a:t>and buildings around are </a:t>
            </a:r>
            <a:r>
              <a:rPr lang="en-US" b="1" i="1" dirty="0"/>
              <a:t>ugly </a:t>
            </a:r>
            <a:r>
              <a:rPr lang="en-US" i="1" dirty="0"/>
              <a:t>and </a:t>
            </a:r>
            <a:r>
              <a:rPr lang="en-US" b="1" i="1" dirty="0"/>
              <a:t>not well maintained</a:t>
            </a:r>
            <a:r>
              <a:rPr lang="en-US" i="1" dirty="0"/>
              <a:t>. The </a:t>
            </a:r>
            <a:r>
              <a:rPr lang="en-US" b="1" i="1" dirty="0"/>
              <a:t>train tracks </a:t>
            </a:r>
            <a:r>
              <a:rPr lang="en-US" i="1" dirty="0"/>
              <a:t>make it </a:t>
            </a:r>
            <a:r>
              <a:rPr lang="en-US" b="1" i="1" dirty="0"/>
              <a:t>hard to walk around </a:t>
            </a:r>
            <a:r>
              <a:rPr lang="en-US" i="1" dirty="0"/>
              <a:t>the</a:t>
            </a:r>
            <a:r>
              <a:rPr lang="en-US" b="1" i="1" dirty="0"/>
              <a:t> </a:t>
            </a:r>
            <a:r>
              <a:rPr lang="en-US" i="1" dirty="0" err="1"/>
              <a:t>neighbourhood</a:t>
            </a:r>
            <a:r>
              <a:rPr lang="en-US" i="1" dirty="0"/>
              <a:t>.”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AD58C6-6F47-0261-9611-E968042F5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Graphic 8" descr="Man with mohawk">
            <a:extLst>
              <a:ext uri="{FF2B5EF4-FFF2-40B4-BE49-F238E27FC236}">
                <a16:creationId xmlns:a16="http://schemas.microsoft.com/office/drawing/2014/main" id="{835B76CF-45A2-2626-1EF9-95FAEFFC7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533" y="4901915"/>
            <a:ext cx="544641" cy="1739096"/>
          </a:xfrm>
          <a:prstGeom prst="rect">
            <a:avLst/>
          </a:prstGeom>
        </p:spPr>
      </p:pic>
      <p:pic>
        <p:nvPicPr>
          <p:cNvPr id="11" name="Graphic 10" descr="Man with prosthetic arm">
            <a:extLst>
              <a:ext uri="{FF2B5EF4-FFF2-40B4-BE49-F238E27FC236}">
                <a16:creationId xmlns:a16="http://schemas.microsoft.com/office/drawing/2014/main" id="{01AED1F2-CCE4-6C85-20FB-18524486E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470" y="4901915"/>
            <a:ext cx="544642" cy="1821732"/>
          </a:xfrm>
          <a:prstGeom prst="rect">
            <a:avLst/>
          </a:prstGeom>
        </p:spPr>
      </p:pic>
      <p:pic>
        <p:nvPicPr>
          <p:cNvPr id="15" name="Graphic 14" descr="Woman with ribbon on hair">
            <a:extLst>
              <a:ext uri="{FF2B5EF4-FFF2-40B4-BE49-F238E27FC236}">
                <a16:creationId xmlns:a16="http://schemas.microsoft.com/office/drawing/2014/main" id="{1CA91314-4FE7-146F-63FE-3EC4BC111A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41321" y="5050507"/>
            <a:ext cx="931525" cy="1765390"/>
          </a:xfrm>
          <a:prstGeom prst="rect">
            <a:avLst/>
          </a:prstGeom>
        </p:spPr>
      </p:pic>
      <p:pic>
        <p:nvPicPr>
          <p:cNvPr id="17" name="Graphic 16" descr="Woman waving hand">
            <a:extLst>
              <a:ext uri="{FF2B5EF4-FFF2-40B4-BE49-F238E27FC236}">
                <a16:creationId xmlns:a16="http://schemas.microsoft.com/office/drawing/2014/main" id="{FFCE57F8-246D-5ECB-FAFF-47410B4FD8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9901" y="5653723"/>
            <a:ext cx="555910" cy="1780414"/>
          </a:xfrm>
          <a:prstGeom prst="rect">
            <a:avLst/>
          </a:prstGeom>
        </p:spPr>
      </p:pic>
      <p:pic>
        <p:nvPicPr>
          <p:cNvPr id="7" name="Graphic 6" descr="Man with beard">
            <a:extLst>
              <a:ext uri="{FF2B5EF4-FFF2-40B4-BE49-F238E27FC236}">
                <a16:creationId xmlns:a16="http://schemas.microsoft.com/office/drawing/2014/main" id="{E4501010-1514-F22D-EB7F-8CC5B2D90D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519572" y="5812781"/>
            <a:ext cx="498083" cy="170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76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EC4EA-34E5-B9EF-BA2A-0B711F38A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D710DA-CB77-C77F-E2B1-8390254442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76337" y="383682"/>
            <a:ext cx="8617681" cy="60906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D336B8-46C4-7193-3B32-8EC45C054C40}"/>
              </a:ext>
            </a:extLst>
          </p:cNvPr>
          <p:cNvSpPr txBox="1"/>
          <p:nvPr/>
        </p:nvSpPr>
        <p:spPr>
          <a:xfrm>
            <a:off x="10324882" y="1804416"/>
            <a:ext cx="1469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Planned High speed light rail</a:t>
            </a:r>
            <a:endParaRPr lang="en-NL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B250E-3D29-7580-7EAC-4EC04C855E32}"/>
              </a:ext>
            </a:extLst>
          </p:cNvPr>
          <p:cNvSpPr txBox="1"/>
          <p:nvPr/>
        </p:nvSpPr>
        <p:spPr>
          <a:xfrm>
            <a:off x="559711" y="1749981"/>
            <a:ext cx="2456917" cy="335803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</a:rPr>
              <a:t>Upper and Lower </a:t>
            </a:r>
            <a:r>
              <a:rPr lang="en-US" sz="2400" dirty="0" err="1">
                <a:solidFill>
                  <a:srgbClr val="595959"/>
                </a:solidFill>
              </a:rPr>
              <a:t>Malmi</a:t>
            </a:r>
            <a:endParaRPr lang="en-US" sz="2400" dirty="0">
              <a:solidFill>
                <a:srgbClr val="595959"/>
              </a:solidFill>
            </a:endParaRP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</a:rPr>
              <a:t>Social issues </a:t>
            </a:r>
            <a:r>
              <a:rPr lang="en-US" sz="2400" dirty="0" err="1">
                <a:solidFill>
                  <a:srgbClr val="595959"/>
                </a:solidFill>
              </a:rPr>
              <a:t>centre</a:t>
            </a:r>
            <a:r>
              <a:rPr lang="en-US" sz="2400" dirty="0">
                <a:solidFill>
                  <a:srgbClr val="595959"/>
                </a:solidFill>
              </a:rPr>
              <a:t> 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95959"/>
                </a:solidFill>
              </a:rPr>
              <a:t>Few  job opportunities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05B7C4-AF36-7C90-3E91-D3C1607D8C22}"/>
              </a:ext>
            </a:extLst>
          </p:cNvPr>
          <p:cNvSpPr/>
          <p:nvPr/>
        </p:nvSpPr>
        <p:spPr>
          <a:xfrm>
            <a:off x="5971591" y="3289040"/>
            <a:ext cx="410547" cy="279918"/>
          </a:xfrm>
          <a:prstGeom prst="rect">
            <a:avLst/>
          </a:prstGeom>
          <a:solidFill>
            <a:srgbClr val="FFB09D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85083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B0D85C-0759-0137-333A-1CDB059A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A21D635-5F01-6175-078A-2AAC4B37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00741"/>
            <a:ext cx="4802372" cy="2788919"/>
          </a:xfrm>
        </p:spPr>
        <p:txBody>
          <a:bodyPr>
            <a:normAutofit/>
          </a:bodyPr>
          <a:lstStyle/>
          <a:p>
            <a:r>
              <a:rPr lang="en-US" sz="6000" dirty="0"/>
              <a:t>Guiding Principles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4A070A-6526-8694-1D6C-762F053A7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1263" y="6138331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9FF9C-AA58-1028-E741-B6B35C55ABF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Bee analogy</a:t>
            </a:r>
            <a:endParaRPr lang="en-NL" sz="24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F36CD12-6746-DEA5-3D01-A2BF94B6BFAB}"/>
              </a:ext>
            </a:extLst>
          </p:cNvPr>
          <p:cNvSpPr/>
          <p:nvPr/>
        </p:nvSpPr>
        <p:spPr>
          <a:xfrm rot="5400000">
            <a:off x="5215328" y="329341"/>
            <a:ext cx="5938877" cy="6185666"/>
          </a:xfrm>
          <a:custGeom>
            <a:avLst/>
            <a:gdLst>
              <a:gd name="connsiteX0" fmla="*/ 3671602 w 5938877"/>
              <a:gd name="connsiteY0" fmla="*/ 4076205 h 6185666"/>
              <a:gd name="connsiteX1" fmla="*/ 4131696 w 5938877"/>
              <a:gd name="connsiteY1" fmla="*/ 4996394 h 6185666"/>
              <a:gd name="connsiteX2" fmla="*/ 5225503 w 5938877"/>
              <a:gd name="connsiteY2" fmla="*/ 4996394 h 6185666"/>
              <a:gd name="connsiteX3" fmla="*/ 5685597 w 5938877"/>
              <a:gd name="connsiteY3" fmla="*/ 4076205 h 6185666"/>
              <a:gd name="connsiteX4" fmla="*/ 5225503 w 5938877"/>
              <a:gd name="connsiteY4" fmla="*/ 3156017 h 6185666"/>
              <a:gd name="connsiteX5" fmla="*/ 4131696 w 5938877"/>
              <a:gd name="connsiteY5" fmla="*/ 3156017 h 6185666"/>
              <a:gd name="connsiteX6" fmla="*/ 3671601 w 5938877"/>
              <a:gd name="connsiteY6" fmla="*/ 2111098 h 6185666"/>
              <a:gd name="connsiteX7" fmla="*/ 4131695 w 5938877"/>
              <a:gd name="connsiteY7" fmla="*/ 3031287 h 6185666"/>
              <a:gd name="connsiteX8" fmla="*/ 5225502 w 5938877"/>
              <a:gd name="connsiteY8" fmla="*/ 3031287 h 6185666"/>
              <a:gd name="connsiteX9" fmla="*/ 5685596 w 5938877"/>
              <a:gd name="connsiteY9" fmla="*/ 2111098 h 6185666"/>
              <a:gd name="connsiteX10" fmla="*/ 5225502 w 5938877"/>
              <a:gd name="connsiteY10" fmla="*/ 1190910 h 6185666"/>
              <a:gd name="connsiteX11" fmla="*/ 4131695 w 5938877"/>
              <a:gd name="connsiteY11" fmla="*/ 1190910 h 6185666"/>
              <a:gd name="connsiteX12" fmla="*/ 1969268 w 5938877"/>
              <a:gd name="connsiteY12" fmla="*/ 1137372 h 6185666"/>
              <a:gd name="connsiteX13" fmla="*/ 2429362 w 5938877"/>
              <a:gd name="connsiteY13" fmla="*/ 2057561 h 6185666"/>
              <a:gd name="connsiteX14" fmla="*/ 3523169 w 5938877"/>
              <a:gd name="connsiteY14" fmla="*/ 2057561 h 6185666"/>
              <a:gd name="connsiteX15" fmla="*/ 3983263 w 5938877"/>
              <a:gd name="connsiteY15" fmla="*/ 1137372 h 6185666"/>
              <a:gd name="connsiteX16" fmla="*/ 3523169 w 5938877"/>
              <a:gd name="connsiteY16" fmla="*/ 217184 h 6185666"/>
              <a:gd name="connsiteX17" fmla="*/ 2429362 w 5938877"/>
              <a:gd name="connsiteY17" fmla="*/ 217184 h 6185666"/>
              <a:gd name="connsiteX18" fmla="*/ 1969268 w 5938877"/>
              <a:gd name="connsiteY18" fmla="*/ 3102479 h 6185666"/>
              <a:gd name="connsiteX19" fmla="*/ 2429362 w 5938877"/>
              <a:gd name="connsiteY19" fmla="*/ 4022668 h 6185666"/>
              <a:gd name="connsiteX20" fmla="*/ 3523169 w 5938877"/>
              <a:gd name="connsiteY20" fmla="*/ 4022668 h 6185666"/>
              <a:gd name="connsiteX21" fmla="*/ 3983263 w 5938877"/>
              <a:gd name="connsiteY21" fmla="*/ 3102479 h 6185666"/>
              <a:gd name="connsiteX22" fmla="*/ 3523169 w 5938877"/>
              <a:gd name="connsiteY22" fmla="*/ 2182291 h 6185666"/>
              <a:gd name="connsiteX23" fmla="*/ 2429362 w 5938877"/>
              <a:gd name="connsiteY23" fmla="*/ 2182291 h 6185666"/>
              <a:gd name="connsiteX24" fmla="*/ 1969267 w 5938877"/>
              <a:gd name="connsiteY24" fmla="*/ 5067587 h 6185666"/>
              <a:gd name="connsiteX25" fmla="*/ 2429362 w 5938877"/>
              <a:gd name="connsiteY25" fmla="*/ 5987776 h 6185666"/>
              <a:gd name="connsiteX26" fmla="*/ 3523168 w 5938877"/>
              <a:gd name="connsiteY26" fmla="*/ 5987776 h 6185666"/>
              <a:gd name="connsiteX27" fmla="*/ 3983262 w 5938877"/>
              <a:gd name="connsiteY27" fmla="*/ 5067587 h 6185666"/>
              <a:gd name="connsiteX28" fmla="*/ 3523168 w 5938877"/>
              <a:gd name="connsiteY28" fmla="*/ 4147399 h 6185666"/>
              <a:gd name="connsiteX29" fmla="*/ 2429362 w 5938877"/>
              <a:gd name="connsiteY29" fmla="*/ 4147399 h 6185666"/>
              <a:gd name="connsiteX30" fmla="*/ 266930 w 5938877"/>
              <a:gd name="connsiteY30" fmla="*/ 2057561 h 6185666"/>
              <a:gd name="connsiteX31" fmla="*/ 727024 w 5938877"/>
              <a:gd name="connsiteY31" fmla="*/ 2977750 h 6185666"/>
              <a:gd name="connsiteX32" fmla="*/ 1820830 w 5938877"/>
              <a:gd name="connsiteY32" fmla="*/ 2977750 h 6185666"/>
              <a:gd name="connsiteX33" fmla="*/ 2280924 w 5938877"/>
              <a:gd name="connsiteY33" fmla="*/ 2057561 h 6185666"/>
              <a:gd name="connsiteX34" fmla="*/ 1820830 w 5938877"/>
              <a:gd name="connsiteY34" fmla="*/ 1137373 h 6185666"/>
              <a:gd name="connsiteX35" fmla="*/ 727024 w 5938877"/>
              <a:gd name="connsiteY35" fmla="*/ 1137373 h 6185666"/>
              <a:gd name="connsiteX36" fmla="*/ 266930 w 5938877"/>
              <a:gd name="connsiteY36" fmla="*/ 4095829 h 6185666"/>
              <a:gd name="connsiteX37" fmla="*/ 727024 w 5938877"/>
              <a:gd name="connsiteY37" fmla="*/ 5016018 h 6185666"/>
              <a:gd name="connsiteX38" fmla="*/ 1820830 w 5938877"/>
              <a:gd name="connsiteY38" fmla="*/ 5016018 h 6185666"/>
              <a:gd name="connsiteX39" fmla="*/ 2280924 w 5938877"/>
              <a:gd name="connsiteY39" fmla="*/ 4095829 h 6185666"/>
              <a:gd name="connsiteX40" fmla="*/ 1820830 w 5938877"/>
              <a:gd name="connsiteY40" fmla="*/ 3175641 h 6185666"/>
              <a:gd name="connsiteX41" fmla="*/ 727024 w 5938877"/>
              <a:gd name="connsiteY41" fmla="*/ 3175641 h 6185666"/>
              <a:gd name="connsiteX42" fmla="*/ 0 w 5938877"/>
              <a:gd name="connsiteY42" fmla="*/ 2173710 h 6185666"/>
              <a:gd name="connsiteX43" fmla="*/ 643148 w 5938877"/>
              <a:gd name="connsiteY43" fmla="*/ 887415 h 6185666"/>
              <a:gd name="connsiteX44" fmla="*/ 660600 w 5938877"/>
              <a:gd name="connsiteY44" fmla="*/ 922320 h 6185666"/>
              <a:gd name="connsiteX45" fmla="*/ 1754407 w 5938877"/>
              <a:gd name="connsiteY45" fmla="*/ 922320 h 6185666"/>
              <a:gd name="connsiteX46" fmla="*/ 2214501 w 5938877"/>
              <a:gd name="connsiteY46" fmla="*/ 2131 h 6185666"/>
              <a:gd name="connsiteX47" fmla="*/ 2213436 w 5938877"/>
              <a:gd name="connsiteY47" fmla="*/ 0 h 6185666"/>
              <a:gd name="connsiteX48" fmla="*/ 3765698 w 5938877"/>
              <a:gd name="connsiteY48" fmla="*/ 0 h 6185666"/>
              <a:gd name="connsiteX49" fmla="*/ 3764632 w 5938877"/>
              <a:gd name="connsiteY49" fmla="*/ 2131 h 6185666"/>
              <a:gd name="connsiteX50" fmla="*/ 4224726 w 5938877"/>
              <a:gd name="connsiteY50" fmla="*/ 922320 h 6185666"/>
              <a:gd name="connsiteX51" fmla="*/ 5313181 w 5938877"/>
              <a:gd name="connsiteY51" fmla="*/ 922320 h 6185666"/>
              <a:gd name="connsiteX52" fmla="*/ 5938877 w 5938877"/>
              <a:gd name="connsiteY52" fmla="*/ 2173710 h 6185666"/>
              <a:gd name="connsiteX53" fmla="*/ 5921872 w 5938877"/>
              <a:gd name="connsiteY53" fmla="*/ 2173710 h 6185666"/>
              <a:gd name="connsiteX54" fmla="*/ 5461778 w 5938877"/>
              <a:gd name="connsiteY54" fmla="*/ 3093898 h 6185666"/>
              <a:gd name="connsiteX55" fmla="*/ 5921872 w 5938877"/>
              <a:gd name="connsiteY55" fmla="*/ 4014087 h 6185666"/>
              <a:gd name="connsiteX56" fmla="*/ 5937811 w 5938877"/>
              <a:gd name="connsiteY56" fmla="*/ 4014087 h 6185666"/>
              <a:gd name="connsiteX57" fmla="*/ 5312114 w 5938877"/>
              <a:gd name="connsiteY57" fmla="*/ 5265479 h 6185666"/>
              <a:gd name="connsiteX58" fmla="*/ 4224725 w 5938877"/>
              <a:gd name="connsiteY58" fmla="*/ 5265479 h 6185666"/>
              <a:gd name="connsiteX59" fmla="*/ 3764631 w 5938877"/>
              <a:gd name="connsiteY59" fmla="*/ 6185666 h 6185666"/>
              <a:gd name="connsiteX60" fmla="*/ 2174244 w 5938877"/>
              <a:gd name="connsiteY60" fmla="*/ 6185666 h 6185666"/>
              <a:gd name="connsiteX61" fmla="*/ 1714150 w 5938877"/>
              <a:gd name="connsiteY61" fmla="*/ 5265479 h 6185666"/>
              <a:gd name="connsiteX62" fmla="*/ 626762 w 5938877"/>
              <a:gd name="connsiteY62" fmla="*/ 5265479 h 6185666"/>
              <a:gd name="connsiteX63" fmla="*/ 1066 w 5938877"/>
              <a:gd name="connsiteY63" fmla="*/ 4014087 h 6185666"/>
              <a:gd name="connsiteX64" fmla="*/ 17003 w 5938877"/>
              <a:gd name="connsiteY64" fmla="*/ 4014087 h 6185666"/>
              <a:gd name="connsiteX65" fmla="*/ 477097 w 5938877"/>
              <a:gd name="connsiteY65" fmla="*/ 3093898 h 6185666"/>
              <a:gd name="connsiteX66" fmla="*/ 17003 w 5938877"/>
              <a:gd name="connsiteY66" fmla="*/ 2173710 h 618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938877" h="6185666">
                <a:moveTo>
                  <a:pt x="3671602" y="4076205"/>
                </a:moveTo>
                <a:lnTo>
                  <a:pt x="4131696" y="4996394"/>
                </a:lnTo>
                <a:lnTo>
                  <a:pt x="5225503" y="4996394"/>
                </a:lnTo>
                <a:lnTo>
                  <a:pt x="5685597" y="4076205"/>
                </a:lnTo>
                <a:lnTo>
                  <a:pt x="5225503" y="3156017"/>
                </a:lnTo>
                <a:lnTo>
                  <a:pt x="4131696" y="3156017"/>
                </a:lnTo>
                <a:close/>
                <a:moveTo>
                  <a:pt x="3671601" y="2111098"/>
                </a:moveTo>
                <a:lnTo>
                  <a:pt x="4131695" y="3031287"/>
                </a:lnTo>
                <a:lnTo>
                  <a:pt x="5225502" y="3031287"/>
                </a:lnTo>
                <a:lnTo>
                  <a:pt x="5685596" y="2111098"/>
                </a:lnTo>
                <a:lnTo>
                  <a:pt x="5225502" y="1190910"/>
                </a:lnTo>
                <a:lnTo>
                  <a:pt x="4131695" y="1190910"/>
                </a:lnTo>
                <a:close/>
                <a:moveTo>
                  <a:pt x="1969268" y="1137372"/>
                </a:moveTo>
                <a:lnTo>
                  <a:pt x="2429362" y="2057561"/>
                </a:lnTo>
                <a:lnTo>
                  <a:pt x="3523169" y="2057561"/>
                </a:lnTo>
                <a:lnTo>
                  <a:pt x="3983263" y="1137372"/>
                </a:lnTo>
                <a:lnTo>
                  <a:pt x="3523169" y="217184"/>
                </a:lnTo>
                <a:lnTo>
                  <a:pt x="2429362" y="217184"/>
                </a:lnTo>
                <a:close/>
                <a:moveTo>
                  <a:pt x="1969268" y="3102479"/>
                </a:moveTo>
                <a:lnTo>
                  <a:pt x="2429362" y="4022668"/>
                </a:lnTo>
                <a:lnTo>
                  <a:pt x="3523169" y="4022668"/>
                </a:lnTo>
                <a:lnTo>
                  <a:pt x="3983263" y="3102479"/>
                </a:lnTo>
                <a:lnTo>
                  <a:pt x="3523169" y="2182291"/>
                </a:lnTo>
                <a:lnTo>
                  <a:pt x="2429362" y="2182291"/>
                </a:lnTo>
                <a:close/>
                <a:moveTo>
                  <a:pt x="1969267" y="5067587"/>
                </a:moveTo>
                <a:lnTo>
                  <a:pt x="2429362" y="5987776"/>
                </a:lnTo>
                <a:lnTo>
                  <a:pt x="3523168" y="5987776"/>
                </a:lnTo>
                <a:lnTo>
                  <a:pt x="3983262" y="5067587"/>
                </a:lnTo>
                <a:lnTo>
                  <a:pt x="3523168" y="4147399"/>
                </a:lnTo>
                <a:lnTo>
                  <a:pt x="2429362" y="4147399"/>
                </a:lnTo>
                <a:close/>
                <a:moveTo>
                  <a:pt x="266930" y="2057561"/>
                </a:moveTo>
                <a:lnTo>
                  <a:pt x="727024" y="2977750"/>
                </a:lnTo>
                <a:lnTo>
                  <a:pt x="1820830" y="2977750"/>
                </a:lnTo>
                <a:lnTo>
                  <a:pt x="2280924" y="2057561"/>
                </a:lnTo>
                <a:lnTo>
                  <a:pt x="1820830" y="1137373"/>
                </a:lnTo>
                <a:lnTo>
                  <a:pt x="727024" y="1137373"/>
                </a:lnTo>
                <a:close/>
                <a:moveTo>
                  <a:pt x="266930" y="4095829"/>
                </a:moveTo>
                <a:lnTo>
                  <a:pt x="727024" y="5016018"/>
                </a:lnTo>
                <a:lnTo>
                  <a:pt x="1820830" y="5016018"/>
                </a:lnTo>
                <a:lnTo>
                  <a:pt x="2280924" y="4095829"/>
                </a:lnTo>
                <a:lnTo>
                  <a:pt x="1820830" y="3175641"/>
                </a:lnTo>
                <a:lnTo>
                  <a:pt x="727024" y="3175641"/>
                </a:lnTo>
                <a:close/>
                <a:moveTo>
                  <a:pt x="0" y="2173710"/>
                </a:moveTo>
                <a:lnTo>
                  <a:pt x="643148" y="887415"/>
                </a:lnTo>
                <a:lnTo>
                  <a:pt x="660600" y="922320"/>
                </a:lnTo>
                <a:lnTo>
                  <a:pt x="1754407" y="922320"/>
                </a:lnTo>
                <a:lnTo>
                  <a:pt x="2214501" y="2131"/>
                </a:lnTo>
                <a:lnTo>
                  <a:pt x="2213436" y="0"/>
                </a:lnTo>
                <a:lnTo>
                  <a:pt x="3765698" y="0"/>
                </a:lnTo>
                <a:lnTo>
                  <a:pt x="3764632" y="2131"/>
                </a:lnTo>
                <a:lnTo>
                  <a:pt x="4224726" y="922320"/>
                </a:lnTo>
                <a:lnTo>
                  <a:pt x="5313181" y="922320"/>
                </a:lnTo>
                <a:lnTo>
                  <a:pt x="5938877" y="2173710"/>
                </a:lnTo>
                <a:lnTo>
                  <a:pt x="5921872" y="2173710"/>
                </a:lnTo>
                <a:lnTo>
                  <a:pt x="5461778" y="3093898"/>
                </a:lnTo>
                <a:lnTo>
                  <a:pt x="5921872" y="4014087"/>
                </a:lnTo>
                <a:lnTo>
                  <a:pt x="5937811" y="4014087"/>
                </a:lnTo>
                <a:lnTo>
                  <a:pt x="5312114" y="5265479"/>
                </a:lnTo>
                <a:lnTo>
                  <a:pt x="4224725" y="5265479"/>
                </a:lnTo>
                <a:lnTo>
                  <a:pt x="3764631" y="6185666"/>
                </a:lnTo>
                <a:lnTo>
                  <a:pt x="2174244" y="6185666"/>
                </a:lnTo>
                <a:lnTo>
                  <a:pt x="1714150" y="5265479"/>
                </a:lnTo>
                <a:lnTo>
                  <a:pt x="626762" y="5265479"/>
                </a:lnTo>
                <a:lnTo>
                  <a:pt x="1066" y="4014087"/>
                </a:lnTo>
                <a:lnTo>
                  <a:pt x="17003" y="4014087"/>
                </a:lnTo>
                <a:lnTo>
                  <a:pt x="477097" y="3093898"/>
                </a:lnTo>
                <a:lnTo>
                  <a:pt x="17003" y="2173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34882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D350C2-47A5-211F-A685-9ACD21117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1263" y="6138331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37EF92D5-02F9-1C22-C636-C139DB60926A}"/>
              </a:ext>
            </a:extLst>
          </p:cNvPr>
          <p:cNvSpPr/>
          <p:nvPr/>
        </p:nvSpPr>
        <p:spPr>
          <a:xfrm rot="16200000">
            <a:off x="5203015" y="2508811"/>
            <a:ext cx="2013995" cy="1840377"/>
          </a:xfrm>
          <a:prstGeom prst="hexag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Digitalization</a:t>
            </a:r>
            <a:endParaRPr lang="en-NL" sz="1700" b="1" dirty="0">
              <a:solidFill>
                <a:schemeClr val="tx1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301458F9-61CB-5AE4-75C7-FFA5DAE3D260}"/>
              </a:ext>
            </a:extLst>
          </p:cNvPr>
          <p:cNvSpPr/>
          <p:nvPr/>
        </p:nvSpPr>
        <p:spPr>
          <a:xfrm rot="16200000">
            <a:off x="6174773" y="806473"/>
            <a:ext cx="2013995" cy="1840377"/>
          </a:xfrm>
          <a:prstGeom prst="hexagon">
            <a:avLst/>
          </a:prstGeom>
          <a:solidFill>
            <a:srgbClr val="F8E9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Cultural Heritage</a:t>
            </a:r>
            <a:endParaRPr lang="en-NL" sz="1700" b="1" dirty="0">
              <a:solidFill>
                <a:schemeClr val="tx1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6F14833F-59C0-CBC2-B6E3-A86E182C1838}"/>
              </a:ext>
            </a:extLst>
          </p:cNvPr>
          <p:cNvSpPr/>
          <p:nvPr/>
        </p:nvSpPr>
        <p:spPr>
          <a:xfrm rot="16200000">
            <a:off x="8213041" y="806473"/>
            <a:ext cx="2013995" cy="1840377"/>
          </a:xfrm>
          <a:prstGeom prst="hexagon">
            <a:avLst/>
          </a:prstGeom>
          <a:solidFill>
            <a:srgbClr val="FFE9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Accessibility</a:t>
            </a:r>
            <a:endParaRPr lang="en-NL" sz="1700" b="1" dirty="0">
              <a:solidFill>
                <a:schemeClr val="tx1"/>
              </a:solidFill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07B9E85F-90B9-01D4-5FAF-DA7A725EEF1C}"/>
              </a:ext>
            </a:extLst>
          </p:cNvPr>
          <p:cNvSpPr/>
          <p:nvPr/>
        </p:nvSpPr>
        <p:spPr>
          <a:xfrm rot="16200000">
            <a:off x="7168123" y="2508812"/>
            <a:ext cx="2013995" cy="1840377"/>
          </a:xfrm>
          <a:prstGeom prst="hexagon">
            <a:avLst/>
          </a:prstGeom>
          <a:solidFill>
            <a:srgbClr val="CBE78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Safety</a:t>
            </a:r>
            <a:endParaRPr lang="en-NL" sz="1700" b="1" dirty="0">
              <a:solidFill>
                <a:schemeClr val="tx1"/>
              </a:solidFill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84556283-E75B-D438-9C67-4E510929A928}"/>
              </a:ext>
            </a:extLst>
          </p:cNvPr>
          <p:cNvSpPr/>
          <p:nvPr/>
        </p:nvSpPr>
        <p:spPr>
          <a:xfrm rot="16200000">
            <a:off x="9133230" y="2508812"/>
            <a:ext cx="2013995" cy="1840377"/>
          </a:xfrm>
          <a:prstGeom prst="hexagon">
            <a:avLst/>
          </a:prstGeom>
          <a:solidFill>
            <a:srgbClr val="7FCC6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Healthy Lifestyle</a:t>
            </a:r>
            <a:endParaRPr lang="en-NL" sz="1700" b="1" dirty="0">
              <a:solidFill>
                <a:schemeClr val="tx1"/>
              </a:solidFill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241B7D16-DAFE-0B3A-41FE-E5E7AAFBF487}"/>
              </a:ext>
            </a:extLst>
          </p:cNvPr>
          <p:cNvSpPr/>
          <p:nvPr/>
        </p:nvSpPr>
        <p:spPr>
          <a:xfrm rot="16200000">
            <a:off x="6194397" y="4211146"/>
            <a:ext cx="2013995" cy="1840377"/>
          </a:xfrm>
          <a:prstGeom prst="hexagon">
            <a:avLst/>
          </a:prstGeom>
          <a:solidFill>
            <a:srgbClr val="5573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700" b="1" dirty="0">
                <a:solidFill>
                  <a:schemeClr val="bg1"/>
                </a:solidFill>
              </a:rPr>
              <a:t>Community</a:t>
            </a:r>
            <a:endParaRPr lang="en-NL" sz="1700" b="1" dirty="0">
              <a:solidFill>
                <a:schemeClr val="bg1"/>
              </a:solidFill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C05C2109-1FCE-F89D-0383-02A0A6DB3536}"/>
              </a:ext>
            </a:extLst>
          </p:cNvPr>
          <p:cNvSpPr/>
          <p:nvPr/>
        </p:nvSpPr>
        <p:spPr>
          <a:xfrm rot="16200000">
            <a:off x="8159504" y="4211145"/>
            <a:ext cx="2013995" cy="1840377"/>
          </a:xfrm>
          <a:prstGeom prst="hexagon">
            <a:avLst/>
          </a:prstGeom>
          <a:solidFill>
            <a:srgbClr val="57A96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Ecology</a:t>
            </a:r>
            <a:endParaRPr lang="en-NL" sz="1700" b="1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3B83D57-377D-F46B-EB15-EE14248293C0}"/>
              </a:ext>
            </a:extLst>
          </p:cNvPr>
          <p:cNvSpPr/>
          <p:nvPr/>
        </p:nvSpPr>
        <p:spPr>
          <a:xfrm rot="5400000">
            <a:off x="5215328" y="329341"/>
            <a:ext cx="5938877" cy="6185666"/>
          </a:xfrm>
          <a:custGeom>
            <a:avLst/>
            <a:gdLst>
              <a:gd name="connsiteX0" fmla="*/ 3671602 w 5938877"/>
              <a:gd name="connsiteY0" fmla="*/ 4076205 h 6185666"/>
              <a:gd name="connsiteX1" fmla="*/ 4131696 w 5938877"/>
              <a:gd name="connsiteY1" fmla="*/ 4996394 h 6185666"/>
              <a:gd name="connsiteX2" fmla="*/ 5225503 w 5938877"/>
              <a:gd name="connsiteY2" fmla="*/ 4996394 h 6185666"/>
              <a:gd name="connsiteX3" fmla="*/ 5685597 w 5938877"/>
              <a:gd name="connsiteY3" fmla="*/ 4076205 h 6185666"/>
              <a:gd name="connsiteX4" fmla="*/ 5225503 w 5938877"/>
              <a:gd name="connsiteY4" fmla="*/ 3156017 h 6185666"/>
              <a:gd name="connsiteX5" fmla="*/ 4131696 w 5938877"/>
              <a:gd name="connsiteY5" fmla="*/ 3156017 h 6185666"/>
              <a:gd name="connsiteX6" fmla="*/ 3671601 w 5938877"/>
              <a:gd name="connsiteY6" fmla="*/ 2111098 h 6185666"/>
              <a:gd name="connsiteX7" fmla="*/ 4131695 w 5938877"/>
              <a:gd name="connsiteY7" fmla="*/ 3031287 h 6185666"/>
              <a:gd name="connsiteX8" fmla="*/ 5225502 w 5938877"/>
              <a:gd name="connsiteY8" fmla="*/ 3031287 h 6185666"/>
              <a:gd name="connsiteX9" fmla="*/ 5685596 w 5938877"/>
              <a:gd name="connsiteY9" fmla="*/ 2111098 h 6185666"/>
              <a:gd name="connsiteX10" fmla="*/ 5225502 w 5938877"/>
              <a:gd name="connsiteY10" fmla="*/ 1190910 h 6185666"/>
              <a:gd name="connsiteX11" fmla="*/ 4131695 w 5938877"/>
              <a:gd name="connsiteY11" fmla="*/ 1190910 h 6185666"/>
              <a:gd name="connsiteX12" fmla="*/ 1969268 w 5938877"/>
              <a:gd name="connsiteY12" fmla="*/ 1137372 h 6185666"/>
              <a:gd name="connsiteX13" fmla="*/ 2429362 w 5938877"/>
              <a:gd name="connsiteY13" fmla="*/ 2057561 h 6185666"/>
              <a:gd name="connsiteX14" fmla="*/ 3523169 w 5938877"/>
              <a:gd name="connsiteY14" fmla="*/ 2057561 h 6185666"/>
              <a:gd name="connsiteX15" fmla="*/ 3983263 w 5938877"/>
              <a:gd name="connsiteY15" fmla="*/ 1137372 h 6185666"/>
              <a:gd name="connsiteX16" fmla="*/ 3523169 w 5938877"/>
              <a:gd name="connsiteY16" fmla="*/ 217184 h 6185666"/>
              <a:gd name="connsiteX17" fmla="*/ 2429362 w 5938877"/>
              <a:gd name="connsiteY17" fmla="*/ 217184 h 6185666"/>
              <a:gd name="connsiteX18" fmla="*/ 1969268 w 5938877"/>
              <a:gd name="connsiteY18" fmla="*/ 3102479 h 6185666"/>
              <a:gd name="connsiteX19" fmla="*/ 2429362 w 5938877"/>
              <a:gd name="connsiteY19" fmla="*/ 4022668 h 6185666"/>
              <a:gd name="connsiteX20" fmla="*/ 3523169 w 5938877"/>
              <a:gd name="connsiteY20" fmla="*/ 4022668 h 6185666"/>
              <a:gd name="connsiteX21" fmla="*/ 3983263 w 5938877"/>
              <a:gd name="connsiteY21" fmla="*/ 3102479 h 6185666"/>
              <a:gd name="connsiteX22" fmla="*/ 3523169 w 5938877"/>
              <a:gd name="connsiteY22" fmla="*/ 2182291 h 6185666"/>
              <a:gd name="connsiteX23" fmla="*/ 2429362 w 5938877"/>
              <a:gd name="connsiteY23" fmla="*/ 2182291 h 6185666"/>
              <a:gd name="connsiteX24" fmla="*/ 1969267 w 5938877"/>
              <a:gd name="connsiteY24" fmla="*/ 5067587 h 6185666"/>
              <a:gd name="connsiteX25" fmla="*/ 2429362 w 5938877"/>
              <a:gd name="connsiteY25" fmla="*/ 5987776 h 6185666"/>
              <a:gd name="connsiteX26" fmla="*/ 3523168 w 5938877"/>
              <a:gd name="connsiteY26" fmla="*/ 5987776 h 6185666"/>
              <a:gd name="connsiteX27" fmla="*/ 3983262 w 5938877"/>
              <a:gd name="connsiteY27" fmla="*/ 5067587 h 6185666"/>
              <a:gd name="connsiteX28" fmla="*/ 3523168 w 5938877"/>
              <a:gd name="connsiteY28" fmla="*/ 4147399 h 6185666"/>
              <a:gd name="connsiteX29" fmla="*/ 2429362 w 5938877"/>
              <a:gd name="connsiteY29" fmla="*/ 4147399 h 6185666"/>
              <a:gd name="connsiteX30" fmla="*/ 266930 w 5938877"/>
              <a:gd name="connsiteY30" fmla="*/ 2057561 h 6185666"/>
              <a:gd name="connsiteX31" fmla="*/ 727024 w 5938877"/>
              <a:gd name="connsiteY31" fmla="*/ 2977750 h 6185666"/>
              <a:gd name="connsiteX32" fmla="*/ 1820830 w 5938877"/>
              <a:gd name="connsiteY32" fmla="*/ 2977750 h 6185666"/>
              <a:gd name="connsiteX33" fmla="*/ 2280924 w 5938877"/>
              <a:gd name="connsiteY33" fmla="*/ 2057561 h 6185666"/>
              <a:gd name="connsiteX34" fmla="*/ 1820830 w 5938877"/>
              <a:gd name="connsiteY34" fmla="*/ 1137373 h 6185666"/>
              <a:gd name="connsiteX35" fmla="*/ 727024 w 5938877"/>
              <a:gd name="connsiteY35" fmla="*/ 1137373 h 6185666"/>
              <a:gd name="connsiteX36" fmla="*/ 266930 w 5938877"/>
              <a:gd name="connsiteY36" fmla="*/ 4095829 h 6185666"/>
              <a:gd name="connsiteX37" fmla="*/ 727024 w 5938877"/>
              <a:gd name="connsiteY37" fmla="*/ 5016018 h 6185666"/>
              <a:gd name="connsiteX38" fmla="*/ 1820830 w 5938877"/>
              <a:gd name="connsiteY38" fmla="*/ 5016018 h 6185666"/>
              <a:gd name="connsiteX39" fmla="*/ 2280924 w 5938877"/>
              <a:gd name="connsiteY39" fmla="*/ 4095829 h 6185666"/>
              <a:gd name="connsiteX40" fmla="*/ 1820830 w 5938877"/>
              <a:gd name="connsiteY40" fmla="*/ 3175641 h 6185666"/>
              <a:gd name="connsiteX41" fmla="*/ 727024 w 5938877"/>
              <a:gd name="connsiteY41" fmla="*/ 3175641 h 6185666"/>
              <a:gd name="connsiteX42" fmla="*/ 0 w 5938877"/>
              <a:gd name="connsiteY42" fmla="*/ 2173710 h 6185666"/>
              <a:gd name="connsiteX43" fmla="*/ 643148 w 5938877"/>
              <a:gd name="connsiteY43" fmla="*/ 887415 h 6185666"/>
              <a:gd name="connsiteX44" fmla="*/ 660600 w 5938877"/>
              <a:gd name="connsiteY44" fmla="*/ 922320 h 6185666"/>
              <a:gd name="connsiteX45" fmla="*/ 1754407 w 5938877"/>
              <a:gd name="connsiteY45" fmla="*/ 922320 h 6185666"/>
              <a:gd name="connsiteX46" fmla="*/ 2214501 w 5938877"/>
              <a:gd name="connsiteY46" fmla="*/ 2131 h 6185666"/>
              <a:gd name="connsiteX47" fmla="*/ 2213436 w 5938877"/>
              <a:gd name="connsiteY47" fmla="*/ 0 h 6185666"/>
              <a:gd name="connsiteX48" fmla="*/ 3765698 w 5938877"/>
              <a:gd name="connsiteY48" fmla="*/ 0 h 6185666"/>
              <a:gd name="connsiteX49" fmla="*/ 3764632 w 5938877"/>
              <a:gd name="connsiteY49" fmla="*/ 2131 h 6185666"/>
              <a:gd name="connsiteX50" fmla="*/ 4224726 w 5938877"/>
              <a:gd name="connsiteY50" fmla="*/ 922320 h 6185666"/>
              <a:gd name="connsiteX51" fmla="*/ 5313181 w 5938877"/>
              <a:gd name="connsiteY51" fmla="*/ 922320 h 6185666"/>
              <a:gd name="connsiteX52" fmla="*/ 5938877 w 5938877"/>
              <a:gd name="connsiteY52" fmla="*/ 2173710 h 6185666"/>
              <a:gd name="connsiteX53" fmla="*/ 5921872 w 5938877"/>
              <a:gd name="connsiteY53" fmla="*/ 2173710 h 6185666"/>
              <a:gd name="connsiteX54" fmla="*/ 5461778 w 5938877"/>
              <a:gd name="connsiteY54" fmla="*/ 3093898 h 6185666"/>
              <a:gd name="connsiteX55" fmla="*/ 5921872 w 5938877"/>
              <a:gd name="connsiteY55" fmla="*/ 4014087 h 6185666"/>
              <a:gd name="connsiteX56" fmla="*/ 5937811 w 5938877"/>
              <a:gd name="connsiteY56" fmla="*/ 4014087 h 6185666"/>
              <a:gd name="connsiteX57" fmla="*/ 5312114 w 5938877"/>
              <a:gd name="connsiteY57" fmla="*/ 5265479 h 6185666"/>
              <a:gd name="connsiteX58" fmla="*/ 4224725 w 5938877"/>
              <a:gd name="connsiteY58" fmla="*/ 5265479 h 6185666"/>
              <a:gd name="connsiteX59" fmla="*/ 3764631 w 5938877"/>
              <a:gd name="connsiteY59" fmla="*/ 6185666 h 6185666"/>
              <a:gd name="connsiteX60" fmla="*/ 2174244 w 5938877"/>
              <a:gd name="connsiteY60" fmla="*/ 6185666 h 6185666"/>
              <a:gd name="connsiteX61" fmla="*/ 1714150 w 5938877"/>
              <a:gd name="connsiteY61" fmla="*/ 5265479 h 6185666"/>
              <a:gd name="connsiteX62" fmla="*/ 626762 w 5938877"/>
              <a:gd name="connsiteY62" fmla="*/ 5265479 h 6185666"/>
              <a:gd name="connsiteX63" fmla="*/ 1066 w 5938877"/>
              <a:gd name="connsiteY63" fmla="*/ 4014087 h 6185666"/>
              <a:gd name="connsiteX64" fmla="*/ 17003 w 5938877"/>
              <a:gd name="connsiteY64" fmla="*/ 4014087 h 6185666"/>
              <a:gd name="connsiteX65" fmla="*/ 477097 w 5938877"/>
              <a:gd name="connsiteY65" fmla="*/ 3093898 h 6185666"/>
              <a:gd name="connsiteX66" fmla="*/ 17003 w 5938877"/>
              <a:gd name="connsiteY66" fmla="*/ 2173710 h 618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938877" h="6185666">
                <a:moveTo>
                  <a:pt x="3671602" y="4076205"/>
                </a:moveTo>
                <a:lnTo>
                  <a:pt x="4131696" y="4996394"/>
                </a:lnTo>
                <a:lnTo>
                  <a:pt x="5225503" y="4996394"/>
                </a:lnTo>
                <a:lnTo>
                  <a:pt x="5685597" y="4076205"/>
                </a:lnTo>
                <a:lnTo>
                  <a:pt x="5225503" y="3156017"/>
                </a:lnTo>
                <a:lnTo>
                  <a:pt x="4131696" y="3156017"/>
                </a:lnTo>
                <a:close/>
                <a:moveTo>
                  <a:pt x="3671601" y="2111098"/>
                </a:moveTo>
                <a:lnTo>
                  <a:pt x="4131695" y="3031287"/>
                </a:lnTo>
                <a:lnTo>
                  <a:pt x="5225502" y="3031287"/>
                </a:lnTo>
                <a:lnTo>
                  <a:pt x="5685596" y="2111098"/>
                </a:lnTo>
                <a:lnTo>
                  <a:pt x="5225502" y="1190910"/>
                </a:lnTo>
                <a:lnTo>
                  <a:pt x="4131695" y="1190910"/>
                </a:lnTo>
                <a:close/>
                <a:moveTo>
                  <a:pt x="1969268" y="1137372"/>
                </a:moveTo>
                <a:lnTo>
                  <a:pt x="2429362" y="2057561"/>
                </a:lnTo>
                <a:lnTo>
                  <a:pt x="3523169" y="2057561"/>
                </a:lnTo>
                <a:lnTo>
                  <a:pt x="3983263" y="1137372"/>
                </a:lnTo>
                <a:lnTo>
                  <a:pt x="3523169" y="217184"/>
                </a:lnTo>
                <a:lnTo>
                  <a:pt x="2429362" y="217184"/>
                </a:lnTo>
                <a:close/>
                <a:moveTo>
                  <a:pt x="1969268" y="3102479"/>
                </a:moveTo>
                <a:lnTo>
                  <a:pt x="2429362" y="4022668"/>
                </a:lnTo>
                <a:lnTo>
                  <a:pt x="3523169" y="4022668"/>
                </a:lnTo>
                <a:lnTo>
                  <a:pt x="3983263" y="3102479"/>
                </a:lnTo>
                <a:lnTo>
                  <a:pt x="3523169" y="2182291"/>
                </a:lnTo>
                <a:lnTo>
                  <a:pt x="2429362" y="2182291"/>
                </a:lnTo>
                <a:close/>
                <a:moveTo>
                  <a:pt x="1969267" y="5067587"/>
                </a:moveTo>
                <a:lnTo>
                  <a:pt x="2429362" y="5987776"/>
                </a:lnTo>
                <a:lnTo>
                  <a:pt x="3523168" y="5987776"/>
                </a:lnTo>
                <a:lnTo>
                  <a:pt x="3983262" y="5067587"/>
                </a:lnTo>
                <a:lnTo>
                  <a:pt x="3523168" y="4147399"/>
                </a:lnTo>
                <a:lnTo>
                  <a:pt x="2429362" y="4147399"/>
                </a:lnTo>
                <a:close/>
                <a:moveTo>
                  <a:pt x="266930" y="2057561"/>
                </a:moveTo>
                <a:lnTo>
                  <a:pt x="727024" y="2977750"/>
                </a:lnTo>
                <a:lnTo>
                  <a:pt x="1820830" y="2977750"/>
                </a:lnTo>
                <a:lnTo>
                  <a:pt x="2280924" y="2057561"/>
                </a:lnTo>
                <a:lnTo>
                  <a:pt x="1820830" y="1137373"/>
                </a:lnTo>
                <a:lnTo>
                  <a:pt x="727024" y="1137373"/>
                </a:lnTo>
                <a:close/>
                <a:moveTo>
                  <a:pt x="266930" y="4095829"/>
                </a:moveTo>
                <a:lnTo>
                  <a:pt x="727024" y="5016018"/>
                </a:lnTo>
                <a:lnTo>
                  <a:pt x="1820830" y="5016018"/>
                </a:lnTo>
                <a:lnTo>
                  <a:pt x="2280924" y="4095829"/>
                </a:lnTo>
                <a:lnTo>
                  <a:pt x="1820830" y="3175641"/>
                </a:lnTo>
                <a:lnTo>
                  <a:pt x="727024" y="3175641"/>
                </a:lnTo>
                <a:close/>
                <a:moveTo>
                  <a:pt x="0" y="2173710"/>
                </a:moveTo>
                <a:lnTo>
                  <a:pt x="643148" y="887415"/>
                </a:lnTo>
                <a:lnTo>
                  <a:pt x="660600" y="922320"/>
                </a:lnTo>
                <a:lnTo>
                  <a:pt x="1754407" y="922320"/>
                </a:lnTo>
                <a:lnTo>
                  <a:pt x="2214501" y="2131"/>
                </a:lnTo>
                <a:lnTo>
                  <a:pt x="2213436" y="0"/>
                </a:lnTo>
                <a:lnTo>
                  <a:pt x="3765698" y="0"/>
                </a:lnTo>
                <a:lnTo>
                  <a:pt x="3764632" y="2131"/>
                </a:lnTo>
                <a:lnTo>
                  <a:pt x="4224726" y="922320"/>
                </a:lnTo>
                <a:lnTo>
                  <a:pt x="5313181" y="922320"/>
                </a:lnTo>
                <a:lnTo>
                  <a:pt x="5938877" y="2173710"/>
                </a:lnTo>
                <a:lnTo>
                  <a:pt x="5921872" y="2173710"/>
                </a:lnTo>
                <a:lnTo>
                  <a:pt x="5461778" y="3093898"/>
                </a:lnTo>
                <a:lnTo>
                  <a:pt x="5921872" y="4014087"/>
                </a:lnTo>
                <a:lnTo>
                  <a:pt x="5937811" y="4014087"/>
                </a:lnTo>
                <a:lnTo>
                  <a:pt x="5312114" y="5265479"/>
                </a:lnTo>
                <a:lnTo>
                  <a:pt x="4224725" y="5265479"/>
                </a:lnTo>
                <a:lnTo>
                  <a:pt x="3764631" y="6185666"/>
                </a:lnTo>
                <a:lnTo>
                  <a:pt x="2174244" y="6185666"/>
                </a:lnTo>
                <a:lnTo>
                  <a:pt x="1714150" y="5265479"/>
                </a:lnTo>
                <a:lnTo>
                  <a:pt x="626762" y="5265479"/>
                </a:lnTo>
                <a:lnTo>
                  <a:pt x="1066" y="4014087"/>
                </a:lnTo>
                <a:lnTo>
                  <a:pt x="17003" y="4014087"/>
                </a:lnTo>
                <a:lnTo>
                  <a:pt x="477097" y="3093898"/>
                </a:lnTo>
                <a:lnTo>
                  <a:pt x="17003" y="2173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19" name="Title 7">
            <a:extLst>
              <a:ext uri="{FF2B5EF4-FFF2-40B4-BE49-F238E27FC236}">
                <a16:creationId xmlns:a16="http://schemas.microsoft.com/office/drawing/2014/main" id="{587ACE30-FFF4-0707-6660-A93E7687F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00741"/>
            <a:ext cx="4802372" cy="2788919"/>
          </a:xfrm>
        </p:spPr>
        <p:txBody>
          <a:bodyPr>
            <a:normAutofit/>
          </a:bodyPr>
          <a:lstStyle/>
          <a:p>
            <a:r>
              <a:rPr lang="en-US" sz="6000" dirty="0"/>
              <a:t>Guiding Principles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120066-0FA4-4873-9384-E0CFA6AA5BA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/>
          <a:p>
            <a:r>
              <a:rPr lang="en-US" sz="2400" dirty="0"/>
              <a:t>Bee analogy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1386263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52DBBB-64C7-324C-5191-32596279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16C66E-5177-2C81-B605-988C39C86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1263" y="6138331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87F28BA8-A22D-96B2-DA98-7C44AFABD07F}"/>
              </a:ext>
            </a:extLst>
          </p:cNvPr>
          <p:cNvSpPr/>
          <p:nvPr/>
        </p:nvSpPr>
        <p:spPr>
          <a:xfrm rot="16200000">
            <a:off x="5203015" y="2508811"/>
            <a:ext cx="2013995" cy="1840377"/>
          </a:xfrm>
          <a:prstGeom prst="hexag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Digitalization</a:t>
            </a:r>
            <a:endParaRPr lang="en-NL" sz="1700" b="1" dirty="0">
              <a:solidFill>
                <a:schemeClr val="tx1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D6D3A3B-2844-28A5-C877-D3A2DD14D977}"/>
              </a:ext>
            </a:extLst>
          </p:cNvPr>
          <p:cNvSpPr/>
          <p:nvPr/>
        </p:nvSpPr>
        <p:spPr>
          <a:xfrm rot="16200000">
            <a:off x="6174773" y="806473"/>
            <a:ext cx="2013995" cy="1840377"/>
          </a:xfrm>
          <a:prstGeom prst="hexagon">
            <a:avLst/>
          </a:prstGeom>
          <a:solidFill>
            <a:srgbClr val="F8E9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Cultural Heritage</a:t>
            </a:r>
            <a:endParaRPr lang="en-NL" sz="1700" b="1" dirty="0">
              <a:solidFill>
                <a:schemeClr val="tx1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CAD5678-6274-4B72-DB88-ECD7FC57F18D}"/>
              </a:ext>
            </a:extLst>
          </p:cNvPr>
          <p:cNvSpPr/>
          <p:nvPr/>
        </p:nvSpPr>
        <p:spPr>
          <a:xfrm rot="16200000">
            <a:off x="8213041" y="806473"/>
            <a:ext cx="2013995" cy="1840377"/>
          </a:xfrm>
          <a:prstGeom prst="hexagon">
            <a:avLst/>
          </a:prstGeom>
          <a:solidFill>
            <a:srgbClr val="FFE9E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Accessibility</a:t>
            </a:r>
            <a:endParaRPr lang="en-NL" sz="1700" b="1" dirty="0">
              <a:solidFill>
                <a:schemeClr val="tx1"/>
              </a:solidFill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57D91FB8-9F26-954B-E77F-AB0B08288CEA}"/>
              </a:ext>
            </a:extLst>
          </p:cNvPr>
          <p:cNvSpPr/>
          <p:nvPr/>
        </p:nvSpPr>
        <p:spPr>
          <a:xfrm rot="16200000">
            <a:off x="7168123" y="2508812"/>
            <a:ext cx="2013995" cy="1840377"/>
          </a:xfrm>
          <a:prstGeom prst="hexagon">
            <a:avLst/>
          </a:prstGeom>
          <a:solidFill>
            <a:srgbClr val="CBE78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Safety</a:t>
            </a:r>
            <a:endParaRPr lang="en-NL" sz="1700" b="1" dirty="0">
              <a:solidFill>
                <a:schemeClr val="tx1"/>
              </a:solidFill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8A354691-EA05-07A0-D951-27AA97553999}"/>
              </a:ext>
            </a:extLst>
          </p:cNvPr>
          <p:cNvSpPr/>
          <p:nvPr/>
        </p:nvSpPr>
        <p:spPr>
          <a:xfrm rot="16200000">
            <a:off x="9133230" y="2508812"/>
            <a:ext cx="2013995" cy="1840377"/>
          </a:xfrm>
          <a:prstGeom prst="hexagon">
            <a:avLst/>
          </a:prstGeom>
          <a:solidFill>
            <a:srgbClr val="7FCC6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Healthy Lifestyle</a:t>
            </a:r>
            <a:endParaRPr lang="en-NL" sz="1700" b="1" dirty="0">
              <a:solidFill>
                <a:schemeClr val="tx1"/>
              </a:solidFill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5E250FD8-6F49-907C-FEB9-E2673CA995AA}"/>
              </a:ext>
            </a:extLst>
          </p:cNvPr>
          <p:cNvSpPr/>
          <p:nvPr/>
        </p:nvSpPr>
        <p:spPr>
          <a:xfrm rot="16200000">
            <a:off x="6194397" y="4211146"/>
            <a:ext cx="2013995" cy="1840377"/>
          </a:xfrm>
          <a:prstGeom prst="hexagon">
            <a:avLst/>
          </a:prstGeom>
          <a:solidFill>
            <a:srgbClr val="55736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700" b="1" dirty="0">
                <a:solidFill>
                  <a:schemeClr val="bg1"/>
                </a:solidFill>
              </a:rPr>
              <a:t>Community</a:t>
            </a:r>
            <a:endParaRPr lang="en-NL" sz="1700" b="1" dirty="0">
              <a:solidFill>
                <a:schemeClr val="bg1"/>
              </a:solidFill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FDE29FA1-E5D0-695E-8FBA-866827AAD6B1}"/>
              </a:ext>
            </a:extLst>
          </p:cNvPr>
          <p:cNvSpPr/>
          <p:nvPr/>
        </p:nvSpPr>
        <p:spPr>
          <a:xfrm rot="16200000">
            <a:off x="8159504" y="4211145"/>
            <a:ext cx="2013995" cy="1840377"/>
          </a:xfrm>
          <a:prstGeom prst="hexagon">
            <a:avLst/>
          </a:prstGeom>
          <a:solidFill>
            <a:srgbClr val="57A96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</a:rPr>
              <a:t>Ecology</a:t>
            </a:r>
            <a:endParaRPr lang="en-NL" sz="1700" b="1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D4D64E-08DC-9758-EE30-6D7B736E933D}"/>
              </a:ext>
            </a:extLst>
          </p:cNvPr>
          <p:cNvSpPr/>
          <p:nvPr/>
        </p:nvSpPr>
        <p:spPr>
          <a:xfrm rot="5400000">
            <a:off x="5215328" y="329341"/>
            <a:ext cx="5938877" cy="6185666"/>
          </a:xfrm>
          <a:custGeom>
            <a:avLst/>
            <a:gdLst>
              <a:gd name="connsiteX0" fmla="*/ 3671602 w 5938877"/>
              <a:gd name="connsiteY0" fmla="*/ 4076205 h 6185666"/>
              <a:gd name="connsiteX1" fmla="*/ 4131696 w 5938877"/>
              <a:gd name="connsiteY1" fmla="*/ 4996394 h 6185666"/>
              <a:gd name="connsiteX2" fmla="*/ 5225503 w 5938877"/>
              <a:gd name="connsiteY2" fmla="*/ 4996394 h 6185666"/>
              <a:gd name="connsiteX3" fmla="*/ 5685597 w 5938877"/>
              <a:gd name="connsiteY3" fmla="*/ 4076205 h 6185666"/>
              <a:gd name="connsiteX4" fmla="*/ 5225503 w 5938877"/>
              <a:gd name="connsiteY4" fmla="*/ 3156017 h 6185666"/>
              <a:gd name="connsiteX5" fmla="*/ 4131696 w 5938877"/>
              <a:gd name="connsiteY5" fmla="*/ 3156017 h 6185666"/>
              <a:gd name="connsiteX6" fmla="*/ 3671601 w 5938877"/>
              <a:gd name="connsiteY6" fmla="*/ 2111098 h 6185666"/>
              <a:gd name="connsiteX7" fmla="*/ 4131695 w 5938877"/>
              <a:gd name="connsiteY7" fmla="*/ 3031287 h 6185666"/>
              <a:gd name="connsiteX8" fmla="*/ 5225502 w 5938877"/>
              <a:gd name="connsiteY8" fmla="*/ 3031287 h 6185666"/>
              <a:gd name="connsiteX9" fmla="*/ 5685596 w 5938877"/>
              <a:gd name="connsiteY9" fmla="*/ 2111098 h 6185666"/>
              <a:gd name="connsiteX10" fmla="*/ 5225502 w 5938877"/>
              <a:gd name="connsiteY10" fmla="*/ 1190910 h 6185666"/>
              <a:gd name="connsiteX11" fmla="*/ 4131695 w 5938877"/>
              <a:gd name="connsiteY11" fmla="*/ 1190910 h 6185666"/>
              <a:gd name="connsiteX12" fmla="*/ 1969268 w 5938877"/>
              <a:gd name="connsiteY12" fmla="*/ 1137372 h 6185666"/>
              <a:gd name="connsiteX13" fmla="*/ 2429362 w 5938877"/>
              <a:gd name="connsiteY13" fmla="*/ 2057561 h 6185666"/>
              <a:gd name="connsiteX14" fmla="*/ 3523169 w 5938877"/>
              <a:gd name="connsiteY14" fmla="*/ 2057561 h 6185666"/>
              <a:gd name="connsiteX15" fmla="*/ 3983263 w 5938877"/>
              <a:gd name="connsiteY15" fmla="*/ 1137372 h 6185666"/>
              <a:gd name="connsiteX16" fmla="*/ 3523169 w 5938877"/>
              <a:gd name="connsiteY16" fmla="*/ 217184 h 6185666"/>
              <a:gd name="connsiteX17" fmla="*/ 2429362 w 5938877"/>
              <a:gd name="connsiteY17" fmla="*/ 217184 h 6185666"/>
              <a:gd name="connsiteX18" fmla="*/ 1969268 w 5938877"/>
              <a:gd name="connsiteY18" fmla="*/ 3102479 h 6185666"/>
              <a:gd name="connsiteX19" fmla="*/ 2429362 w 5938877"/>
              <a:gd name="connsiteY19" fmla="*/ 4022668 h 6185666"/>
              <a:gd name="connsiteX20" fmla="*/ 3523169 w 5938877"/>
              <a:gd name="connsiteY20" fmla="*/ 4022668 h 6185666"/>
              <a:gd name="connsiteX21" fmla="*/ 3983263 w 5938877"/>
              <a:gd name="connsiteY21" fmla="*/ 3102479 h 6185666"/>
              <a:gd name="connsiteX22" fmla="*/ 3523169 w 5938877"/>
              <a:gd name="connsiteY22" fmla="*/ 2182291 h 6185666"/>
              <a:gd name="connsiteX23" fmla="*/ 2429362 w 5938877"/>
              <a:gd name="connsiteY23" fmla="*/ 2182291 h 6185666"/>
              <a:gd name="connsiteX24" fmla="*/ 1969267 w 5938877"/>
              <a:gd name="connsiteY24" fmla="*/ 5067587 h 6185666"/>
              <a:gd name="connsiteX25" fmla="*/ 2429362 w 5938877"/>
              <a:gd name="connsiteY25" fmla="*/ 5987776 h 6185666"/>
              <a:gd name="connsiteX26" fmla="*/ 3523168 w 5938877"/>
              <a:gd name="connsiteY26" fmla="*/ 5987776 h 6185666"/>
              <a:gd name="connsiteX27" fmla="*/ 3983262 w 5938877"/>
              <a:gd name="connsiteY27" fmla="*/ 5067587 h 6185666"/>
              <a:gd name="connsiteX28" fmla="*/ 3523168 w 5938877"/>
              <a:gd name="connsiteY28" fmla="*/ 4147399 h 6185666"/>
              <a:gd name="connsiteX29" fmla="*/ 2429362 w 5938877"/>
              <a:gd name="connsiteY29" fmla="*/ 4147399 h 6185666"/>
              <a:gd name="connsiteX30" fmla="*/ 266930 w 5938877"/>
              <a:gd name="connsiteY30" fmla="*/ 2057561 h 6185666"/>
              <a:gd name="connsiteX31" fmla="*/ 727024 w 5938877"/>
              <a:gd name="connsiteY31" fmla="*/ 2977750 h 6185666"/>
              <a:gd name="connsiteX32" fmla="*/ 1820830 w 5938877"/>
              <a:gd name="connsiteY32" fmla="*/ 2977750 h 6185666"/>
              <a:gd name="connsiteX33" fmla="*/ 2280924 w 5938877"/>
              <a:gd name="connsiteY33" fmla="*/ 2057561 h 6185666"/>
              <a:gd name="connsiteX34" fmla="*/ 1820830 w 5938877"/>
              <a:gd name="connsiteY34" fmla="*/ 1137373 h 6185666"/>
              <a:gd name="connsiteX35" fmla="*/ 727024 w 5938877"/>
              <a:gd name="connsiteY35" fmla="*/ 1137373 h 6185666"/>
              <a:gd name="connsiteX36" fmla="*/ 266930 w 5938877"/>
              <a:gd name="connsiteY36" fmla="*/ 4095829 h 6185666"/>
              <a:gd name="connsiteX37" fmla="*/ 727024 w 5938877"/>
              <a:gd name="connsiteY37" fmla="*/ 5016018 h 6185666"/>
              <a:gd name="connsiteX38" fmla="*/ 1820830 w 5938877"/>
              <a:gd name="connsiteY38" fmla="*/ 5016018 h 6185666"/>
              <a:gd name="connsiteX39" fmla="*/ 2280924 w 5938877"/>
              <a:gd name="connsiteY39" fmla="*/ 4095829 h 6185666"/>
              <a:gd name="connsiteX40" fmla="*/ 1820830 w 5938877"/>
              <a:gd name="connsiteY40" fmla="*/ 3175641 h 6185666"/>
              <a:gd name="connsiteX41" fmla="*/ 727024 w 5938877"/>
              <a:gd name="connsiteY41" fmla="*/ 3175641 h 6185666"/>
              <a:gd name="connsiteX42" fmla="*/ 0 w 5938877"/>
              <a:gd name="connsiteY42" fmla="*/ 2173710 h 6185666"/>
              <a:gd name="connsiteX43" fmla="*/ 643148 w 5938877"/>
              <a:gd name="connsiteY43" fmla="*/ 887415 h 6185666"/>
              <a:gd name="connsiteX44" fmla="*/ 660600 w 5938877"/>
              <a:gd name="connsiteY44" fmla="*/ 922320 h 6185666"/>
              <a:gd name="connsiteX45" fmla="*/ 1754407 w 5938877"/>
              <a:gd name="connsiteY45" fmla="*/ 922320 h 6185666"/>
              <a:gd name="connsiteX46" fmla="*/ 2214501 w 5938877"/>
              <a:gd name="connsiteY46" fmla="*/ 2131 h 6185666"/>
              <a:gd name="connsiteX47" fmla="*/ 2213436 w 5938877"/>
              <a:gd name="connsiteY47" fmla="*/ 0 h 6185666"/>
              <a:gd name="connsiteX48" fmla="*/ 3765698 w 5938877"/>
              <a:gd name="connsiteY48" fmla="*/ 0 h 6185666"/>
              <a:gd name="connsiteX49" fmla="*/ 3764632 w 5938877"/>
              <a:gd name="connsiteY49" fmla="*/ 2131 h 6185666"/>
              <a:gd name="connsiteX50" fmla="*/ 4224726 w 5938877"/>
              <a:gd name="connsiteY50" fmla="*/ 922320 h 6185666"/>
              <a:gd name="connsiteX51" fmla="*/ 5313181 w 5938877"/>
              <a:gd name="connsiteY51" fmla="*/ 922320 h 6185666"/>
              <a:gd name="connsiteX52" fmla="*/ 5938877 w 5938877"/>
              <a:gd name="connsiteY52" fmla="*/ 2173710 h 6185666"/>
              <a:gd name="connsiteX53" fmla="*/ 5921872 w 5938877"/>
              <a:gd name="connsiteY53" fmla="*/ 2173710 h 6185666"/>
              <a:gd name="connsiteX54" fmla="*/ 5461778 w 5938877"/>
              <a:gd name="connsiteY54" fmla="*/ 3093898 h 6185666"/>
              <a:gd name="connsiteX55" fmla="*/ 5921872 w 5938877"/>
              <a:gd name="connsiteY55" fmla="*/ 4014087 h 6185666"/>
              <a:gd name="connsiteX56" fmla="*/ 5937811 w 5938877"/>
              <a:gd name="connsiteY56" fmla="*/ 4014087 h 6185666"/>
              <a:gd name="connsiteX57" fmla="*/ 5312114 w 5938877"/>
              <a:gd name="connsiteY57" fmla="*/ 5265479 h 6185666"/>
              <a:gd name="connsiteX58" fmla="*/ 4224725 w 5938877"/>
              <a:gd name="connsiteY58" fmla="*/ 5265479 h 6185666"/>
              <a:gd name="connsiteX59" fmla="*/ 3764631 w 5938877"/>
              <a:gd name="connsiteY59" fmla="*/ 6185666 h 6185666"/>
              <a:gd name="connsiteX60" fmla="*/ 2174244 w 5938877"/>
              <a:gd name="connsiteY60" fmla="*/ 6185666 h 6185666"/>
              <a:gd name="connsiteX61" fmla="*/ 1714150 w 5938877"/>
              <a:gd name="connsiteY61" fmla="*/ 5265479 h 6185666"/>
              <a:gd name="connsiteX62" fmla="*/ 626762 w 5938877"/>
              <a:gd name="connsiteY62" fmla="*/ 5265479 h 6185666"/>
              <a:gd name="connsiteX63" fmla="*/ 1066 w 5938877"/>
              <a:gd name="connsiteY63" fmla="*/ 4014087 h 6185666"/>
              <a:gd name="connsiteX64" fmla="*/ 17003 w 5938877"/>
              <a:gd name="connsiteY64" fmla="*/ 4014087 h 6185666"/>
              <a:gd name="connsiteX65" fmla="*/ 477097 w 5938877"/>
              <a:gd name="connsiteY65" fmla="*/ 3093898 h 6185666"/>
              <a:gd name="connsiteX66" fmla="*/ 17003 w 5938877"/>
              <a:gd name="connsiteY66" fmla="*/ 2173710 h 618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938877" h="6185666">
                <a:moveTo>
                  <a:pt x="3671602" y="4076205"/>
                </a:moveTo>
                <a:lnTo>
                  <a:pt x="4131696" y="4996394"/>
                </a:lnTo>
                <a:lnTo>
                  <a:pt x="5225503" y="4996394"/>
                </a:lnTo>
                <a:lnTo>
                  <a:pt x="5685597" y="4076205"/>
                </a:lnTo>
                <a:lnTo>
                  <a:pt x="5225503" y="3156017"/>
                </a:lnTo>
                <a:lnTo>
                  <a:pt x="4131696" y="3156017"/>
                </a:lnTo>
                <a:close/>
                <a:moveTo>
                  <a:pt x="3671601" y="2111098"/>
                </a:moveTo>
                <a:lnTo>
                  <a:pt x="4131695" y="3031287"/>
                </a:lnTo>
                <a:lnTo>
                  <a:pt x="5225502" y="3031287"/>
                </a:lnTo>
                <a:lnTo>
                  <a:pt x="5685596" y="2111098"/>
                </a:lnTo>
                <a:lnTo>
                  <a:pt x="5225502" y="1190910"/>
                </a:lnTo>
                <a:lnTo>
                  <a:pt x="4131695" y="1190910"/>
                </a:lnTo>
                <a:close/>
                <a:moveTo>
                  <a:pt x="1969268" y="1137372"/>
                </a:moveTo>
                <a:lnTo>
                  <a:pt x="2429362" y="2057561"/>
                </a:lnTo>
                <a:lnTo>
                  <a:pt x="3523169" y="2057561"/>
                </a:lnTo>
                <a:lnTo>
                  <a:pt x="3983263" y="1137372"/>
                </a:lnTo>
                <a:lnTo>
                  <a:pt x="3523169" y="217184"/>
                </a:lnTo>
                <a:lnTo>
                  <a:pt x="2429362" y="217184"/>
                </a:lnTo>
                <a:close/>
                <a:moveTo>
                  <a:pt x="1969268" y="3102479"/>
                </a:moveTo>
                <a:lnTo>
                  <a:pt x="2429362" y="4022668"/>
                </a:lnTo>
                <a:lnTo>
                  <a:pt x="3523169" y="4022668"/>
                </a:lnTo>
                <a:lnTo>
                  <a:pt x="3983263" y="3102479"/>
                </a:lnTo>
                <a:lnTo>
                  <a:pt x="3523169" y="2182291"/>
                </a:lnTo>
                <a:lnTo>
                  <a:pt x="2429362" y="2182291"/>
                </a:lnTo>
                <a:close/>
                <a:moveTo>
                  <a:pt x="1969267" y="5067587"/>
                </a:moveTo>
                <a:lnTo>
                  <a:pt x="2429362" y="5987776"/>
                </a:lnTo>
                <a:lnTo>
                  <a:pt x="3523168" y="5987776"/>
                </a:lnTo>
                <a:lnTo>
                  <a:pt x="3983262" y="5067587"/>
                </a:lnTo>
                <a:lnTo>
                  <a:pt x="3523168" y="4147399"/>
                </a:lnTo>
                <a:lnTo>
                  <a:pt x="2429362" y="4147399"/>
                </a:lnTo>
                <a:close/>
                <a:moveTo>
                  <a:pt x="266930" y="2057561"/>
                </a:moveTo>
                <a:lnTo>
                  <a:pt x="727024" y="2977750"/>
                </a:lnTo>
                <a:lnTo>
                  <a:pt x="1820830" y="2977750"/>
                </a:lnTo>
                <a:lnTo>
                  <a:pt x="2280924" y="2057561"/>
                </a:lnTo>
                <a:lnTo>
                  <a:pt x="1820830" y="1137373"/>
                </a:lnTo>
                <a:lnTo>
                  <a:pt x="727024" y="1137373"/>
                </a:lnTo>
                <a:close/>
                <a:moveTo>
                  <a:pt x="266930" y="4095829"/>
                </a:moveTo>
                <a:lnTo>
                  <a:pt x="727024" y="5016018"/>
                </a:lnTo>
                <a:lnTo>
                  <a:pt x="1820830" y="5016018"/>
                </a:lnTo>
                <a:lnTo>
                  <a:pt x="2280924" y="4095829"/>
                </a:lnTo>
                <a:lnTo>
                  <a:pt x="1820830" y="3175641"/>
                </a:lnTo>
                <a:lnTo>
                  <a:pt x="727024" y="3175641"/>
                </a:lnTo>
                <a:close/>
                <a:moveTo>
                  <a:pt x="0" y="2173710"/>
                </a:moveTo>
                <a:lnTo>
                  <a:pt x="643148" y="887415"/>
                </a:lnTo>
                <a:lnTo>
                  <a:pt x="660600" y="922320"/>
                </a:lnTo>
                <a:lnTo>
                  <a:pt x="1754407" y="922320"/>
                </a:lnTo>
                <a:lnTo>
                  <a:pt x="2214501" y="2131"/>
                </a:lnTo>
                <a:lnTo>
                  <a:pt x="2213436" y="0"/>
                </a:lnTo>
                <a:lnTo>
                  <a:pt x="3765698" y="0"/>
                </a:lnTo>
                <a:lnTo>
                  <a:pt x="3764632" y="2131"/>
                </a:lnTo>
                <a:lnTo>
                  <a:pt x="4224726" y="922320"/>
                </a:lnTo>
                <a:lnTo>
                  <a:pt x="5313181" y="922320"/>
                </a:lnTo>
                <a:lnTo>
                  <a:pt x="5938877" y="2173710"/>
                </a:lnTo>
                <a:lnTo>
                  <a:pt x="5921872" y="2173710"/>
                </a:lnTo>
                <a:lnTo>
                  <a:pt x="5461778" y="3093898"/>
                </a:lnTo>
                <a:lnTo>
                  <a:pt x="5921872" y="4014087"/>
                </a:lnTo>
                <a:lnTo>
                  <a:pt x="5937811" y="4014087"/>
                </a:lnTo>
                <a:lnTo>
                  <a:pt x="5312114" y="5265479"/>
                </a:lnTo>
                <a:lnTo>
                  <a:pt x="4224725" y="5265479"/>
                </a:lnTo>
                <a:lnTo>
                  <a:pt x="3764631" y="6185666"/>
                </a:lnTo>
                <a:lnTo>
                  <a:pt x="2174244" y="6185666"/>
                </a:lnTo>
                <a:lnTo>
                  <a:pt x="1714150" y="5265479"/>
                </a:lnTo>
                <a:lnTo>
                  <a:pt x="626762" y="5265479"/>
                </a:lnTo>
                <a:lnTo>
                  <a:pt x="1066" y="4014087"/>
                </a:lnTo>
                <a:lnTo>
                  <a:pt x="17003" y="4014087"/>
                </a:lnTo>
                <a:lnTo>
                  <a:pt x="477097" y="3093898"/>
                </a:lnTo>
                <a:lnTo>
                  <a:pt x="17003" y="21737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19" name="Title 7">
            <a:extLst>
              <a:ext uri="{FF2B5EF4-FFF2-40B4-BE49-F238E27FC236}">
                <a16:creationId xmlns:a16="http://schemas.microsoft.com/office/drawing/2014/main" id="{13E7C94A-98DC-4753-A080-9E30DA5B1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56" y="1430756"/>
            <a:ext cx="4802372" cy="399648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1. Shared Spaces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2. Connecting Nodes</a:t>
            </a:r>
          </a:p>
        </p:txBody>
      </p:sp>
    </p:spTree>
    <p:extLst>
      <p:ext uri="{BB962C8B-B14F-4D97-AF65-F5344CB8AC3E}">
        <p14:creationId xmlns:p14="http://schemas.microsoft.com/office/powerpoint/2010/main" val="3161543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DE372-7E37-683D-44B3-0BED99CE1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6790F5-3FAE-1436-5BBF-71750DD9EE2F}"/>
              </a:ext>
            </a:extLst>
          </p:cNvPr>
          <p:cNvSpPr txBox="1"/>
          <p:nvPr/>
        </p:nvSpPr>
        <p:spPr>
          <a:xfrm>
            <a:off x="10324882" y="1804416"/>
            <a:ext cx="1469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Planned High speed light rail</a:t>
            </a:r>
            <a:endParaRPr lang="en-NL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2E3DE-3E25-3ABB-0BE5-7A77BF1662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77443" y="381972"/>
            <a:ext cx="8615468" cy="6094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673B16-8FED-2D67-635B-211EAB70061C}"/>
              </a:ext>
            </a:extLst>
          </p:cNvPr>
          <p:cNvSpPr txBox="1"/>
          <p:nvPr/>
        </p:nvSpPr>
        <p:spPr>
          <a:xfrm>
            <a:off x="397982" y="2781450"/>
            <a:ext cx="2456917" cy="1710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rgbClr val="595959"/>
                </a:solidFill>
                <a:effectLst/>
              </a:rPr>
              <a:t>Hierarchy network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95959"/>
                </a:solidFill>
              </a:rPr>
              <a:t>Arterial roads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595959"/>
                </a:solidFill>
              </a:rPr>
              <a:t>Busroutes</a:t>
            </a:r>
            <a:endParaRPr lang="en-US" dirty="0">
              <a:solidFill>
                <a:srgbClr val="595959"/>
              </a:solidFill>
            </a:endParaRP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i="0" u="none" strike="noStrike" dirty="0">
              <a:solidFill>
                <a:srgbClr val="595959"/>
              </a:solidFill>
              <a:effectLst/>
            </a:endParaRPr>
          </a:p>
        </p:txBody>
      </p:sp>
      <p:sp>
        <p:nvSpPr>
          <p:cNvPr id="3" name="Title 24">
            <a:extLst>
              <a:ext uri="{FF2B5EF4-FFF2-40B4-BE49-F238E27FC236}">
                <a16:creationId xmlns:a16="http://schemas.microsoft.com/office/drawing/2014/main" id="{3BF5C615-DC77-3D5F-83F9-D9DE94969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214" y="515800"/>
            <a:ext cx="4856809" cy="1418253"/>
          </a:xfrm>
        </p:spPr>
        <p:txBody>
          <a:bodyPr/>
          <a:lstStyle/>
          <a:p>
            <a:r>
              <a:rPr lang="en-US" dirty="0"/>
              <a:t>Shared </a:t>
            </a:r>
            <a:br>
              <a:rPr lang="en-US" dirty="0"/>
            </a:br>
            <a:r>
              <a:rPr lang="en-US" dirty="0"/>
              <a:t>Space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0111298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722518_win32_SD_v11" id="{6E195932-91F4-4861-8538-848409B20D97}" vid="{F5C82CE7-F5AC-4E30-975C-FD228ED220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5D81F2AF67C2545B1AC008414C39F65" ma:contentTypeVersion="15" ma:contentTypeDescription="Luo uusi asiakirja." ma:contentTypeScope="" ma:versionID="4bc4b87f6571b0de78dab17927d74136">
  <xsd:schema xmlns:xsd="http://www.w3.org/2001/XMLSchema" xmlns:xs="http://www.w3.org/2001/XMLSchema" xmlns:p="http://schemas.microsoft.com/office/2006/metadata/properties" xmlns:ns2="008c50e5-2b27-48d9-9c5a-a5ef71ad6135" xmlns:ns3="7aad5223-bc47-4b74-aeee-c3cd68ff073b" targetNamespace="http://schemas.microsoft.com/office/2006/metadata/properties" ma:root="true" ma:fieldsID="3465d32a08d0c46723b4ac9237776eec" ns2:_="" ns3:_="">
    <xsd:import namespace="008c50e5-2b27-48d9-9c5a-a5ef71ad6135"/>
    <xsd:import namespace="7aad5223-bc47-4b74-aeee-c3cd68ff07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c50e5-2b27-48d9-9c5a-a5ef71ad61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2a0716b9-ea6c-4544-a4bd-65ac324c60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d5223-bc47-4b74-aeee-c3cd68ff073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9ec50ae-66e9-4160-ae37-2c51e46173ac}" ma:internalName="TaxCatchAll" ma:showField="CatchAllData" ma:web="7aad5223-bc47-4b74-aeee-c3cd68ff07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aad5223-bc47-4b74-aeee-c3cd68ff073b" xsi:nil="true"/>
    <lcf76f155ced4ddcb4097134ff3c332f xmlns="008c50e5-2b27-48d9-9c5a-a5ef71ad613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0EAE0F-415B-4B10-984E-AD1944B612D0}"/>
</file>

<file path=customXml/itemProps2.xml><?xml version="1.0" encoding="utf-8"?>
<ds:datastoreItem xmlns:ds="http://schemas.openxmlformats.org/officeDocument/2006/customXml" ds:itemID="{3F796806-D3A7-49C6-9335-B8A0B9307F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7CDA33-9251-49D0-A51A-7888AA3E0635}">
  <ds:schemaRefs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sharepoint/v3"/>
    <ds:schemaRef ds:uri="230e9df3-be65-4c73-a93b-d1236ebd677e"/>
    <ds:schemaRef ds:uri="http://schemas.microsoft.com/office/2006/documentManagement/types"/>
    <ds:schemaRef ds:uri="http://purl.org/dc/elements/1.1/"/>
    <ds:schemaRef ds:uri="16c05727-aa75-4e4a-9b5f-8a80a1165891"/>
    <ds:schemaRef ds:uri="71af3243-3dd4-4a8d-8c0d-dd76da1f02a5"/>
    <ds:schemaRef ds:uri="http://purl.org/dc/terms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Light sales pitch presentation</Template>
  <TotalTime>1829</TotalTime>
  <Words>570</Words>
  <Application>Microsoft Office PowerPoint</Application>
  <PresentationFormat>Widescreen</PresentationFormat>
  <Paragraphs>176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Bodoni MT</vt:lpstr>
      <vt:lpstr>Calibri</vt:lpstr>
      <vt:lpstr>Source Sans Pro Light</vt:lpstr>
      <vt:lpstr>Custom</vt:lpstr>
      <vt:lpstr>Malmi, Helsingforce x 72h Ramboll Challenge</vt:lpstr>
      <vt:lpstr>MEET THE TEAM</vt:lpstr>
      <vt:lpstr>PowerPoint Presentation</vt:lpstr>
      <vt:lpstr>Local Opinions   (online discussion platform)</vt:lpstr>
      <vt:lpstr>PowerPoint Presentation</vt:lpstr>
      <vt:lpstr>Guiding Principles</vt:lpstr>
      <vt:lpstr>Guiding Principles</vt:lpstr>
      <vt:lpstr>1. Shared Spaces  2. Connecting Nodes</vt:lpstr>
      <vt:lpstr>Shared  Space</vt:lpstr>
      <vt:lpstr>Shared  Space</vt:lpstr>
      <vt:lpstr>Shared Space</vt:lpstr>
      <vt:lpstr>Shared Space</vt:lpstr>
      <vt:lpstr>PowerPoint Presentation</vt:lpstr>
      <vt:lpstr>Regeneration Plan – Nodes</vt:lpstr>
      <vt:lpstr>Illustration Singular Node</vt:lpstr>
      <vt:lpstr>Transitory Connection</vt:lpstr>
      <vt:lpstr>Universal Accessibility</vt:lpstr>
      <vt:lpstr>Urban Plaza</vt:lpstr>
      <vt:lpstr>PowerPoint Presentation</vt:lpstr>
      <vt:lpstr>PowerPoint Presentation</vt:lpstr>
      <vt:lpstr>PowerPoint Presentation</vt:lpstr>
      <vt:lpstr>Blueprint for Finnish Regeneration</vt:lpstr>
      <vt:lpstr>Thank you Helsingforce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Dinnissen Katja</dc:creator>
  <cp:lastModifiedBy>Dinnissen Katja</cp:lastModifiedBy>
  <cp:revision>3</cp:revision>
  <dcterms:created xsi:type="dcterms:W3CDTF">2024-10-23T12:10:45Z</dcterms:created>
  <dcterms:modified xsi:type="dcterms:W3CDTF">2024-10-24T18:56:50Z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0x010100C5D81F2AF67C2545B1AC008414C39F65</vt:lpwstr>
  </property>
  <property fmtid="{D5CDD505-2E9C-101B-9397-08002B2CF9AE}" pid="3" name="MediaServiceImageTags">
    <vt:lpwstr/>
  </property>
</Properties>
</file>