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6" r:id="rId3"/>
    <p:sldId id="258" r:id="rId4"/>
    <p:sldId id="264" r:id="rId5"/>
    <p:sldId id="263" r:id="rId6"/>
    <p:sldId id="271" r:id="rId7"/>
    <p:sldId id="262" r:id="rId8"/>
    <p:sldId id="260" r:id="rId9"/>
    <p:sldId id="261" r:id="rId10"/>
    <p:sldId id="267" r:id="rId11"/>
    <p:sldId id="269" r:id="rId12"/>
    <p:sldId id="270" r:id="rId13"/>
    <p:sldId id="273"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C2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230AAE-F549-D01C-A2D7-BE6B2D9D9221}" v="6" dt="2024-10-27T13:00:04.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hmo Sini" userId="S::sini.tohmo_vayla.fi#ext#@ramboll.onmicrosoft.com::9b097fba-29eb-411f-a9c1-5ef326b9459d" providerId="AD" clId="Web-{A6230AAE-F549-D01C-A2D7-BE6B2D9D9221}"/>
    <pc:docChg chg="modSld">
      <pc:chgData name="Tohmo Sini" userId="S::sini.tohmo_vayla.fi#ext#@ramboll.onmicrosoft.com::9b097fba-29eb-411f-a9c1-5ef326b9459d" providerId="AD" clId="Web-{A6230AAE-F549-D01C-A2D7-BE6B2D9D9221}" dt="2024-10-27T13:00:04.262" v="5" actId="1076"/>
      <pc:docMkLst>
        <pc:docMk/>
      </pc:docMkLst>
      <pc:sldChg chg="modSp">
        <pc:chgData name="Tohmo Sini" userId="S::sini.tohmo_vayla.fi#ext#@ramboll.onmicrosoft.com::9b097fba-29eb-411f-a9c1-5ef326b9459d" providerId="AD" clId="Web-{A6230AAE-F549-D01C-A2D7-BE6B2D9D9221}" dt="2024-10-27T13:00:04.262" v="5" actId="1076"/>
        <pc:sldMkLst>
          <pc:docMk/>
          <pc:sldMk cId="3462655934" sldId="263"/>
        </pc:sldMkLst>
        <pc:picChg chg="mod">
          <ac:chgData name="Tohmo Sini" userId="S::sini.tohmo_vayla.fi#ext#@ramboll.onmicrosoft.com::9b097fba-29eb-411f-a9c1-5ef326b9459d" providerId="AD" clId="Web-{A6230AAE-F549-D01C-A2D7-BE6B2D9D9221}" dt="2024-10-27T12:59:58.528" v="3" actId="1076"/>
          <ac:picMkLst>
            <pc:docMk/>
            <pc:sldMk cId="3462655934" sldId="263"/>
            <ac:picMk id="3" creationId="{F537C698-772E-79A2-3A06-4C7B7A87137A}"/>
          </ac:picMkLst>
        </pc:picChg>
        <pc:picChg chg="mod">
          <ac:chgData name="Tohmo Sini" userId="S::sini.tohmo_vayla.fi#ext#@ramboll.onmicrosoft.com::9b097fba-29eb-411f-a9c1-5ef326b9459d" providerId="AD" clId="Web-{A6230AAE-F549-D01C-A2D7-BE6B2D9D9221}" dt="2024-10-27T13:00:01.387" v="4" actId="1076"/>
          <ac:picMkLst>
            <pc:docMk/>
            <pc:sldMk cId="3462655934" sldId="263"/>
            <ac:picMk id="13" creationId="{ABA0209E-7263-4EBC-660C-E41D91F14B22}"/>
          </ac:picMkLst>
        </pc:picChg>
        <pc:picChg chg="mod">
          <ac:chgData name="Tohmo Sini" userId="S::sini.tohmo_vayla.fi#ext#@ramboll.onmicrosoft.com::9b097fba-29eb-411f-a9c1-5ef326b9459d" providerId="AD" clId="Web-{A6230AAE-F549-D01C-A2D7-BE6B2D9D9221}" dt="2024-10-27T13:00:04.262" v="5" actId="1076"/>
          <ac:picMkLst>
            <pc:docMk/>
            <pc:sldMk cId="3462655934" sldId="263"/>
            <ac:picMk id="19" creationId="{899AE658-583F-5BE0-D1D8-E7120D0D818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376D7-2A21-4205-85B9-11FE12BAE8D0}" type="doc">
      <dgm:prSet loTypeId="urn:microsoft.com/office/officeart/2005/8/layout/default" loCatId="list" qsTypeId="urn:microsoft.com/office/officeart/2005/8/quickstyle/simple1" qsCatId="simple" csTypeId="urn:microsoft.com/office/officeart/2005/8/colors/accent6_1" csCatId="accent6"/>
      <dgm:spPr/>
      <dgm:t>
        <a:bodyPr/>
        <a:lstStyle/>
        <a:p>
          <a:endParaRPr lang="en-US"/>
        </a:p>
      </dgm:t>
    </dgm:pt>
    <dgm:pt modelId="{918E1E94-96B2-4C29-98A2-F602AE2EA4C0}">
      <dgm:prSet/>
      <dgm:spPr/>
      <dgm:t>
        <a:bodyPr/>
        <a:lstStyle/>
        <a:p>
          <a:r>
            <a:rPr lang="en-US"/>
            <a:t>Regenerative design</a:t>
          </a:r>
        </a:p>
      </dgm:t>
    </dgm:pt>
    <dgm:pt modelId="{03991BC8-A6C7-4160-90E8-7064FE27B1AE}" type="parTrans" cxnId="{574287A5-F3FF-4CD4-AC5A-55826C9F96B8}">
      <dgm:prSet/>
      <dgm:spPr/>
      <dgm:t>
        <a:bodyPr/>
        <a:lstStyle/>
        <a:p>
          <a:endParaRPr lang="en-US"/>
        </a:p>
      </dgm:t>
    </dgm:pt>
    <dgm:pt modelId="{DE43DE35-2941-42E6-A4E3-A4396C7A1F11}" type="sibTrans" cxnId="{574287A5-F3FF-4CD4-AC5A-55826C9F96B8}">
      <dgm:prSet/>
      <dgm:spPr/>
      <dgm:t>
        <a:bodyPr/>
        <a:lstStyle/>
        <a:p>
          <a:endParaRPr lang="en-US"/>
        </a:p>
      </dgm:t>
    </dgm:pt>
    <dgm:pt modelId="{5222136D-86DC-4F20-BCE6-90DEE4291073}">
      <dgm:prSet/>
      <dgm:spPr/>
      <dgm:t>
        <a:bodyPr/>
        <a:lstStyle/>
        <a:p>
          <a:r>
            <a:rPr lang="en-US"/>
            <a:t>Zero-carbon emissions</a:t>
          </a:r>
        </a:p>
      </dgm:t>
    </dgm:pt>
    <dgm:pt modelId="{5C5F68C0-FD09-4266-ACF4-C3AB490C7B0D}" type="parTrans" cxnId="{E6E3F3AE-C49E-46C5-850B-C719D608D2E3}">
      <dgm:prSet/>
      <dgm:spPr/>
      <dgm:t>
        <a:bodyPr/>
        <a:lstStyle/>
        <a:p>
          <a:endParaRPr lang="en-US"/>
        </a:p>
      </dgm:t>
    </dgm:pt>
    <dgm:pt modelId="{B5BC9922-CD65-400D-AFB4-A9B9EAA97B25}" type="sibTrans" cxnId="{E6E3F3AE-C49E-46C5-850B-C719D608D2E3}">
      <dgm:prSet/>
      <dgm:spPr/>
      <dgm:t>
        <a:bodyPr/>
        <a:lstStyle/>
        <a:p>
          <a:endParaRPr lang="en-US"/>
        </a:p>
      </dgm:t>
    </dgm:pt>
    <dgm:pt modelId="{383261BB-B99B-4265-BF92-E3D5792CC9BD}">
      <dgm:prSet/>
      <dgm:spPr/>
      <dgm:t>
        <a:bodyPr/>
        <a:lstStyle/>
        <a:p>
          <a:r>
            <a:rPr lang="en-US"/>
            <a:t>Green energy</a:t>
          </a:r>
        </a:p>
      </dgm:t>
    </dgm:pt>
    <dgm:pt modelId="{F3131123-2518-4F03-BB34-50CDD16372A1}" type="parTrans" cxnId="{2B1A364E-9A40-4734-B721-54256099BD0A}">
      <dgm:prSet/>
      <dgm:spPr/>
      <dgm:t>
        <a:bodyPr/>
        <a:lstStyle/>
        <a:p>
          <a:endParaRPr lang="en-US"/>
        </a:p>
      </dgm:t>
    </dgm:pt>
    <dgm:pt modelId="{7AC4AA25-C0E6-4B2E-BA48-D82603CFA497}" type="sibTrans" cxnId="{2B1A364E-9A40-4734-B721-54256099BD0A}">
      <dgm:prSet/>
      <dgm:spPr/>
      <dgm:t>
        <a:bodyPr/>
        <a:lstStyle/>
        <a:p>
          <a:endParaRPr lang="en-US"/>
        </a:p>
      </dgm:t>
    </dgm:pt>
    <dgm:pt modelId="{110CD0AB-EED6-439A-9303-02EB2614E77B}">
      <dgm:prSet/>
      <dgm:spPr/>
      <dgm:t>
        <a:bodyPr/>
        <a:lstStyle/>
        <a:p>
          <a:r>
            <a:rPr lang="en-US"/>
            <a:t>Green transport networks</a:t>
          </a:r>
        </a:p>
      </dgm:t>
    </dgm:pt>
    <dgm:pt modelId="{CEFCA6D6-8D18-4916-BD55-F720BF180B47}" type="parTrans" cxnId="{B5FE9088-C885-4836-9326-41FC418E263F}">
      <dgm:prSet/>
      <dgm:spPr/>
      <dgm:t>
        <a:bodyPr/>
        <a:lstStyle/>
        <a:p>
          <a:endParaRPr lang="en-US"/>
        </a:p>
      </dgm:t>
    </dgm:pt>
    <dgm:pt modelId="{D5DA835A-4F0D-4BA1-BEEA-6D3D766B17C3}" type="sibTrans" cxnId="{B5FE9088-C885-4836-9326-41FC418E263F}">
      <dgm:prSet/>
      <dgm:spPr/>
      <dgm:t>
        <a:bodyPr/>
        <a:lstStyle/>
        <a:p>
          <a:endParaRPr lang="en-US"/>
        </a:p>
      </dgm:t>
    </dgm:pt>
    <dgm:pt modelId="{B4A05B74-FD58-4965-AF4B-B0133D30F69B}">
      <dgm:prSet/>
      <dgm:spPr/>
      <dgm:t>
        <a:bodyPr/>
        <a:lstStyle/>
        <a:p>
          <a:r>
            <a:rPr lang="en-US"/>
            <a:t>Multi-cultural society</a:t>
          </a:r>
        </a:p>
      </dgm:t>
    </dgm:pt>
    <dgm:pt modelId="{8D52E9F6-321B-4E71-B720-AD4491891A82}" type="parTrans" cxnId="{6206600E-71B3-4BFA-91B0-A6417D08FAF5}">
      <dgm:prSet/>
      <dgm:spPr/>
      <dgm:t>
        <a:bodyPr/>
        <a:lstStyle/>
        <a:p>
          <a:endParaRPr lang="en-US"/>
        </a:p>
      </dgm:t>
    </dgm:pt>
    <dgm:pt modelId="{3F1A2FF0-ECE6-49FB-A996-6C3CDDFF066D}" type="sibTrans" cxnId="{6206600E-71B3-4BFA-91B0-A6417D08FAF5}">
      <dgm:prSet/>
      <dgm:spPr/>
      <dgm:t>
        <a:bodyPr/>
        <a:lstStyle/>
        <a:p>
          <a:endParaRPr lang="en-US"/>
        </a:p>
      </dgm:t>
    </dgm:pt>
    <dgm:pt modelId="{4BDDFE63-80C9-421B-9B16-E94DF1F05072}">
      <dgm:prSet/>
      <dgm:spPr/>
      <dgm:t>
        <a:bodyPr/>
        <a:lstStyle/>
        <a:p>
          <a:r>
            <a:rPr lang="en-US"/>
            <a:t>Sustainable living</a:t>
          </a:r>
        </a:p>
      </dgm:t>
    </dgm:pt>
    <dgm:pt modelId="{CACD38D8-EC27-4830-895A-AC15FE873475}" type="parTrans" cxnId="{482D88C0-0497-4D31-A77C-BBD9154A8BC1}">
      <dgm:prSet/>
      <dgm:spPr/>
      <dgm:t>
        <a:bodyPr/>
        <a:lstStyle/>
        <a:p>
          <a:endParaRPr lang="en-US"/>
        </a:p>
      </dgm:t>
    </dgm:pt>
    <dgm:pt modelId="{1A73B3E5-34EF-4DB6-BB35-99E4B549659A}" type="sibTrans" cxnId="{482D88C0-0497-4D31-A77C-BBD9154A8BC1}">
      <dgm:prSet/>
      <dgm:spPr/>
      <dgm:t>
        <a:bodyPr/>
        <a:lstStyle/>
        <a:p>
          <a:endParaRPr lang="en-US"/>
        </a:p>
      </dgm:t>
    </dgm:pt>
    <dgm:pt modelId="{27925B2B-A9A4-4E9E-B053-9A3BE3E31829}" type="pres">
      <dgm:prSet presAssocID="{134376D7-2A21-4205-85B9-11FE12BAE8D0}" presName="diagram" presStyleCnt="0">
        <dgm:presLayoutVars>
          <dgm:dir/>
          <dgm:resizeHandles val="exact"/>
        </dgm:presLayoutVars>
      </dgm:prSet>
      <dgm:spPr/>
    </dgm:pt>
    <dgm:pt modelId="{D92AE216-5623-48A5-B694-060F4C7B7F36}" type="pres">
      <dgm:prSet presAssocID="{918E1E94-96B2-4C29-98A2-F602AE2EA4C0}" presName="node" presStyleLbl="node1" presStyleIdx="0" presStyleCnt="6">
        <dgm:presLayoutVars>
          <dgm:bulletEnabled val="1"/>
        </dgm:presLayoutVars>
      </dgm:prSet>
      <dgm:spPr/>
    </dgm:pt>
    <dgm:pt modelId="{C1B2A423-D4E4-4E45-A337-9F771E3078D1}" type="pres">
      <dgm:prSet presAssocID="{DE43DE35-2941-42E6-A4E3-A4396C7A1F11}" presName="sibTrans" presStyleCnt="0"/>
      <dgm:spPr/>
    </dgm:pt>
    <dgm:pt modelId="{2D13782C-4636-42FC-8066-30CDADBA5436}" type="pres">
      <dgm:prSet presAssocID="{5222136D-86DC-4F20-BCE6-90DEE4291073}" presName="node" presStyleLbl="node1" presStyleIdx="1" presStyleCnt="6">
        <dgm:presLayoutVars>
          <dgm:bulletEnabled val="1"/>
        </dgm:presLayoutVars>
      </dgm:prSet>
      <dgm:spPr/>
    </dgm:pt>
    <dgm:pt modelId="{24AF9C5D-5E97-40B7-8D45-80E5BC678292}" type="pres">
      <dgm:prSet presAssocID="{B5BC9922-CD65-400D-AFB4-A9B9EAA97B25}" presName="sibTrans" presStyleCnt="0"/>
      <dgm:spPr/>
    </dgm:pt>
    <dgm:pt modelId="{2C3303C6-DE78-42D7-900A-875D4A84C4C6}" type="pres">
      <dgm:prSet presAssocID="{383261BB-B99B-4265-BF92-E3D5792CC9BD}" presName="node" presStyleLbl="node1" presStyleIdx="2" presStyleCnt="6">
        <dgm:presLayoutVars>
          <dgm:bulletEnabled val="1"/>
        </dgm:presLayoutVars>
      </dgm:prSet>
      <dgm:spPr/>
    </dgm:pt>
    <dgm:pt modelId="{6C832405-B85F-4C87-80AC-9A35D23C66A8}" type="pres">
      <dgm:prSet presAssocID="{7AC4AA25-C0E6-4B2E-BA48-D82603CFA497}" presName="sibTrans" presStyleCnt="0"/>
      <dgm:spPr/>
    </dgm:pt>
    <dgm:pt modelId="{9DAD4D8E-B7FA-4495-AD4A-9E4879636271}" type="pres">
      <dgm:prSet presAssocID="{110CD0AB-EED6-439A-9303-02EB2614E77B}" presName="node" presStyleLbl="node1" presStyleIdx="3" presStyleCnt="6">
        <dgm:presLayoutVars>
          <dgm:bulletEnabled val="1"/>
        </dgm:presLayoutVars>
      </dgm:prSet>
      <dgm:spPr/>
    </dgm:pt>
    <dgm:pt modelId="{084CCD60-4191-4ABC-AE15-062F4E8050DC}" type="pres">
      <dgm:prSet presAssocID="{D5DA835A-4F0D-4BA1-BEEA-6D3D766B17C3}" presName="sibTrans" presStyleCnt="0"/>
      <dgm:spPr/>
    </dgm:pt>
    <dgm:pt modelId="{E8476877-5D90-4154-ACEB-DD6E4B51994E}" type="pres">
      <dgm:prSet presAssocID="{B4A05B74-FD58-4965-AF4B-B0133D30F69B}" presName="node" presStyleLbl="node1" presStyleIdx="4" presStyleCnt="6">
        <dgm:presLayoutVars>
          <dgm:bulletEnabled val="1"/>
        </dgm:presLayoutVars>
      </dgm:prSet>
      <dgm:spPr/>
    </dgm:pt>
    <dgm:pt modelId="{1E1D9891-04AF-4C77-96F5-7B3B53B68E8C}" type="pres">
      <dgm:prSet presAssocID="{3F1A2FF0-ECE6-49FB-A996-6C3CDDFF066D}" presName="sibTrans" presStyleCnt="0"/>
      <dgm:spPr/>
    </dgm:pt>
    <dgm:pt modelId="{46B15747-D05B-49C9-AC2F-F2857FD903C7}" type="pres">
      <dgm:prSet presAssocID="{4BDDFE63-80C9-421B-9B16-E94DF1F05072}" presName="node" presStyleLbl="node1" presStyleIdx="5" presStyleCnt="6">
        <dgm:presLayoutVars>
          <dgm:bulletEnabled val="1"/>
        </dgm:presLayoutVars>
      </dgm:prSet>
      <dgm:spPr/>
    </dgm:pt>
  </dgm:ptLst>
  <dgm:cxnLst>
    <dgm:cxn modelId="{6206600E-71B3-4BFA-91B0-A6417D08FAF5}" srcId="{134376D7-2A21-4205-85B9-11FE12BAE8D0}" destId="{B4A05B74-FD58-4965-AF4B-B0133D30F69B}" srcOrd="4" destOrd="0" parTransId="{8D52E9F6-321B-4E71-B720-AD4491891A82}" sibTransId="{3F1A2FF0-ECE6-49FB-A996-6C3CDDFF066D}"/>
    <dgm:cxn modelId="{7D2CF468-07ED-4B29-AE66-D2696A6A298E}" type="presOf" srcId="{4BDDFE63-80C9-421B-9B16-E94DF1F05072}" destId="{46B15747-D05B-49C9-AC2F-F2857FD903C7}" srcOrd="0" destOrd="0" presId="urn:microsoft.com/office/officeart/2005/8/layout/default"/>
    <dgm:cxn modelId="{4ECB1B6B-9400-4278-ADAC-2F7A71E0D813}" type="presOf" srcId="{918E1E94-96B2-4C29-98A2-F602AE2EA4C0}" destId="{D92AE216-5623-48A5-B694-060F4C7B7F36}" srcOrd="0" destOrd="0" presId="urn:microsoft.com/office/officeart/2005/8/layout/default"/>
    <dgm:cxn modelId="{2B1A364E-9A40-4734-B721-54256099BD0A}" srcId="{134376D7-2A21-4205-85B9-11FE12BAE8D0}" destId="{383261BB-B99B-4265-BF92-E3D5792CC9BD}" srcOrd="2" destOrd="0" parTransId="{F3131123-2518-4F03-BB34-50CDD16372A1}" sibTransId="{7AC4AA25-C0E6-4B2E-BA48-D82603CFA497}"/>
    <dgm:cxn modelId="{B5FE9088-C885-4836-9326-41FC418E263F}" srcId="{134376D7-2A21-4205-85B9-11FE12BAE8D0}" destId="{110CD0AB-EED6-439A-9303-02EB2614E77B}" srcOrd="3" destOrd="0" parTransId="{CEFCA6D6-8D18-4916-BD55-F720BF180B47}" sibTransId="{D5DA835A-4F0D-4BA1-BEEA-6D3D766B17C3}"/>
    <dgm:cxn modelId="{7106679E-A75C-4094-AD6C-BC1A5F9FAAA6}" type="presOf" srcId="{110CD0AB-EED6-439A-9303-02EB2614E77B}" destId="{9DAD4D8E-B7FA-4495-AD4A-9E4879636271}" srcOrd="0" destOrd="0" presId="urn:microsoft.com/office/officeart/2005/8/layout/default"/>
    <dgm:cxn modelId="{574287A5-F3FF-4CD4-AC5A-55826C9F96B8}" srcId="{134376D7-2A21-4205-85B9-11FE12BAE8D0}" destId="{918E1E94-96B2-4C29-98A2-F602AE2EA4C0}" srcOrd="0" destOrd="0" parTransId="{03991BC8-A6C7-4160-90E8-7064FE27B1AE}" sibTransId="{DE43DE35-2941-42E6-A4E3-A4396C7A1F11}"/>
    <dgm:cxn modelId="{A84CD3AA-11D7-4B93-9694-5D9A13605BEA}" type="presOf" srcId="{5222136D-86DC-4F20-BCE6-90DEE4291073}" destId="{2D13782C-4636-42FC-8066-30CDADBA5436}" srcOrd="0" destOrd="0" presId="urn:microsoft.com/office/officeart/2005/8/layout/default"/>
    <dgm:cxn modelId="{E6E3F3AE-C49E-46C5-850B-C719D608D2E3}" srcId="{134376D7-2A21-4205-85B9-11FE12BAE8D0}" destId="{5222136D-86DC-4F20-BCE6-90DEE4291073}" srcOrd="1" destOrd="0" parTransId="{5C5F68C0-FD09-4266-ACF4-C3AB490C7B0D}" sibTransId="{B5BC9922-CD65-400D-AFB4-A9B9EAA97B25}"/>
    <dgm:cxn modelId="{482D88C0-0497-4D31-A77C-BBD9154A8BC1}" srcId="{134376D7-2A21-4205-85B9-11FE12BAE8D0}" destId="{4BDDFE63-80C9-421B-9B16-E94DF1F05072}" srcOrd="5" destOrd="0" parTransId="{CACD38D8-EC27-4830-895A-AC15FE873475}" sibTransId="{1A73B3E5-34EF-4DB6-BB35-99E4B549659A}"/>
    <dgm:cxn modelId="{D64ED0D3-263A-4A85-B9C6-ACDCE705196A}" type="presOf" srcId="{B4A05B74-FD58-4965-AF4B-B0133D30F69B}" destId="{E8476877-5D90-4154-ACEB-DD6E4B51994E}" srcOrd="0" destOrd="0" presId="urn:microsoft.com/office/officeart/2005/8/layout/default"/>
    <dgm:cxn modelId="{73B668EE-ED50-4E96-9ED2-C1B79EF5D8CC}" type="presOf" srcId="{134376D7-2A21-4205-85B9-11FE12BAE8D0}" destId="{27925B2B-A9A4-4E9E-B053-9A3BE3E31829}" srcOrd="0" destOrd="0" presId="urn:microsoft.com/office/officeart/2005/8/layout/default"/>
    <dgm:cxn modelId="{4B9F96EF-7554-4261-BA3B-4731AAA7BCE6}" type="presOf" srcId="{383261BB-B99B-4265-BF92-E3D5792CC9BD}" destId="{2C3303C6-DE78-42D7-900A-875D4A84C4C6}" srcOrd="0" destOrd="0" presId="urn:microsoft.com/office/officeart/2005/8/layout/default"/>
    <dgm:cxn modelId="{24E39AE7-3128-4D63-9369-E74E8190AE71}" type="presParOf" srcId="{27925B2B-A9A4-4E9E-B053-9A3BE3E31829}" destId="{D92AE216-5623-48A5-B694-060F4C7B7F36}" srcOrd="0" destOrd="0" presId="urn:microsoft.com/office/officeart/2005/8/layout/default"/>
    <dgm:cxn modelId="{B37F9DAA-C74E-4D66-B959-E73AF70D5DFF}" type="presParOf" srcId="{27925B2B-A9A4-4E9E-B053-9A3BE3E31829}" destId="{C1B2A423-D4E4-4E45-A337-9F771E3078D1}" srcOrd="1" destOrd="0" presId="urn:microsoft.com/office/officeart/2005/8/layout/default"/>
    <dgm:cxn modelId="{5069E0A4-DB52-4F6F-8C75-729EE28A3513}" type="presParOf" srcId="{27925B2B-A9A4-4E9E-B053-9A3BE3E31829}" destId="{2D13782C-4636-42FC-8066-30CDADBA5436}" srcOrd="2" destOrd="0" presId="urn:microsoft.com/office/officeart/2005/8/layout/default"/>
    <dgm:cxn modelId="{23BC3E39-5BB1-4431-A15D-05168363A751}" type="presParOf" srcId="{27925B2B-A9A4-4E9E-B053-9A3BE3E31829}" destId="{24AF9C5D-5E97-40B7-8D45-80E5BC678292}" srcOrd="3" destOrd="0" presId="urn:microsoft.com/office/officeart/2005/8/layout/default"/>
    <dgm:cxn modelId="{A68407F7-F161-4A0B-9FB6-8940C40EC342}" type="presParOf" srcId="{27925B2B-A9A4-4E9E-B053-9A3BE3E31829}" destId="{2C3303C6-DE78-42D7-900A-875D4A84C4C6}" srcOrd="4" destOrd="0" presId="urn:microsoft.com/office/officeart/2005/8/layout/default"/>
    <dgm:cxn modelId="{156B2A96-ED13-4AE7-8742-BE1443F37F62}" type="presParOf" srcId="{27925B2B-A9A4-4E9E-B053-9A3BE3E31829}" destId="{6C832405-B85F-4C87-80AC-9A35D23C66A8}" srcOrd="5" destOrd="0" presId="urn:microsoft.com/office/officeart/2005/8/layout/default"/>
    <dgm:cxn modelId="{CCF9FF88-F96E-4B5B-B7F5-2DC6AB7121BA}" type="presParOf" srcId="{27925B2B-A9A4-4E9E-B053-9A3BE3E31829}" destId="{9DAD4D8E-B7FA-4495-AD4A-9E4879636271}" srcOrd="6" destOrd="0" presId="urn:microsoft.com/office/officeart/2005/8/layout/default"/>
    <dgm:cxn modelId="{E197D6FE-D982-42A8-A120-4B2906DD61A8}" type="presParOf" srcId="{27925B2B-A9A4-4E9E-B053-9A3BE3E31829}" destId="{084CCD60-4191-4ABC-AE15-062F4E8050DC}" srcOrd="7" destOrd="0" presId="urn:microsoft.com/office/officeart/2005/8/layout/default"/>
    <dgm:cxn modelId="{AD3E842A-D52C-41A2-AA87-E34626444B2F}" type="presParOf" srcId="{27925B2B-A9A4-4E9E-B053-9A3BE3E31829}" destId="{E8476877-5D90-4154-ACEB-DD6E4B51994E}" srcOrd="8" destOrd="0" presId="urn:microsoft.com/office/officeart/2005/8/layout/default"/>
    <dgm:cxn modelId="{B2785C36-7D73-40E9-8CCC-44B220BD1AB1}" type="presParOf" srcId="{27925B2B-A9A4-4E9E-B053-9A3BE3E31829}" destId="{1E1D9891-04AF-4C77-96F5-7B3B53B68E8C}" srcOrd="9" destOrd="0" presId="urn:microsoft.com/office/officeart/2005/8/layout/default"/>
    <dgm:cxn modelId="{28F640EC-1359-48F6-A817-21FBFDC78C0D}" type="presParOf" srcId="{27925B2B-A9A4-4E9E-B053-9A3BE3E31829}" destId="{46B15747-D05B-49C9-AC2F-F2857FD903C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CB1C99-21A9-4DA7-A7D2-876EE1624C8C}" type="doc">
      <dgm:prSet loTypeId="urn:microsoft.com/office/officeart/2005/8/layout/bProcess3" loCatId="process" qsTypeId="urn:microsoft.com/office/officeart/2005/8/quickstyle/simple1" qsCatId="simple" csTypeId="urn:microsoft.com/office/officeart/2005/8/colors/accent2_1" csCatId="accent2" phldr="1"/>
      <dgm:spPr/>
      <dgm:t>
        <a:bodyPr/>
        <a:lstStyle/>
        <a:p>
          <a:endParaRPr lang="en-US"/>
        </a:p>
      </dgm:t>
    </dgm:pt>
    <dgm:pt modelId="{D796B0C3-78CD-4AB9-957E-547268A0E5F8}">
      <dgm:prSet/>
      <dgm:spPr/>
      <dgm:t>
        <a:bodyPr/>
        <a:lstStyle/>
        <a:p>
          <a:pPr rtl="0"/>
          <a:r>
            <a:rPr lang="en-US"/>
            <a:t>A safe, clean, and efficient environment for families </a:t>
          </a:r>
          <a:endParaRPr lang="en-US">
            <a:latin typeface="Aptos Display" panose="020F0302020204030204"/>
          </a:endParaRPr>
        </a:p>
      </dgm:t>
    </dgm:pt>
    <dgm:pt modelId="{4990DB69-AC42-4637-B71A-9D94D4A51F35}" type="parTrans" cxnId="{073F0857-1ADF-4D77-8C91-6C198AE83E92}">
      <dgm:prSet/>
      <dgm:spPr/>
      <dgm:t>
        <a:bodyPr/>
        <a:lstStyle/>
        <a:p>
          <a:endParaRPr lang="en-US"/>
        </a:p>
      </dgm:t>
    </dgm:pt>
    <dgm:pt modelId="{B65D7124-B019-4375-B245-1246C4DB7077}" type="sibTrans" cxnId="{073F0857-1ADF-4D77-8C91-6C198AE83E92}">
      <dgm:prSet/>
      <dgm:spPr/>
      <dgm:t>
        <a:bodyPr/>
        <a:lstStyle/>
        <a:p>
          <a:endParaRPr lang="en-US"/>
        </a:p>
      </dgm:t>
    </dgm:pt>
    <dgm:pt modelId="{8032D88E-980A-431D-8FBA-7356141BA71F}">
      <dgm:prSet/>
      <dgm:spPr/>
      <dgm:t>
        <a:bodyPr/>
        <a:lstStyle/>
        <a:p>
          <a:r>
            <a:rPr lang="en-US"/>
            <a:t>Affordable housing initiatives </a:t>
          </a:r>
        </a:p>
      </dgm:t>
    </dgm:pt>
    <dgm:pt modelId="{DF418D93-2CAC-4D7A-8321-14B160C1B234}" type="parTrans" cxnId="{09B20C1E-D8CD-4461-B509-E88C3FAA50CC}">
      <dgm:prSet/>
      <dgm:spPr/>
      <dgm:t>
        <a:bodyPr/>
        <a:lstStyle/>
        <a:p>
          <a:endParaRPr lang="en-US"/>
        </a:p>
      </dgm:t>
    </dgm:pt>
    <dgm:pt modelId="{BD1A90C8-56FC-43CB-9918-726F0D3F93F1}" type="sibTrans" cxnId="{09B20C1E-D8CD-4461-B509-E88C3FAA50CC}">
      <dgm:prSet/>
      <dgm:spPr/>
      <dgm:t>
        <a:bodyPr/>
        <a:lstStyle/>
        <a:p>
          <a:endParaRPr lang="en-US"/>
        </a:p>
      </dgm:t>
    </dgm:pt>
    <dgm:pt modelId="{1036F56B-BE11-4248-8B89-DE7CA1481B01}">
      <dgm:prSet/>
      <dgm:spPr/>
      <dgm:t>
        <a:bodyPr/>
        <a:lstStyle/>
        <a:p>
          <a:r>
            <a:rPr lang="en-US"/>
            <a:t>High-quality public services: healthcare, education, elderly care</a:t>
          </a:r>
        </a:p>
      </dgm:t>
    </dgm:pt>
    <dgm:pt modelId="{E224ECF7-F9F2-4FAF-81C5-6B55E470D69A}" type="parTrans" cxnId="{FD0E40AE-A6F5-49C2-8E9F-E82D37E7C5ED}">
      <dgm:prSet/>
      <dgm:spPr/>
      <dgm:t>
        <a:bodyPr/>
        <a:lstStyle/>
        <a:p>
          <a:endParaRPr lang="en-US"/>
        </a:p>
      </dgm:t>
    </dgm:pt>
    <dgm:pt modelId="{07298DAC-4A13-4575-A63A-485FA373331C}" type="sibTrans" cxnId="{FD0E40AE-A6F5-49C2-8E9F-E82D37E7C5ED}">
      <dgm:prSet/>
      <dgm:spPr/>
      <dgm:t>
        <a:bodyPr/>
        <a:lstStyle/>
        <a:p>
          <a:endParaRPr lang="en-US"/>
        </a:p>
      </dgm:t>
    </dgm:pt>
    <dgm:pt modelId="{B1DD70AB-D52A-4869-B37F-8646B1DC0ABA}">
      <dgm:prSet phldr="0"/>
      <dgm:spPr/>
      <dgm:t>
        <a:bodyPr/>
        <a:lstStyle/>
        <a:p>
          <a:r>
            <a:rPr lang="en-US"/>
            <a:t>Connecting</a:t>
          </a:r>
          <a:r>
            <a:rPr lang="en-US">
              <a:latin typeface="Aptos Display" panose="020F0302020204030204"/>
            </a:rPr>
            <a:t> </a:t>
          </a:r>
          <a:r>
            <a:rPr lang="en-US" err="1">
              <a:latin typeface="Aptos Display" panose="020F0302020204030204"/>
            </a:rPr>
            <a:t>Sarkaniemi</a:t>
          </a:r>
          <a:r>
            <a:rPr lang="en-US"/>
            <a:t> to </a:t>
          </a:r>
          <a:r>
            <a:rPr lang="en-US" err="1"/>
            <a:t>Hiedranta</a:t>
          </a:r>
          <a:r>
            <a:rPr lang="en-US"/>
            <a:t> via the lake</a:t>
          </a:r>
        </a:p>
      </dgm:t>
    </dgm:pt>
    <dgm:pt modelId="{BCE9780A-7717-4C21-B27F-37FBCBAFF8E3}" type="parTrans" cxnId="{B59C7781-97E7-4EE4-83F1-2A2373C5AC5E}">
      <dgm:prSet/>
      <dgm:spPr/>
    </dgm:pt>
    <dgm:pt modelId="{835B8C69-A809-4275-8429-5CAE0B097D0F}" type="sibTrans" cxnId="{B59C7781-97E7-4EE4-83F1-2A2373C5AC5E}">
      <dgm:prSet/>
      <dgm:spPr/>
      <dgm:t>
        <a:bodyPr/>
        <a:lstStyle/>
        <a:p>
          <a:endParaRPr lang="en-US"/>
        </a:p>
      </dgm:t>
    </dgm:pt>
    <dgm:pt modelId="{0D70FE55-EA51-461D-9A91-C4648DC42FF8}" type="pres">
      <dgm:prSet presAssocID="{FACB1C99-21A9-4DA7-A7D2-876EE1624C8C}" presName="Name0" presStyleCnt="0">
        <dgm:presLayoutVars>
          <dgm:dir/>
          <dgm:resizeHandles val="exact"/>
        </dgm:presLayoutVars>
      </dgm:prSet>
      <dgm:spPr/>
    </dgm:pt>
    <dgm:pt modelId="{16704630-2E1D-4BE2-8DE3-0432C01353C7}" type="pres">
      <dgm:prSet presAssocID="{D796B0C3-78CD-4AB9-957E-547268A0E5F8}" presName="node" presStyleLbl="node1" presStyleIdx="0" presStyleCnt="4">
        <dgm:presLayoutVars>
          <dgm:bulletEnabled val="1"/>
        </dgm:presLayoutVars>
      </dgm:prSet>
      <dgm:spPr/>
    </dgm:pt>
    <dgm:pt modelId="{6425864D-5009-49C3-AB80-BFF5D7E5276A}" type="pres">
      <dgm:prSet presAssocID="{B65D7124-B019-4375-B245-1246C4DB7077}" presName="sibTrans" presStyleLbl="sibTrans1D1" presStyleIdx="0" presStyleCnt="3"/>
      <dgm:spPr/>
    </dgm:pt>
    <dgm:pt modelId="{C8A5CA6D-D747-40CE-82FE-01873744802A}" type="pres">
      <dgm:prSet presAssocID="{B65D7124-B019-4375-B245-1246C4DB7077}" presName="connectorText" presStyleLbl="sibTrans1D1" presStyleIdx="0" presStyleCnt="3"/>
      <dgm:spPr/>
    </dgm:pt>
    <dgm:pt modelId="{1BB13459-7EF5-4B7D-89B5-9269EAAFB1D4}" type="pres">
      <dgm:prSet presAssocID="{B1DD70AB-D52A-4869-B37F-8646B1DC0ABA}" presName="node" presStyleLbl="node1" presStyleIdx="1" presStyleCnt="4">
        <dgm:presLayoutVars>
          <dgm:bulletEnabled val="1"/>
        </dgm:presLayoutVars>
      </dgm:prSet>
      <dgm:spPr/>
    </dgm:pt>
    <dgm:pt modelId="{71CE6E8D-07B5-4AE0-9006-9FDAE5365587}" type="pres">
      <dgm:prSet presAssocID="{835B8C69-A809-4275-8429-5CAE0B097D0F}" presName="sibTrans" presStyleLbl="sibTrans1D1" presStyleIdx="1" presStyleCnt="3"/>
      <dgm:spPr/>
    </dgm:pt>
    <dgm:pt modelId="{E5ED054E-1A42-4C4F-847D-AD27922ED7BD}" type="pres">
      <dgm:prSet presAssocID="{835B8C69-A809-4275-8429-5CAE0B097D0F}" presName="connectorText" presStyleLbl="sibTrans1D1" presStyleIdx="1" presStyleCnt="3"/>
      <dgm:spPr/>
    </dgm:pt>
    <dgm:pt modelId="{E881ABDB-6F12-4FA2-9635-21A5C672664C}" type="pres">
      <dgm:prSet presAssocID="{8032D88E-980A-431D-8FBA-7356141BA71F}" presName="node" presStyleLbl="node1" presStyleIdx="2" presStyleCnt="4">
        <dgm:presLayoutVars>
          <dgm:bulletEnabled val="1"/>
        </dgm:presLayoutVars>
      </dgm:prSet>
      <dgm:spPr/>
    </dgm:pt>
    <dgm:pt modelId="{394C6719-CA82-406E-AEC8-BB27021B369D}" type="pres">
      <dgm:prSet presAssocID="{BD1A90C8-56FC-43CB-9918-726F0D3F93F1}" presName="sibTrans" presStyleLbl="sibTrans1D1" presStyleIdx="2" presStyleCnt="3"/>
      <dgm:spPr/>
    </dgm:pt>
    <dgm:pt modelId="{19C1D653-9C9D-4CF6-8203-B9ADB4A12758}" type="pres">
      <dgm:prSet presAssocID="{BD1A90C8-56FC-43CB-9918-726F0D3F93F1}" presName="connectorText" presStyleLbl="sibTrans1D1" presStyleIdx="2" presStyleCnt="3"/>
      <dgm:spPr/>
    </dgm:pt>
    <dgm:pt modelId="{2E217313-79EE-4233-82B0-E9F886B34907}" type="pres">
      <dgm:prSet presAssocID="{1036F56B-BE11-4248-8B89-DE7CA1481B01}" presName="node" presStyleLbl="node1" presStyleIdx="3" presStyleCnt="4">
        <dgm:presLayoutVars>
          <dgm:bulletEnabled val="1"/>
        </dgm:presLayoutVars>
      </dgm:prSet>
      <dgm:spPr/>
    </dgm:pt>
  </dgm:ptLst>
  <dgm:cxnLst>
    <dgm:cxn modelId="{09B20C1E-D8CD-4461-B509-E88C3FAA50CC}" srcId="{FACB1C99-21A9-4DA7-A7D2-876EE1624C8C}" destId="{8032D88E-980A-431D-8FBA-7356141BA71F}" srcOrd="2" destOrd="0" parTransId="{DF418D93-2CAC-4D7A-8321-14B160C1B234}" sibTransId="{BD1A90C8-56FC-43CB-9918-726F0D3F93F1}"/>
    <dgm:cxn modelId="{7F96971E-1937-42CE-A422-59741CE4049A}" type="presOf" srcId="{835B8C69-A809-4275-8429-5CAE0B097D0F}" destId="{E5ED054E-1A42-4C4F-847D-AD27922ED7BD}" srcOrd="1" destOrd="0" presId="urn:microsoft.com/office/officeart/2005/8/layout/bProcess3"/>
    <dgm:cxn modelId="{6CE54052-C65B-4425-B7F5-EA2CA6C5331D}" type="presOf" srcId="{D796B0C3-78CD-4AB9-957E-547268A0E5F8}" destId="{16704630-2E1D-4BE2-8DE3-0432C01353C7}" srcOrd="0" destOrd="0" presId="urn:microsoft.com/office/officeart/2005/8/layout/bProcess3"/>
    <dgm:cxn modelId="{073F0857-1ADF-4D77-8C91-6C198AE83E92}" srcId="{FACB1C99-21A9-4DA7-A7D2-876EE1624C8C}" destId="{D796B0C3-78CD-4AB9-957E-547268A0E5F8}" srcOrd="0" destOrd="0" parTransId="{4990DB69-AC42-4637-B71A-9D94D4A51F35}" sibTransId="{B65D7124-B019-4375-B245-1246C4DB7077}"/>
    <dgm:cxn modelId="{C5D2CF59-5BC5-499A-82B5-0795AB506CD5}" type="presOf" srcId="{FACB1C99-21A9-4DA7-A7D2-876EE1624C8C}" destId="{0D70FE55-EA51-461D-9A91-C4648DC42FF8}" srcOrd="0" destOrd="0" presId="urn:microsoft.com/office/officeart/2005/8/layout/bProcess3"/>
    <dgm:cxn modelId="{899D497A-ABF7-49FF-B8D1-E7141E08C010}" type="presOf" srcId="{8032D88E-980A-431D-8FBA-7356141BA71F}" destId="{E881ABDB-6F12-4FA2-9635-21A5C672664C}" srcOrd="0" destOrd="0" presId="urn:microsoft.com/office/officeart/2005/8/layout/bProcess3"/>
    <dgm:cxn modelId="{B59C7781-97E7-4EE4-83F1-2A2373C5AC5E}" srcId="{FACB1C99-21A9-4DA7-A7D2-876EE1624C8C}" destId="{B1DD70AB-D52A-4869-B37F-8646B1DC0ABA}" srcOrd="1" destOrd="0" parTransId="{BCE9780A-7717-4C21-B27F-37FBCBAFF8E3}" sibTransId="{835B8C69-A809-4275-8429-5CAE0B097D0F}"/>
    <dgm:cxn modelId="{3ADF698D-1DA9-4886-AC90-0BC9E43ECBC4}" type="presOf" srcId="{B65D7124-B019-4375-B245-1246C4DB7077}" destId="{6425864D-5009-49C3-AB80-BFF5D7E5276A}" srcOrd="0" destOrd="0" presId="urn:microsoft.com/office/officeart/2005/8/layout/bProcess3"/>
    <dgm:cxn modelId="{8211C893-8457-4FAE-A0CE-C68FFDD4058E}" type="presOf" srcId="{B65D7124-B019-4375-B245-1246C4DB7077}" destId="{C8A5CA6D-D747-40CE-82FE-01873744802A}" srcOrd="1" destOrd="0" presId="urn:microsoft.com/office/officeart/2005/8/layout/bProcess3"/>
    <dgm:cxn modelId="{0FB825A9-25CC-4B0D-A75D-0964E8387713}" type="presOf" srcId="{835B8C69-A809-4275-8429-5CAE0B097D0F}" destId="{71CE6E8D-07B5-4AE0-9006-9FDAE5365587}" srcOrd="0" destOrd="0" presId="urn:microsoft.com/office/officeart/2005/8/layout/bProcess3"/>
    <dgm:cxn modelId="{FD0E40AE-A6F5-49C2-8E9F-E82D37E7C5ED}" srcId="{FACB1C99-21A9-4DA7-A7D2-876EE1624C8C}" destId="{1036F56B-BE11-4248-8B89-DE7CA1481B01}" srcOrd="3" destOrd="0" parTransId="{E224ECF7-F9F2-4FAF-81C5-6B55E470D69A}" sibTransId="{07298DAC-4A13-4575-A63A-485FA373331C}"/>
    <dgm:cxn modelId="{D40411B1-5F50-4D6D-9777-BF172D4C1F07}" type="presOf" srcId="{B1DD70AB-D52A-4869-B37F-8646B1DC0ABA}" destId="{1BB13459-7EF5-4B7D-89B5-9269EAAFB1D4}" srcOrd="0" destOrd="0" presId="urn:microsoft.com/office/officeart/2005/8/layout/bProcess3"/>
    <dgm:cxn modelId="{50F6D1B6-F7D5-434F-8DE7-DCBFDF5AD3A3}" type="presOf" srcId="{BD1A90C8-56FC-43CB-9918-726F0D3F93F1}" destId="{19C1D653-9C9D-4CF6-8203-B9ADB4A12758}" srcOrd="1" destOrd="0" presId="urn:microsoft.com/office/officeart/2005/8/layout/bProcess3"/>
    <dgm:cxn modelId="{48A389BD-9C9E-49F9-821D-5626E38BD34F}" type="presOf" srcId="{1036F56B-BE11-4248-8B89-DE7CA1481B01}" destId="{2E217313-79EE-4233-82B0-E9F886B34907}" srcOrd="0" destOrd="0" presId="urn:microsoft.com/office/officeart/2005/8/layout/bProcess3"/>
    <dgm:cxn modelId="{BDF445E7-E738-4D97-9766-F89CD5BA9D53}" type="presOf" srcId="{BD1A90C8-56FC-43CB-9918-726F0D3F93F1}" destId="{394C6719-CA82-406E-AEC8-BB27021B369D}" srcOrd="0" destOrd="0" presId="urn:microsoft.com/office/officeart/2005/8/layout/bProcess3"/>
    <dgm:cxn modelId="{F3871649-37CE-46D3-A340-6956CF1B1748}" type="presParOf" srcId="{0D70FE55-EA51-461D-9A91-C4648DC42FF8}" destId="{16704630-2E1D-4BE2-8DE3-0432C01353C7}" srcOrd="0" destOrd="0" presId="urn:microsoft.com/office/officeart/2005/8/layout/bProcess3"/>
    <dgm:cxn modelId="{61AEA6E0-4610-4662-85A2-882FC920DD30}" type="presParOf" srcId="{0D70FE55-EA51-461D-9A91-C4648DC42FF8}" destId="{6425864D-5009-49C3-AB80-BFF5D7E5276A}" srcOrd="1" destOrd="0" presId="urn:microsoft.com/office/officeart/2005/8/layout/bProcess3"/>
    <dgm:cxn modelId="{C20A7767-3221-44B9-86E5-31E66E08F087}" type="presParOf" srcId="{6425864D-5009-49C3-AB80-BFF5D7E5276A}" destId="{C8A5CA6D-D747-40CE-82FE-01873744802A}" srcOrd="0" destOrd="0" presId="urn:microsoft.com/office/officeart/2005/8/layout/bProcess3"/>
    <dgm:cxn modelId="{FC69CB74-9AF0-4884-8D0C-5C36AC2369B0}" type="presParOf" srcId="{0D70FE55-EA51-461D-9A91-C4648DC42FF8}" destId="{1BB13459-7EF5-4B7D-89B5-9269EAAFB1D4}" srcOrd="2" destOrd="0" presId="urn:microsoft.com/office/officeart/2005/8/layout/bProcess3"/>
    <dgm:cxn modelId="{60CCBEB2-F4A8-4B64-AEC1-CD75086F97DC}" type="presParOf" srcId="{0D70FE55-EA51-461D-9A91-C4648DC42FF8}" destId="{71CE6E8D-07B5-4AE0-9006-9FDAE5365587}" srcOrd="3" destOrd="0" presId="urn:microsoft.com/office/officeart/2005/8/layout/bProcess3"/>
    <dgm:cxn modelId="{CC877F69-A327-4997-B23E-BF446516E10E}" type="presParOf" srcId="{71CE6E8D-07B5-4AE0-9006-9FDAE5365587}" destId="{E5ED054E-1A42-4C4F-847D-AD27922ED7BD}" srcOrd="0" destOrd="0" presId="urn:microsoft.com/office/officeart/2005/8/layout/bProcess3"/>
    <dgm:cxn modelId="{48CB9FD4-EC29-490B-852F-11798E775C89}" type="presParOf" srcId="{0D70FE55-EA51-461D-9A91-C4648DC42FF8}" destId="{E881ABDB-6F12-4FA2-9635-21A5C672664C}" srcOrd="4" destOrd="0" presId="urn:microsoft.com/office/officeart/2005/8/layout/bProcess3"/>
    <dgm:cxn modelId="{4DC09C6D-9E26-4045-8450-378F88EFD226}" type="presParOf" srcId="{0D70FE55-EA51-461D-9A91-C4648DC42FF8}" destId="{394C6719-CA82-406E-AEC8-BB27021B369D}" srcOrd="5" destOrd="0" presId="urn:microsoft.com/office/officeart/2005/8/layout/bProcess3"/>
    <dgm:cxn modelId="{5788761D-64B1-4507-AF31-10DEF5498EDC}" type="presParOf" srcId="{394C6719-CA82-406E-AEC8-BB27021B369D}" destId="{19C1D653-9C9D-4CF6-8203-B9ADB4A12758}" srcOrd="0" destOrd="0" presId="urn:microsoft.com/office/officeart/2005/8/layout/bProcess3"/>
    <dgm:cxn modelId="{4166300F-E9C9-4C13-BED9-29FE47DED82D}" type="presParOf" srcId="{0D70FE55-EA51-461D-9A91-C4648DC42FF8}" destId="{2E217313-79EE-4233-82B0-E9F886B34907}"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FEFC83-D453-41F6-81B9-BE75AF057D74}" type="doc">
      <dgm:prSet loTypeId="urn:microsoft.com/office/officeart/2005/8/layout/vList2" loCatId="list" qsTypeId="urn:microsoft.com/office/officeart/2005/8/quickstyle/simple1" qsCatId="simple" csTypeId="urn:microsoft.com/office/officeart/2005/8/colors/accent2_1" csCatId="accent2"/>
      <dgm:spPr/>
      <dgm:t>
        <a:bodyPr/>
        <a:lstStyle/>
        <a:p>
          <a:endParaRPr lang="en-US"/>
        </a:p>
      </dgm:t>
    </dgm:pt>
    <dgm:pt modelId="{14ACB079-AD5D-466C-957A-B4E39B148DCD}">
      <dgm:prSet/>
      <dgm:spPr/>
      <dgm:t>
        <a:bodyPr/>
        <a:lstStyle/>
        <a:p>
          <a:pPr rtl="0"/>
          <a:r>
            <a:rPr lang="en-US"/>
            <a:t>Repurposing the old factory as a cultural </a:t>
          </a:r>
          <a:r>
            <a:rPr lang="en-US" err="1"/>
            <a:t>centre</a:t>
          </a:r>
          <a:r>
            <a:rPr lang="en-US"/>
            <a:t> (</a:t>
          </a:r>
          <a:r>
            <a:rPr lang="en-US">
              <a:latin typeface="Aptos Display" panose="020F0302020204030204"/>
            </a:rPr>
            <a:t>Art</a:t>
          </a:r>
          <a:r>
            <a:rPr lang="en-US"/>
            <a:t> galleries, community </a:t>
          </a:r>
          <a:r>
            <a:rPr lang="en-US">
              <a:latin typeface="Aptos Display" panose="020F0302020204030204"/>
            </a:rPr>
            <a:t>events, festivals</a:t>
          </a:r>
          <a:r>
            <a:rPr lang="en-US"/>
            <a:t>, music and exhibitions)</a:t>
          </a:r>
        </a:p>
      </dgm:t>
    </dgm:pt>
    <dgm:pt modelId="{8AB5BA55-6B50-4B2D-9FC3-ADAD40716DB6}" type="parTrans" cxnId="{BB25230C-6C21-41B6-9623-3A43800B167E}">
      <dgm:prSet/>
      <dgm:spPr/>
      <dgm:t>
        <a:bodyPr/>
        <a:lstStyle/>
        <a:p>
          <a:endParaRPr lang="en-US"/>
        </a:p>
      </dgm:t>
    </dgm:pt>
    <dgm:pt modelId="{1B0E0AF2-6A0E-4919-A93E-3E7D7F1569C9}" type="sibTrans" cxnId="{BB25230C-6C21-41B6-9623-3A43800B167E}">
      <dgm:prSet/>
      <dgm:spPr/>
      <dgm:t>
        <a:bodyPr/>
        <a:lstStyle/>
        <a:p>
          <a:endParaRPr lang="en-US"/>
        </a:p>
      </dgm:t>
    </dgm:pt>
    <dgm:pt modelId="{96BE729F-B893-4E53-BABA-1315E3B7E95D}">
      <dgm:prSet/>
      <dgm:spPr/>
      <dgm:t>
        <a:bodyPr/>
        <a:lstStyle/>
        <a:p>
          <a:r>
            <a:rPr lang="en-US" err="1"/>
            <a:t>Ateneum</a:t>
          </a:r>
          <a:r>
            <a:rPr lang="en-US"/>
            <a:t> Art Museum (Helsinki) to open a co-exhibition center in </a:t>
          </a:r>
          <a:r>
            <a:rPr lang="en-US" err="1"/>
            <a:t>Hiehderanta</a:t>
          </a:r>
          <a:r>
            <a:rPr lang="en-US"/>
            <a:t>.</a:t>
          </a:r>
        </a:p>
      </dgm:t>
    </dgm:pt>
    <dgm:pt modelId="{4E2B6A1A-CED7-4E5E-8C73-CA812BDD4B3D}" type="parTrans" cxnId="{ACE680D8-1925-4D63-872B-541B7F520661}">
      <dgm:prSet/>
      <dgm:spPr/>
      <dgm:t>
        <a:bodyPr/>
        <a:lstStyle/>
        <a:p>
          <a:endParaRPr lang="en-US"/>
        </a:p>
      </dgm:t>
    </dgm:pt>
    <dgm:pt modelId="{3CF8ACD9-ED19-4DE5-B364-16CABB5D835D}" type="sibTrans" cxnId="{ACE680D8-1925-4D63-872B-541B7F520661}">
      <dgm:prSet/>
      <dgm:spPr/>
      <dgm:t>
        <a:bodyPr/>
        <a:lstStyle/>
        <a:p>
          <a:endParaRPr lang="en-US"/>
        </a:p>
      </dgm:t>
    </dgm:pt>
    <dgm:pt modelId="{01A8261E-C89B-4422-86BB-C297ABD3B537}">
      <dgm:prSet/>
      <dgm:spPr/>
      <dgm:t>
        <a:bodyPr/>
        <a:lstStyle/>
        <a:p>
          <a:r>
            <a:rPr lang="en-US"/>
            <a:t>An app offering personalized AI-powered checkpoint tours</a:t>
          </a:r>
        </a:p>
      </dgm:t>
    </dgm:pt>
    <dgm:pt modelId="{8337CC69-6E96-4229-81CE-25B6EFB191EB}" type="parTrans" cxnId="{0DB4E438-B809-4FBB-B7A7-A82D1CF5D4AF}">
      <dgm:prSet/>
      <dgm:spPr/>
      <dgm:t>
        <a:bodyPr/>
        <a:lstStyle/>
        <a:p>
          <a:endParaRPr lang="en-US"/>
        </a:p>
      </dgm:t>
    </dgm:pt>
    <dgm:pt modelId="{7A87FC53-CE5E-4B86-8BA6-ACE97403A1C7}" type="sibTrans" cxnId="{0DB4E438-B809-4FBB-B7A7-A82D1CF5D4AF}">
      <dgm:prSet/>
      <dgm:spPr/>
      <dgm:t>
        <a:bodyPr/>
        <a:lstStyle/>
        <a:p>
          <a:endParaRPr lang="en-US"/>
        </a:p>
      </dgm:t>
    </dgm:pt>
    <dgm:pt modelId="{407F37A4-182E-435E-8C9C-99DC555BFB2A}" type="pres">
      <dgm:prSet presAssocID="{EDFEFC83-D453-41F6-81B9-BE75AF057D74}" presName="linear" presStyleCnt="0">
        <dgm:presLayoutVars>
          <dgm:animLvl val="lvl"/>
          <dgm:resizeHandles val="exact"/>
        </dgm:presLayoutVars>
      </dgm:prSet>
      <dgm:spPr/>
    </dgm:pt>
    <dgm:pt modelId="{615E388A-B820-4B75-AF7B-8227A29D5B73}" type="pres">
      <dgm:prSet presAssocID="{14ACB079-AD5D-466C-957A-B4E39B148DCD}" presName="parentText" presStyleLbl="node1" presStyleIdx="0" presStyleCnt="3">
        <dgm:presLayoutVars>
          <dgm:chMax val="0"/>
          <dgm:bulletEnabled val="1"/>
        </dgm:presLayoutVars>
      </dgm:prSet>
      <dgm:spPr/>
    </dgm:pt>
    <dgm:pt modelId="{77CBD096-D9A4-4DE5-B9AD-6532E482CA44}" type="pres">
      <dgm:prSet presAssocID="{1B0E0AF2-6A0E-4919-A93E-3E7D7F1569C9}" presName="spacer" presStyleCnt="0"/>
      <dgm:spPr/>
    </dgm:pt>
    <dgm:pt modelId="{04CC026B-0BBE-4297-8A1B-E16B90F1F7B7}" type="pres">
      <dgm:prSet presAssocID="{96BE729F-B893-4E53-BABA-1315E3B7E95D}" presName="parentText" presStyleLbl="node1" presStyleIdx="1" presStyleCnt="3">
        <dgm:presLayoutVars>
          <dgm:chMax val="0"/>
          <dgm:bulletEnabled val="1"/>
        </dgm:presLayoutVars>
      </dgm:prSet>
      <dgm:spPr/>
    </dgm:pt>
    <dgm:pt modelId="{030A54BC-C54D-4742-9ED4-83F32B6E1249}" type="pres">
      <dgm:prSet presAssocID="{3CF8ACD9-ED19-4DE5-B364-16CABB5D835D}" presName="spacer" presStyleCnt="0"/>
      <dgm:spPr/>
    </dgm:pt>
    <dgm:pt modelId="{23077EF9-B451-498B-87D3-FCB6AB9D501E}" type="pres">
      <dgm:prSet presAssocID="{01A8261E-C89B-4422-86BB-C297ABD3B537}" presName="parentText" presStyleLbl="node1" presStyleIdx="2" presStyleCnt="3">
        <dgm:presLayoutVars>
          <dgm:chMax val="0"/>
          <dgm:bulletEnabled val="1"/>
        </dgm:presLayoutVars>
      </dgm:prSet>
      <dgm:spPr/>
    </dgm:pt>
  </dgm:ptLst>
  <dgm:cxnLst>
    <dgm:cxn modelId="{BB25230C-6C21-41B6-9623-3A43800B167E}" srcId="{EDFEFC83-D453-41F6-81B9-BE75AF057D74}" destId="{14ACB079-AD5D-466C-957A-B4E39B148DCD}" srcOrd="0" destOrd="0" parTransId="{8AB5BA55-6B50-4B2D-9FC3-ADAD40716DB6}" sibTransId="{1B0E0AF2-6A0E-4919-A93E-3E7D7F1569C9}"/>
    <dgm:cxn modelId="{0DB4E438-B809-4FBB-B7A7-A82D1CF5D4AF}" srcId="{EDFEFC83-D453-41F6-81B9-BE75AF057D74}" destId="{01A8261E-C89B-4422-86BB-C297ABD3B537}" srcOrd="2" destOrd="0" parTransId="{8337CC69-6E96-4229-81CE-25B6EFB191EB}" sibTransId="{7A87FC53-CE5E-4B86-8BA6-ACE97403A1C7}"/>
    <dgm:cxn modelId="{91762245-C399-4CEC-8EBD-A90810446A77}" type="presOf" srcId="{14ACB079-AD5D-466C-957A-B4E39B148DCD}" destId="{615E388A-B820-4B75-AF7B-8227A29D5B73}" srcOrd="0" destOrd="0" presId="urn:microsoft.com/office/officeart/2005/8/layout/vList2"/>
    <dgm:cxn modelId="{2779CEA7-9EE5-4916-9127-E41F4BE79893}" type="presOf" srcId="{01A8261E-C89B-4422-86BB-C297ABD3B537}" destId="{23077EF9-B451-498B-87D3-FCB6AB9D501E}" srcOrd="0" destOrd="0" presId="urn:microsoft.com/office/officeart/2005/8/layout/vList2"/>
    <dgm:cxn modelId="{77FFB7B3-4E37-46EB-AFE1-E3F3FED0A105}" type="presOf" srcId="{EDFEFC83-D453-41F6-81B9-BE75AF057D74}" destId="{407F37A4-182E-435E-8C9C-99DC555BFB2A}" srcOrd="0" destOrd="0" presId="urn:microsoft.com/office/officeart/2005/8/layout/vList2"/>
    <dgm:cxn modelId="{6F71C9D0-6475-4CC5-B5EA-507949A971DE}" type="presOf" srcId="{96BE729F-B893-4E53-BABA-1315E3B7E95D}" destId="{04CC026B-0BBE-4297-8A1B-E16B90F1F7B7}" srcOrd="0" destOrd="0" presId="urn:microsoft.com/office/officeart/2005/8/layout/vList2"/>
    <dgm:cxn modelId="{ACE680D8-1925-4D63-872B-541B7F520661}" srcId="{EDFEFC83-D453-41F6-81B9-BE75AF057D74}" destId="{96BE729F-B893-4E53-BABA-1315E3B7E95D}" srcOrd="1" destOrd="0" parTransId="{4E2B6A1A-CED7-4E5E-8C73-CA812BDD4B3D}" sibTransId="{3CF8ACD9-ED19-4DE5-B364-16CABB5D835D}"/>
    <dgm:cxn modelId="{1009BFB6-DF9A-4AC4-8619-CFD0EF5C5484}" type="presParOf" srcId="{407F37A4-182E-435E-8C9C-99DC555BFB2A}" destId="{615E388A-B820-4B75-AF7B-8227A29D5B73}" srcOrd="0" destOrd="0" presId="urn:microsoft.com/office/officeart/2005/8/layout/vList2"/>
    <dgm:cxn modelId="{E315BC9D-ADAA-4DBC-9A6F-D12B6EF9A56B}" type="presParOf" srcId="{407F37A4-182E-435E-8C9C-99DC555BFB2A}" destId="{77CBD096-D9A4-4DE5-B9AD-6532E482CA44}" srcOrd="1" destOrd="0" presId="urn:microsoft.com/office/officeart/2005/8/layout/vList2"/>
    <dgm:cxn modelId="{7C29CC97-172D-4DA5-8A13-9680BF9B738A}" type="presParOf" srcId="{407F37A4-182E-435E-8C9C-99DC555BFB2A}" destId="{04CC026B-0BBE-4297-8A1B-E16B90F1F7B7}" srcOrd="2" destOrd="0" presId="urn:microsoft.com/office/officeart/2005/8/layout/vList2"/>
    <dgm:cxn modelId="{F0F82F59-5255-44D8-B271-CDBA885557D3}" type="presParOf" srcId="{407F37A4-182E-435E-8C9C-99DC555BFB2A}" destId="{030A54BC-C54D-4742-9ED4-83F32B6E1249}" srcOrd="3" destOrd="0" presId="urn:microsoft.com/office/officeart/2005/8/layout/vList2"/>
    <dgm:cxn modelId="{A22895AA-8354-4EEF-BC35-9BA82E818CA9}" type="presParOf" srcId="{407F37A4-182E-435E-8C9C-99DC555BFB2A}" destId="{23077EF9-B451-498B-87D3-FCB6AB9D501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AE216-5623-48A5-B694-060F4C7B7F36}">
      <dsp:nvSpPr>
        <dsp:cNvPr id="0" name=""/>
        <dsp:cNvSpPr/>
      </dsp:nvSpPr>
      <dsp:spPr>
        <a:xfrm>
          <a:off x="720274" y="1765"/>
          <a:ext cx="2075726" cy="1245435"/>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Regenerative design</a:t>
          </a:r>
        </a:p>
      </dsp:txBody>
      <dsp:txXfrm>
        <a:off x="720274" y="1765"/>
        <a:ext cx="2075726" cy="1245435"/>
      </dsp:txXfrm>
    </dsp:sp>
    <dsp:sp modelId="{2D13782C-4636-42FC-8066-30CDADBA5436}">
      <dsp:nvSpPr>
        <dsp:cNvPr id="0" name=""/>
        <dsp:cNvSpPr/>
      </dsp:nvSpPr>
      <dsp:spPr>
        <a:xfrm>
          <a:off x="3003572" y="1765"/>
          <a:ext cx="2075726" cy="1245435"/>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Zero-carbon emissions</a:t>
          </a:r>
        </a:p>
      </dsp:txBody>
      <dsp:txXfrm>
        <a:off x="3003572" y="1765"/>
        <a:ext cx="2075726" cy="1245435"/>
      </dsp:txXfrm>
    </dsp:sp>
    <dsp:sp modelId="{2C3303C6-DE78-42D7-900A-875D4A84C4C6}">
      <dsp:nvSpPr>
        <dsp:cNvPr id="0" name=""/>
        <dsp:cNvSpPr/>
      </dsp:nvSpPr>
      <dsp:spPr>
        <a:xfrm>
          <a:off x="720274" y="1454774"/>
          <a:ext cx="2075726" cy="1245435"/>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Green energy</a:t>
          </a:r>
        </a:p>
      </dsp:txBody>
      <dsp:txXfrm>
        <a:off x="720274" y="1454774"/>
        <a:ext cx="2075726" cy="1245435"/>
      </dsp:txXfrm>
    </dsp:sp>
    <dsp:sp modelId="{9DAD4D8E-B7FA-4495-AD4A-9E4879636271}">
      <dsp:nvSpPr>
        <dsp:cNvPr id="0" name=""/>
        <dsp:cNvSpPr/>
      </dsp:nvSpPr>
      <dsp:spPr>
        <a:xfrm>
          <a:off x="3003572" y="1454774"/>
          <a:ext cx="2075726" cy="1245435"/>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Green transport networks</a:t>
          </a:r>
        </a:p>
      </dsp:txBody>
      <dsp:txXfrm>
        <a:off x="3003572" y="1454774"/>
        <a:ext cx="2075726" cy="1245435"/>
      </dsp:txXfrm>
    </dsp:sp>
    <dsp:sp modelId="{E8476877-5D90-4154-ACEB-DD6E4B51994E}">
      <dsp:nvSpPr>
        <dsp:cNvPr id="0" name=""/>
        <dsp:cNvSpPr/>
      </dsp:nvSpPr>
      <dsp:spPr>
        <a:xfrm>
          <a:off x="720274" y="2907782"/>
          <a:ext cx="2075726" cy="1245435"/>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Multi-cultural society</a:t>
          </a:r>
        </a:p>
      </dsp:txBody>
      <dsp:txXfrm>
        <a:off x="720274" y="2907782"/>
        <a:ext cx="2075726" cy="1245435"/>
      </dsp:txXfrm>
    </dsp:sp>
    <dsp:sp modelId="{46B15747-D05B-49C9-AC2F-F2857FD903C7}">
      <dsp:nvSpPr>
        <dsp:cNvPr id="0" name=""/>
        <dsp:cNvSpPr/>
      </dsp:nvSpPr>
      <dsp:spPr>
        <a:xfrm>
          <a:off x="3003572" y="2907782"/>
          <a:ext cx="2075726" cy="1245435"/>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Sustainable living</a:t>
          </a:r>
        </a:p>
      </dsp:txBody>
      <dsp:txXfrm>
        <a:off x="3003572" y="2907782"/>
        <a:ext cx="2075726" cy="1245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5864D-5009-49C3-AB80-BFF5D7E5276A}">
      <dsp:nvSpPr>
        <dsp:cNvPr id="0" name=""/>
        <dsp:cNvSpPr/>
      </dsp:nvSpPr>
      <dsp:spPr>
        <a:xfrm>
          <a:off x="2599030" y="1506929"/>
          <a:ext cx="567311" cy="91440"/>
        </a:xfrm>
        <a:custGeom>
          <a:avLst/>
          <a:gdLst/>
          <a:ahLst/>
          <a:cxnLst/>
          <a:rect l="0" t="0" r="0" b="0"/>
          <a:pathLst>
            <a:path>
              <a:moveTo>
                <a:pt x="0" y="45720"/>
              </a:moveTo>
              <a:lnTo>
                <a:pt x="567311"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7738" y="1549660"/>
        <a:ext cx="29895" cy="5979"/>
      </dsp:txXfrm>
    </dsp:sp>
    <dsp:sp modelId="{16704630-2E1D-4BE2-8DE3-0432C01353C7}">
      <dsp:nvSpPr>
        <dsp:cNvPr id="0" name=""/>
        <dsp:cNvSpPr/>
      </dsp:nvSpPr>
      <dsp:spPr>
        <a:xfrm>
          <a:off x="1217" y="772765"/>
          <a:ext cx="2599613" cy="155976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a:t>A safe, clean, and efficient environment for families </a:t>
          </a:r>
          <a:endParaRPr lang="en-US" sz="2000" kern="1200">
            <a:latin typeface="Aptos Display" panose="020F0302020204030204"/>
          </a:endParaRPr>
        </a:p>
      </dsp:txBody>
      <dsp:txXfrm>
        <a:off x="1217" y="772765"/>
        <a:ext cx="2599613" cy="1559767"/>
      </dsp:txXfrm>
    </dsp:sp>
    <dsp:sp modelId="{71CE6E8D-07B5-4AE0-9006-9FDAE5365587}">
      <dsp:nvSpPr>
        <dsp:cNvPr id="0" name=""/>
        <dsp:cNvSpPr/>
      </dsp:nvSpPr>
      <dsp:spPr>
        <a:xfrm>
          <a:off x="1301024" y="2330733"/>
          <a:ext cx="3197524" cy="567311"/>
        </a:xfrm>
        <a:custGeom>
          <a:avLst/>
          <a:gdLst/>
          <a:ahLst/>
          <a:cxnLst/>
          <a:rect l="0" t="0" r="0" b="0"/>
          <a:pathLst>
            <a:path>
              <a:moveTo>
                <a:pt x="3197524" y="0"/>
              </a:moveTo>
              <a:lnTo>
                <a:pt x="3197524" y="300755"/>
              </a:lnTo>
              <a:lnTo>
                <a:pt x="0" y="300755"/>
              </a:lnTo>
              <a:lnTo>
                <a:pt x="0" y="567311"/>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8462" y="2611399"/>
        <a:ext cx="162647" cy="5979"/>
      </dsp:txXfrm>
    </dsp:sp>
    <dsp:sp modelId="{1BB13459-7EF5-4B7D-89B5-9269EAAFB1D4}">
      <dsp:nvSpPr>
        <dsp:cNvPr id="0" name=""/>
        <dsp:cNvSpPr/>
      </dsp:nvSpPr>
      <dsp:spPr>
        <a:xfrm>
          <a:off x="3198742" y="772765"/>
          <a:ext cx="2599613" cy="155976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Connecting</a:t>
          </a:r>
          <a:r>
            <a:rPr lang="en-US" sz="2000" kern="1200">
              <a:latin typeface="Aptos Display" panose="020F0302020204030204"/>
            </a:rPr>
            <a:t> </a:t>
          </a:r>
          <a:r>
            <a:rPr lang="en-US" sz="2000" kern="1200" err="1">
              <a:latin typeface="Aptos Display" panose="020F0302020204030204"/>
            </a:rPr>
            <a:t>Sarkaniemi</a:t>
          </a:r>
          <a:r>
            <a:rPr lang="en-US" sz="2000" kern="1200"/>
            <a:t> to </a:t>
          </a:r>
          <a:r>
            <a:rPr lang="en-US" sz="2000" kern="1200" err="1"/>
            <a:t>Hiedranta</a:t>
          </a:r>
          <a:r>
            <a:rPr lang="en-US" sz="2000" kern="1200"/>
            <a:t> via the lake</a:t>
          </a:r>
        </a:p>
      </dsp:txBody>
      <dsp:txXfrm>
        <a:off x="3198742" y="772765"/>
        <a:ext cx="2599613" cy="1559767"/>
      </dsp:txXfrm>
    </dsp:sp>
    <dsp:sp modelId="{394C6719-CA82-406E-AEC8-BB27021B369D}">
      <dsp:nvSpPr>
        <dsp:cNvPr id="0" name=""/>
        <dsp:cNvSpPr/>
      </dsp:nvSpPr>
      <dsp:spPr>
        <a:xfrm>
          <a:off x="2599030" y="3664609"/>
          <a:ext cx="567311" cy="91440"/>
        </a:xfrm>
        <a:custGeom>
          <a:avLst/>
          <a:gdLst/>
          <a:ahLst/>
          <a:cxnLst/>
          <a:rect l="0" t="0" r="0" b="0"/>
          <a:pathLst>
            <a:path>
              <a:moveTo>
                <a:pt x="0" y="45720"/>
              </a:moveTo>
              <a:lnTo>
                <a:pt x="567311"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7738" y="3707339"/>
        <a:ext cx="29895" cy="5979"/>
      </dsp:txXfrm>
    </dsp:sp>
    <dsp:sp modelId="{E881ABDB-6F12-4FA2-9635-21A5C672664C}">
      <dsp:nvSpPr>
        <dsp:cNvPr id="0" name=""/>
        <dsp:cNvSpPr/>
      </dsp:nvSpPr>
      <dsp:spPr>
        <a:xfrm>
          <a:off x="1217" y="2930445"/>
          <a:ext cx="2599613" cy="155976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Affordable housing initiatives </a:t>
          </a:r>
        </a:p>
      </dsp:txBody>
      <dsp:txXfrm>
        <a:off x="1217" y="2930445"/>
        <a:ext cx="2599613" cy="1559767"/>
      </dsp:txXfrm>
    </dsp:sp>
    <dsp:sp modelId="{2E217313-79EE-4233-82B0-E9F886B34907}">
      <dsp:nvSpPr>
        <dsp:cNvPr id="0" name=""/>
        <dsp:cNvSpPr/>
      </dsp:nvSpPr>
      <dsp:spPr>
        <a:xfrm>
          <a:off x="3198742" y="2930445"/>
          <a:ext cx="2599613" cy="155976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High-quality public services: healthcare, education, elderly care</a:t>
          </a:r>
        </a:p>
      </dsp:txBody>
      <dsp:txXfrm>
        <a:off x="3198742" y="2930445"/>
        <a:ext cx="2599613" cy="1559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E388A-B820-4B75-AF7B-8227A29D5B73}">
      <dsp:nvSpPr>
        <dsp:cNvPr id="0" name=""/>
        <dsp:cNvSpPr/>
      </dsp:nvSpPr>
      <dsp:spPr>
        <a:xfrm>
          <a:off x="0" y="71498"/>
          <a:ext cx="5450862" cy="126477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Repurposing the old factory as a cultural </a:t>
          </a:r>
          <a:r>
            <a:rPr lang="en-US" sz="2300" kern="1200" err="1"/>
            <a:t>centre</a:t>
          </a:r>
          <a:r>
            <a:rPr lang="en-US" sz="2300" kern="1200"/>
            <a:t> (</a:t>
          </a:r>
          <a:r>
            <a:rPr lang="en-US" sz="2300" kern="1200">
              <a:latin typeface="Aptos Display" panose="020F0302020204030204"/>
            </a:rPr>
            <a:t>Art</a:t>
          </a:r>
          <a:r>
            <a:rPr lang="en-US" sz="2300" kern="1200"/>
            <a:t> galleries, community </a:t>
          </a:r>
          <a:r>
            <a:rPr lang="en-US" sz="2300" kern="1200">
              <a:latin typeface="Aptos Display" panose="020F0302020204030204"/>
            </a:rPr>
            <a:t>events, festivals</a:t>
          </a:r>
          <a:r>
            <a:rPr lang="en-US" sz="2300" kern="1200"/>
            <a:t>, music and exhibitions)</a:t>
          </a:r>
        </a:p>
      </dsp:txBody>
      <dsp:txXfrm>
        <a:off x="61741" y="133239"/>
        <a:ext cx="5327380" cy="1141288"/>
      </dsp:txXfrm>
    </dsp:sp>
    <dsp:sp modelId="{04CC026B-0BBE-4297-8A1B-E16B90F1F7B7}">
      <dsp:nvSpPr>
        <dsp:cNvPr id="0" name=""/>
        <dsp:cNvSpPr/>
      </dsp:nvSpPr>
      <dsp:spPr>
        <a:xfrm>
          <a:off x="0" y="1402508"/>
          <a:ext cx="5450862" cy="126477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err="1"/>
            <a:t>Ateneum</a:t>
          </a:r>
          <a:r>
            <a:rPr lang="en-US" sz="2300" kern="1200"/>
            <a:t> Art Museum (Helsinki) to open a co-exhibition center in </a:t>
          </a:r>
          <a:r>
            <a:rPr lang="en-US" sz="2300" kern="1200" err="1"/>
            <a:t>Hiehderanta</a:t>
          </a:r>
          <a:r>
            <a:rPr lang="en-US" sz="2300" kern="1200"/>
            <a:t>.</a:t>
          </a:r>
        </a:p>
      </dsp:txBody>
      <dsp:txXfrm>
        <a:off x="61741" y="1464249"/>
        <a:ext cx="5327380" cy="1141288"/>
      </dsp:txXfrm>
    </dsp:sp>
    <dsp:sp modelId="{23077EF9-B451-498B-87D3-FCB6AB9D501E}">
      <dsp:nvSpPr>
        <dsp:cNvPr id="0" name=""/>
        <dsp:cNvSpPr/>
      </dsp:nvSpPr>
      <dsp:spPr>
        <a:xfrm>
          <a:off x="0" y="2733519"/>
          <a:ext cx="5450862" cy="126477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An app offering personalized AI-powered checkpoint tours</a:t>
          </a:r>
        </a:p>
      </dsp:txBody>
      <dsp:txXfrm>
        <a:off x="61741" y="2795260"/>
        <a:ext cx="5327380" cy="114128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82DD1-4791-437C-98DA-72D82B8F7701}" type="datetimeFigureOut">
              <a:t>27.10.2024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05845-8908-49B0-B37C-2906B83FE8FE}" type="slidenum">
              <a:t>‹#›</a:t>
            </a:fld>
            <a:endParaRPr lang="en-US"/>
          </a:p>
        </p:txBody>
      </p:sp>
    </p:spTree>
    <p:extLst>
      <p:ext uri="{BB962C8B-B14F-4D97-AF65-F5344CB8AC3E}">
        <p14:creationId xmlns:p14="http://schemas.microsoft.com/office/powerpoint/2010/main" val="238558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Finland is well known for a lot of things </a:t>
            </a:r>
          </a:p>
          <a:p>
            <a:r>
              <a:rPr lang="en-US">
                <a:cs typeface="Calibri"/>
              </a:rPr>
              <a:t>Somehow it seems as times goes because of resource constraints these very important ideals are being diluted little by little</a:t>
            </a:r>
          </a:p>
          <a:p>
            <a:r>
              <a:rPr lang="en-US">
                <a:cs typeface="Calibri"/>
              </a:rPr>
              <a:t>We are redefining everything but rather bringing back things to the way they were supposed to be through the model of </a:t>
            </a:r>
            <a:r>
              <a:rPr lang="en-US" err="1">
                <a:cs typeface="Calibri"/>
              </a:rPr>
              <a:t>Hiedranta</a:t>
            </a:r>
          </a:p>
        </p:txBody>
      </p:sp>
      <p:sp>
        <p:nvSpPr>
          <p:cNvPr id="4" name="Slide Number Placeholder 3"/>
          <p:cNvSpPr>
            <a:spLocks noGrp="1"/>
          </p:cNvSpPr>
          <p:nvPr>
            <p:ph type="sldNum" sz="quarter" idx="5"/>
          </p:nvPr>
        </p:nvSpPr>
        <p:spPr/>
        <p:txBody>
          <a:bodyPr/>
          <a:lstStyle/>
          <a:p>
            <a:fld id="{CD805845-8908-49B0-B37C-2906B83FE8FE}" type="slidenum">
              <a:rPr lang="en-US"/>
              <a:t>2</a:t>
            </a:fld>
            <a:endParaRPr lang="en-US"/>
          </a:p>
        </p:txBody>
      </p:sp>
    </p:spTree>
    <p:extLst>
      <p:ext uri="{BB962C8B-B14F-4D97-AF65-F5344CB8AC3E}">
        <p14:creationId xmlns:p14="http://schemas.microsoft.com/office/powerpoint/2010/main" val="4208526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our proposal we have been guided by the following to define our true north</a:t>
            </a:r>
          </a:p>
          <a:p>
            <a:r>
              <a:rPr lang="en-US">
                <a:cs typeface="Calibri"/>
              </a:rPr>
              <a:t>How are we going to do this</a:t>
            </a:r>
            <a:endParaRPr lang="en-US"/>
          </a:p>
        </p:txBody>
      </p:sp>
      <p:sp>
        <p:nvSpPr>
          <p:cNvPr id="4" name="Slide Number Placeholder 3"/>
          <p:cNvSpPr>
            <a:spLocks noGrp="1"/>
          </p:cNvSpPr>
          <p:nvPr>
            <p:ph type="sldNum" sz="quarter" idx="5"/>
          </p:nvPr>
        </p:nvSpPr>
        <p:spPr/>
        <p:txBody>
          <a:bodyPr/>
          <a:lstStyle/>
          <a:p>
            <a:fld id="{CD805845-8908-49B0-B37C-2906B83FE8FE}" type="slidenum">
              <a:t>3</a:t>
            </a:fld>
            <a:endParaRPr lang="en-US"/>
          </a:p>
        </p:txBody>
      </p:sp>
    </p:spTree>
    <p:extLst>
      <p:ext uri="{BB962C8B-B14F-4D97-AF65-F5344CB8AC3E}">
        <p14:creationId xmlns:p14="http://schemas.microsoft.com/office/powerpoint/2010/main" val="67954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Safety, clean and </a:t>
            </a:r>
            <a:r>
              <a:rPr lang="en-US" err="1">
                <a:cs typeface="Calibri"/>
              </a:rPr>
              <a:t>Elederly</a:t>
            </a:r>
            <a:r>
              <a:rPr lang="en-US">
                <a:cs typeface="Calibri"/>
              </a:rPr>
              <a:t> facilities:</a:t>
            </a:r>
          </a:p>
          <a:p>
            <a:r>
              <a:rPr lang="en-US">
                <a:cs typeface="Calibri"/>
              </a:rPr>
              <a:t>Theme Park </a:t>
            </a:r>
            <a:r>
              <a:rPr lang="en-US" err="1">
                <a:cs typeface="Calibri"/>
              </a:rPr>
              <a:t>Sarkaniemi</a:t>
            </a:r>
            <a:r>
              <a:rPr lang="en-US">
                <a:cs typeface="Calibri"/>
              </a:rPr>
              <a:t>: </a:t>
            </a:r>
            <a:r>
              <a:rPr lang="en-US" err="1"/>
              <a:t>Särkänniemi</a:t>
            </a:r>
            <a:r>
              <a:rPr lang="en-US"/>
              <a:t>, which already has a popular amusement park in Tampere, could become a hub connecting </a:t>
            </a:r>
            <a:r>
              <a:rPr lang="en-US" err="1"/>
              <a:t>Hiedanranta</a:t>
            </a:r>
            <a:r>
              <a:rPr lang="en-US"/>
              <a:t> via sustainable transportation modes like boats and activities like kayaking. The attraction for residents and visitors could include not just the amusement park itself will enhance cultural or recreational facilities, water activities, or scenic routes that highlight the lakefront views.</a:t>
            </a:r>
            <a:endParaRPr lang="en-US">
              <a:cs typeface="Calibri"/>
            </a:endParaRPr>
          </a:p>
        </p:txBody>
      </p:sp>
      <p:sp>
        <p:nvSpPr>
          <p:cNvPr id="4" name="Slide Number Placeholder 3"/>
          <p:cNvSpPr>
            <a:spLocks noGrp="1"/>
          </p:cNvSpPr>
          <p:nvPr>
            <p:ph type="sldNum" sz="quarter" idx="5"/>
          </p:nvPr>
        </p:nvSpPr>
        <p:spPr/>
        <p:txBody>
          <a:bodyPr/>
          <a:lstStyle/>
          <a:p>
            <a:fld id="{CD805845-8908-49B0-B37C-2906B83FE8FE}" type="slidenum">
              <a:rPr lang="en-US"/>
              <a:t>4</a:t>
            </a:fld>
            <a:endParaRPr lang="en-US"/>
          </a:p>
        </p:txBody>
      </p:sp>
    </p:spTree>
    <p:extLst>
      <p:ext uri="{BB962C8B-B14F-4D97-AF65-F5344CB8AC3E}">
        <p14:creationId xmlns:p14="http://schemas.microsoft.com/office/powerpoint/2010/main" val="1444324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Retrofitting : </a:t>
            </a:r>
            <a:r>
              <a:rPr lang="en-US"/>
              <a:t>The old industrial sites in </a:t>
            </a:r>
            <a:r>
              <a:rPr lang="en-US" err="1"/>
              <a:t>Hiedanranta</a:t>
            </a:r>
            <a:r>
              <a:rPr lang="en-US"/>
              <a:t> will be repurposed into cultural centers. This could include spaces for photography studios, visual artists, writers, art galleries, community events and festivals, music, and exhibitions, turning the historical factory area into a vibrant part of the district’s identity. We also propose a partnership with </a:t>
            </a:r>
            <a:r>
              <a:rPr lang="en-US" err="1"/>
              <a:t>Ateneum</a:t>
            </a:r>
            <a:r>
              <a:rPr lang="en-US"/>
              <a:t> Art Museum to open a co-exhibition center in </a:t>
            </a:r>
            <a:r>
              <a:rPr lang="en-US" err="1"/>
              <a:t>Hiehderanta</a:t>
            </a:r>
            <a:r>
              <a:rPr lang="en-US"/>
              <a:t>.</a:t>
            </a:r>
          </a:p>
          <a:p>
            <a:r>
              <a:rPr lang="en-US"/>
              <a:t>With its extensive collection and frequent temporary exhibitions, we can host shared exhibitions, traveling collections, and co-curated displays. </a:t>
            </a:r>
          </a:p>
          <a:p>
            <a:endParaRPr lang="en-US">
              <a:cs typeface="Calibri"/>
            </a:endParaRPr>
          </a:p>
          <a:p>
            <a:r>
              <a:rPr lang="en-US">
                <a:cs typeface="Calibri"/>
              </a:rPr>
              <a:t>Cultural Centre: Currently there are already Shoe maker handicraft school, art shop, skate park, studio , food carts, second hand market, movies. We need to generate traffic for these local businesses</a:t>
            </a:r>
            <a:endParaRPr lang="en-US"/>
          </a:p>
          <a:p>
            <a:r>
              <a:rPr lang="en-US">
                <a:cs typeface="Calibri"/>
              </a:rPr>
              <a:t>App: </a:t>
            </a:r>
            <a:r>
              <a:rPr lang="en-US"/>
              <a:t>with a gamified reward system to engage users in exploring local areas, enhance their experience, and promote interaction with the community</a:t>
            </a:r>
          </a:p>
          <a:p>
            <a:endParaRPr lang="en-US">
              <a:cs typeface="Calibri"/>
            </a:endParaRPr>
          </a:p>
        </p:txBody>
      </p:sp>
      <p:sp>
        <p:nvSpPr>
          <p:cNvPr id="4" name="Slide Number Placeholder 3"/>
          <p:cNvSpPr>
            <a:spLocks noGrp="1"/>
          </p:cNvSpPr>
          <p:nvPr>
            <p:ph type="sldNum" sz="quarter" idx="5"/>
          </p:nvPr>
        </p:nvSpPr>
        <p:spPr/>
        <p:txBody>
          <a:bodyPr/>
          <a:lstStyle/>
          <a:p>
            <a:fld id="{CD805845-8908-49B0-B37C-2906B83FE8FE}" type="slidenum">
              <a:rPr lang="en-US"/>
              <a:t>5</a:t>
            </a:fld>
            <a:endParaRPr lang="en-US"/>
          </a:p>
        </p:txBody>
      </p:sp>
    </p:spTree>
    <p:extLst>
      <p:ext uri="{BB962C8B-B14F-4D97-AF65-F5344CB8AC3E}">
        <p14:creationId xmlns:p14="http://schemas.microsoft.com/office/powerpoint/2010/main" val="3438531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Superblock:</a:t>
            </a:r>
          </a:p>
          <a:p>
            <a:r>
              <a:rPr lang="en-US">
                <a:cs typeface="Calibri"/>
              </a:rPr>
              <a:t>Stormwater:</a:t>
            </a:r>
          </a:p>
          <a:p>
            <a:r>
              <a:rPr lang="en-US">
                <a:cs typeface="Calibri"/>
              </a:rPr>
              <a:t>Agriculture:</a:t>
            </a:r>
          </a:p>
          <a:p>
            <a:r>
              <a:rPr lang="en-US">
                <a:cs typeface="Calibri"/>
              </a:rPr>
              <a:t>Bio-gas:</a:t>
            </a:r>
          </a:p>
        </p:txBody>
      </p:sp>
      <p:sp>
        <p:nvSpPr>
          <p:cNvPr id="4" name="Slide Number Placeholder 3"/>
          <p:cNvSpPr>
            <a:spLocks noGrp="1"/>
          </p:cNvSpPr>
          <p:nvPr>
            <p:ph type="sldNum" sz="quarter" idx="5"/>
          </p:nvPr>
        </p:nvSpPr>
        <p:spPr/>
        <p:txBody>
          <a:bodyPr/>
          <a:lstStyle/>
          <a:p>
            <a:fld id="{CD805845-8908-49B0-B37C-2906B83FE8FE}" type="slidenum">
              <a:rPr lang="en-US"/>
              <a:t>7</a:t>
            </a:fld>
            <a:endParaRPr lang="en-US"/>
          </a:p>
        </p:txBody>
      </p:sp>
    </p:spTree>
    <p:extLst>
      <p:ext uri="{BB962C8B-B14F-4D97-AF65-F5344CB8AC3E}">
        <p14:creationId xmlns:p14="http://schemas.microsoft.com/office/powerpoint/2010/main" val="403737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379641C-8260-44A4-9F71-E216C07A38B4}"/>
              </a:ext>
            </a:extLst>
          </p:cNvPr>
          <p:cNvSpPr>
            <a:spLocks noGrp="1"/>
          </p:cNvSpPr>
          <p:nvPr>
            <p:ph type="pic" sz="quarter" idx="14"/>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416742 h 6858000"/>
              <a:gd name="connsiteX5" fmla="*/ 9142476 w 12188952"/>
              <a:gd name="connsiteY5" fmla="*/ 4416742 h 6858000"/>
              <a:gd name="connsiteX6" fmla="*/ 9142476 w 12188952"/>
              <a:gd name="connsiteY6" fmla="*/ 4188142 h 6858000"/>
              <a:gd name="connsiteX7" fmla="*/ 0 w 12188952"/>
              <a:gd name="connsiteY7" fmla="*/ 4188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416742"/>
                </a:lnTo>
                <a:lnTo>
                  <a:pt x="9142476" y="4416742"/>
                </a:lnTo>
                <a:lnTo>
                  <a:pt x="9142476" y="4188142"/>
                </a:lnTo>
                <a:lnTo>
                  <a:pt x="0" y="4188142"/>
                </a:lnTo>
                <a:close/>
              </a:path>
            </a:pathLst>
          </a:custGeom>
          <a:solidFill>
            <a:schemeClr val="accent6">
              <a:lumMod val="20000"/>
              <a:lumOff val="80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38200" y="4636008"/>
            <a:ext cx="9144000" cy="1107959"/>
          </a:xfrm>
        </p:spPr>
        <p:txBody>
          <a:bodyPr anchor="b" anchorCtr="0"/>
          <a:lstStyle>
            <a:lvl1pPr algn="l">
              <a:defRPr sz="6000">
                <a:solidFill>
                  <a:schemeClr val="bg1"/>
                </a:solidFill>
              </a:defRPr>
            </a:lvl1pPr>
          </a:lstStyle>
          <a:p>
            <a:r>
              <a:rPr lang="en-US"/>
              <a:t>CLICK TO EDIT TITLE</a:t>
            </a:r>
          </a:p>
        </p:txBody>
      </p:sp>
      <p:sp>
        <p:nvSpPr>
          <p:cNvPr id="12" name="Text Placeholder 11">
            <a:extLst>
              <a:ext uri="{FF2B5EF4-FFF2-40B4-BE49-F238E27FC236}">
                <a16:creationId xmlns:a16="http://schemas.microsoft.com/office/drawing/2014/main" id="{779D466B-640E-419A-8701-FA39B12DD959}"/>
              </a:ext>
            </a:extLst>
          </p:cNvPr>
          <p:cNvSpPr>
            <a:spLocks noGrp="1"/>
          </p:cNvSpPr>
          <p:nvPr>
            <p:ph type="body" sz="quarter" idx="13" hasCustomPrompt="1"/>
          </p:nvPr>
        </p:nvSpPr>
        <p:spPr>
          <a:xfrm>
            <a:off x="841248" y="5742432"/>
            <a:ext cx="7953375" cy="457200"/>
          </a:xfrm>
        </p:spPr>
        <p:txBody>
          <a:bodyPr>
            <a:noAutofit/>
          </a:bodyPr>
          <a:lstStyle>
            <a:lvl1pPr marL="0" indent="0">
              <a:buNone/>
              <a:defRPr sz="1800">
                <a:solidFill>
                  <a:schemeClr val="bg1"/>
                </a:solidFill>
                <a:latin typeface="+mn-lt"/>
              </a:defRPr>
            </a:lvl1pPr>
            <a:lvl2pPr marL="457200" indent="0">
              <a:buNone/>
              <a:defRPr sz="2400">
                <a:solidFill>
                  <a:schemeClr val="bg1"/>
                </a:solidFill>
                <a:latin typeface="+mn-lt"/>
              </a:defRPr>
            </a:lvl2pPr>
            <a:lvl3pPr marL="914400" indent="0">
              <a:buNone/>
              <a:defRPr sz="2400">
                <a:solidFill>
                  <a:schemeClr val="bg1"/>
                </a:solidFill>
                <a:latin typeface="+mn-lt"/>
              </a:defRPr>
            </a:lvl3pPr>
            <a:lvl4pPr marL="1371600" indent="0">
              <a:buNone/>
              <a:defRPr sz="2400">
                <a:solidFill>
                  <a:schemeClr val="bg1"/>
                </a:solidFill>
                <a:latin typeface="+mn-lt"/>
              </a:defRPr>
            </a:lvl4pPr>
            <a:lvl5pPr marL="1828800" indent="0">
              <a:buNone/>
              <a:defRPr sz="2400">
                <a:solidFill>
                  <a:schemeClr val="bg1"/>
                </a:solidFill>
                <a:latin typeface="+mn-lt"/>
              </a:defRPr>
            </a:lvl5pPr>
          </a:lstStyle>
          <a:p>
            <a:pPr lvl="0"/>
            <a:r>
              <a:rPr lang="en-US"/>
              <a:t>Click to edit text</a:t>
            </a:r>
          </a:p>
        </p:txBody>
      </p:sp>
      <p:sp>
        <p:nvSpPr>
          <p:cNvPr id="17" name="Rectangle 16">
            <a:extLst>
              <a:ext uri="{FF2B5EF4-FFF2-40B4-BE49-F238E27FC236}">
                <a16:creationId xmlns:a16="http://schemas.microsoft.com/office/drawing/2014/main" id="{80659D50-D55F-4F3D-8F15-5B1F1F2B4B96}"/>
              </a:ext>
              <a:ext uri="{C183D7F6-B498-43B3-948B-1728B52AA6E4}">
                <adec:decorative xmlns:adec="http://schemas.microsoft.com/office/drawing/2017/decorative" val="1"/>
              </a:ext>
            </a:extLst>
          </p:cNvPr>
          <p:cNvSpPr/>
          <p:nvPr userDrawn="1"/>
        </p:nvSpPr>
        <p:spPr>
          <a:xfrm>
            <a:off x="0" y="4188142"/>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72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9.jpeg"/><Relationship Id="rId4" Type="http://schemas.openxmlformats.org/officeDocument/2006/relationships/diagramData" Target="../diagrams/data3.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aerial view of a city&#10;&#10;Description automatically generated">
            <a:extLst>
              <a:ext uri="{FF2B5EF4-FFF2-40B4-BE49-F238E27FC236}">
                <a16:creationId xmlns:a16="http://schemas.microsoft.com/office/drawing/2014/main" id="{348AD8D7-401E-3CC6-931C-965768F08156}"/>
              </a:ext>
            </a:extLst>
          </p:cNvPr>
          <p:cNvPicPr>
            <a:picLocks noChangeAspect="1"/>
          </p:cNvPicPr>
          <p:nvPr/>
        </p:nvPicPr>
        <p:blipFill>
          <a:blip r:embed="rId2"/>
          <a:srcRect t="17467" r="2" b="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24" name="Group 23">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0ADB3892-7383-62BA-128F-290CEE33529E}"/>
              </a:ext>
            </a:extLst>
          </p:cNvPr>
          <p:cNvSpPr txBox="1"/>
          <p:nvPr/>
        </p:nvSpPr>
        <p:spPr>
          <a:xfrm>
            <a:off x="309848" y="275706"/>
            <a:ext cx="3566196"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err="1">
                <a:solidFill>
                  <a:schemeClr val="bg1"/>
                </a:solidFill>
                <a:latin typeface="Aptos"/>
                <a:ea typeface="Roboto"/>
                <a:cs typeface="Roboto"/>
              </a:rPr>
              <a:t>Hiedanranta</a:t>
            </a:r>
            <a:r>
              <a:rPr lang="en-US" sz="4400" b="1">
                <a:solidFill>
                  <a:schemeClr val="bg1"/>
                </a:solidFill>
                <a:latin typeface="Aptos"/>
                <a:ea typeface="Roboto"/>
                <a:cs typeface="Roboto"/>
              </a:rPr>
              <a:t> 2050</a:t>
            </a:r>
            <a:r>
              <a:rPr lang="en-US" sz="4400">
                <a:solidFill>
                  <a:schemeClr val="bg1"/>
                </a:solidFill>
                <a:latin typeface="Aptos"/>
                <a:ea typeface="Roboto"/>
                <a:cs typeface="Roboto"/>
              </a:rPr>
              <a:t> </a:t>
            </a:r>
            <a:endParaRPr lang="en-US" sz="4400">
              <a:solidFill>
                <a:schemeClr val="bg1"/>
              </a:solidFill>
              <a:latin typeface="Aptos"/>
            </a:endParaRPr>
          </a:p>
          <a:p>
            <a:r>
              <a:rPr lang="en-US" sz="3200">
                <a:solidFill>
                  <a:schemeClr val="bg1"/>
                </a:solidFill>
                <a:latin typeface="Calibri"/>
                <a:ea typeface="Roboto"/>
                <a:cs typeface="Roboto"/>
              </a:rPr>
              <a:t>A Zero-Carbon Urban Oasis</a:t>
            </a:r>
            <a:endParaRPr lang="en-US" sz="3200">
              <a:solidFill>
                <a:schemeClr val="bg1"/>
              </a:solidFill>
              <a:latin typeface="Calibri"/>
              <a:cs typeface="Calibri"/>
            </a:endParaRPr>
          </a:p>
        </p:txBody>
      </p:sp>
      <p:cxnSp>
        <p:nvCxnSpPr>
          <p:cNvPr id="3" name="Straight Arrow Connector 2">
            <a:extLst>
              <a:ext uri="{FF2B5EF4-FFF2-40B4-BE49-F238E27FC236}">
                <a16:creationId xmlns:a16="http://schemas.microsoft.com/office/drawing/2014/main" id="{29E6B143-A213-8573-143D-7D14A0B65257}"/>
              </a:ext>
            </a:extLst>
          </p:cNvPr>
          <p:cNvCxnSpPr/>
          <p:nvPr/>
        </p:nvCxnSpPr>
        <p:spPr>
          <a:xfrm>
            <a:off x="5638800" y="2971800"/>
            <a:ext cx="914400" cy="91440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690D96F-C0D3-651A-1768-FD376BD8780F}"/>
              </a:ext>
            </a:extLst>
          </p:cNvPr>
          <p:cNvSpPr/>
          <p:nvPr/>
        </p:nvSpPr>
        <p:spPr>
          <a:xfrm>
            <a:off x="306532" y="2712590"/>
            <a:ext cx="3562168" cy="19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E551962-6709-B39A-1698-141754486FC4}"/>
              </a:ext>
            </a:extLst>
          </p:cNvPr>
          <p:cNvSpPr txBox="1"/>
          <p:nvPr/>
        </p:nvSpPr>
        <p:spPr>
          <a:xfrm>
            <a:off x="309847" y="3424347"/>
            <a:ext cx="356619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Aptos"/>
                <a:ea typeface="Roboto"/>
                <a:cs typeface="Roboto"/>
              </a:rPr>
              <a:t>Team</a:t>
            </a:r>
            <a:r>
              <a:rPr lang="en-US" sz="2800">
                <a:solidFill>
                  <a:schemeClr val="bg1"/>
                </a:solidFill>
                <a:latin typeface="Aptos"/>
                <a:ea typeface="Roboto"/>
                <a:cs typeface="Roboto"/>
              </a:rPr>
              <a:t>: </a:t>
            </a:r>
            <a:br>
              <a:rPr lang="en-US" sz="2800">
                <a:solidFill>
                  <a:schemeClr val="bg1"/>
                </a:solidFill>
                <a:latin typeface="Aptos"/>
                <a:ea typeface="Roboto"/>
                <a:cs typeface="Roboto"/>
              </a:rPr>
            </a:br>
            <a:r>
              <a:rPr lang="en-US" sz="2800">
                <a:solidFill>
                  <a:schemeClr val="bg1"/>
                </a:solidFill>
                <a:latin typeface="Aptos"/>
                <a:ea typeface="Roboto"/>
                <a:cs typeface="Roboto"/>
              </a:rPr>
              <a:t>Eco City Navigators</a:t>
            </a:r>
            <a:endParaRPr lang="en-US" sz="2800">
              <a:solidFill>
                <a:schemeClr val="bg1"/>
              </a:solidFill>
              <a:latin typeface="Calibri"/>
              <a:cs typeface="Calibri"/>
            </a:endParaRPr>
          </a:p>
        </p:txBody>
      </p:sp>
      <p:pic>
        <p:nvPicPr>
          <p:cNvPr id="8" name="Picture 7" descr="A group of logos on a white background&#10;&#10;Description automatically generated">
            <a:extLst>
              <a:ext uri="{FF2B5EF4-FFF2-40B4-BE49-F238E27FC236}">
                <a16:creationId xmlns:a16="http://schemas.microsoft.com/office/drawing/2014/main" id="{B77CB16B-40B3-DDA5-5FDC-812907F73535}"/>
              </a:ext>
            </a:extLst>
          </p:cNvPr>
          <p:cNvPicPr>
            <a:picLocks noChangeAspect="1"/>
          </p:cNvPicPr>
          <p:nvPr/>
        </p:nvPicPr>
        <p:blipFill>
          <a:blip r:embed="rId4"/>
          <a:stretch>
            <a:fillRect/>
          </a:stretch>
        </p:blipFill>
        <p:spPr>
          <a:xfrm>
            <a:off x="4389724" y="5101442"/>
            <a:ext cx="7804570" cy="1759610"/>
          </a:xfrm>
          <a:prstGeom prst="rect">
            <a:avLst/>
          </a:prstGeom>
        </p:spPr>
      </p:pic>
    </p:spTree>
    <p:extLst>
      <p:ext uri="{BB962C8B-B14F-4D97-AF65-F5344CB8AC3E}">
        <p14:creationId xmlns:p14="http://schemas.microsoft.com/office/powerpoint/2010/main" val="1690242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1C70-009E-DF51-B133-BC7B4B8C27F4}"/>
              </a:ext>
            </a:extLst>
          </p:cNvPr>
          <p:cNvSpPr>
            <a:spLocks noGrp="1"/>
          </p:cNvSpPr>
          <p:nvPr>
            <p:ph type="title"/>
          </p:nvPr>
        </p:nvSpPr>
        <p:spPr>
          <a:xfrm>
            <a:off x="691147" y="138316"/>
            <a:ext cx="10515600" cy="1325563"/>
          </a:xfrm>
        </p:spPr>
        <p:txBody>
          <a:bodyPr>
            <a:normAutofit/>
          </a:bodyPr>
          <a:lstStyle/>
          <a:p>
            <a:r>
              <a:rPr lang="en-US" sz="3200" b="1" dirty="0">
                <a:latin typeface="Aptos"/>
              </a:rPr>
              <a:t>6. A Model of the Transport Design</a:t>
            </a:r>
          </a:p>
        </p:txBody>
      </p:sp>
      <p:sp>
        <p:nvSpPr>
          <p:cNvPr id="3" name="Content Placeholder 2">
            <a:extLst>
              <a:ext uri="{FF2B5EF4-FFF2-40B4-BE49-F238E27FC236}">
                <a16:creationId xmlns:a16="http://schemas.microsoft.com/office/drawing/2014/main" id="{C5CE9200-7071-DE60-4DD1-20BA55182789}"/>
              </a:ext>
            </a:extLst>
          </p:cNvPr>
          <p:cNvSpPr>
            <a:spLocks noGrp="1"/>
          </p:cNvSpPr>
          <p:nvPr>
            <p:ph idx="1"/>
          </p:nvPr>
        </p:nvSpPr>
        <p:spPr>
          <a:xfrm>
            <a:off x="691147" y="1615824"/>
            <a:ext cx="3288891" cy="4425079"/>
          </a:xfrm>
        </p:spPr>
        <p:txBody>
          <a:bodyPr vert="horz" lIns="91440" tIns="45720" rIns="91440" bIns="45720" rtlCol="0" anchor="t">
            <a:normAutofit/>
          </a:bodyPr>
          <a:lstStyle/>
          <a:p>
            <a:r>
              <a:rPr lang="en-US" sz="1800" dirty="0"/>
              <a:t>The 3 Point Triangle Model</a:t>
            </a:r>
          </a:p>
          <a:p>
            <a:r>
              <a:rPr lang="en-US" sz="1800" dirty="0"/>
              <a:t>Parking Outside this Zone</a:t>
            </a:r>
          </a:p>
          <a:p>
            <a:r>
              <a:rPr lang="en-US" sz="1800" dirty="0"/>
              <a:t>Bike path goes through tram station</a:t>
            </a:r>
          </a:p>
          <a:p>
            <a:r>
              <a:rPr lang="en-US" sz="1800" dirty="0"/>
              <a:t>15 Minute decay model</a:t>
            </a:r>
          </a:p>
        </p:txBody>
      </p:sp>
      <p:sp>
        <p:nvSpPr>
          <p:cNvPr id="5" name="Rectangle 4">
            <a:extLst>
              <a:ext uri="{FF2B5EF4-FFF2-40B4-BE49-F238E27FC236}">
                <a16:creationId xmlns:a16="http://schemas.microsoft.com/office/drawing/2014/main" id="{951A22AC-BF52-BCAB-5F74-55D402EEC562}"/>
              </a:ext>
            </a:extLst>
          </p:cNvPr>
          <p:cNvSpPr/>
          <p:nvPr/>
        </p:nvSpPr>
        <p:spPr>
          <a:xfrm>
            <a:off x="694612" y="1066148"/>
            <a:ext cx="5750741" cy="484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a city&#10;&#10;Description automatically generated">
            <a:extLst>
              <a:ext uri="{FF2B5EF4-FFF2-40B4-BE49-F238E27FC236}">
                <a16:creationId xmlns:a16="http://schemas.microsoft.com/office/drawing/2014/main" id="{0D19AC5D-4C65-4523-518C-6A11B23D70ED}"/>
              </a:ext>
            </a:extLst>
          </p:cNvPr>
          <p:cNvPicPr>
            <a:picLocks noChangeAspect="1"/>
          </p:cNvPicPr>
          <p:nvPr/>
        </p:nvPicPr>
        <p:blipFill>
          <a:blip r:embed="rId2">
            <a:extLst>
              <a:ext uri="{28A0092B-C50C-407E-A947-70E740481C1C}">
                <a14:useLocalDpi xmlns:a14="http://schemas.microsoft.com/office/drawing/2010/main" val="0"/>
              </a:ext>
            </a:extLst>
          </a:blip>
          <a:srcRect t="8830" b="18368"/>
          <a:stretch/>
        </p:blipFill>
        <p:spPr>
          <a:xfrm>
            <a:off x="4274933" y="1602102"/>
            <a:ext cx="7917067" cy="4452525"/>
          </a:xfrm>
          <a:prstGeom prst="rect">
            <a:avLst/>
          </a:prstGeom>
        </p:spPr>
      </p:pic>
    </p:spTree>
    <p:extLst>
      <p:ext uri="{BB962C8B-B14F-4D97-AF65-F5344CB8AC3E}">
        <p14:creationId xmlns:p14="http://schemas.microsoft.com/office/powerpoint/2010/main" val="2170831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38C24-7087-C61E-CE19-5B4C2240DC31}"/>
              </a:ext>
            </a:extLst>
          </p:cNvPr>
          <p:cNvSpPr>
            <a:spLocks noGrp="1"/>
          </p:cNvSpPr>
          <p:nvPr>
            <p:ph type="title"/>
          </p:nvPr>
        </p:nvSpPr>
        <p:spPr>
          <a:xfrm>
            <a:off x="744621" y="325020"/>
            <a:ext cx="11371178" cy="1338931"/>
          </a:xfrm>
        </p:spPr>
        <p:txBody>
          <a:bodyPr>
            <a:normAutofit/>
          </a:bodyPr>
          <a:lstStyle/>
          <a:p>
            <a:r>
              <a:rPr lang="en-US" sz="3200" b="1" dirty="0">
                <a:latin typeface="Aptos"/>
              </a:rPr>
              <a:t>7. E-Self Autonomous AI Powered Vehicle</a:t>
            </a:r>
          </a:p>
        </p:txBody>
      </p:sp>
      <p:sp>
        <p:nvSpPr>
          <p:cNvPr id="5" name="Rectangle 4">
            <a:extLst>
              <a:ext uri="{FF2B5EF4-FFF2-40B4-BE49-F238E27FC236}">
                <a16:creationId xmlns:a16="http://schemas.microsoft.com/office/drawing/2014/main" id="{7E94B600-078F-1956-6DF7-625C14A58C59}"/>
              </a:ext>
            </a:extLst>
          </p:cNvPr>
          <p:cNvSpPr/>
          <p:nvPr/>
        </p:nvSpPr>
        <p:spPr>
          <a:xfrm>
            <a:off x="841665" y="1280042"/>
            <a:ext cx="5750741" cy="484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096C87-FA1B-4044-804B-1BB0F3A8F643}"/>
              </a:ext>
            </a:extLst>
          </p:cNvPr>
          <p:cNvSpPr txBox="1"/>
          <p:nvPr/>
        </p:nvSpPr>
        <p:spPr>
          <a:xfrm>
            <a:off x="843967" y="1926656"/>
            <a:ext cx="3430437"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000"/>
              <a:t>Parking &amp; Charge Stations</a:t>
            </a:r>
          </a:p>
          <a:p>
            <a:pPr marL="457200" indent="-457200">
              <a:buFont typeface="Arial"/>
              <a:buChar char="•"/>
            </a:pPr>
            <a:r>
              <a:rPr lang="en-US" sz="2000"/>
              <a:t>Works with Mobility Sensors and Predictive AI</a:t>
            </a:r>
          </a:p>
          <a:p>
            <a:pPr marL="457200" indent="-457200">
              <a:buFont typeface="Arial"/>
              <a:buChar char="•"/>
            </a:pPr>
            <a:r>
              <a:rPr lang="en-US" sz="2000"/>
              <a:t>3-Stops Conforming to the 15min Decay Model</a:t>
            </a:r>
          </a:p>
          <a:p>
            <a:pPr marL="457200" indent="-457200">
              <a:buFont typeface="Arial"/>
              <a:buChar char="•"/>
            </a:pPr>
            <a:r>
              <a:rPr lang="en-US" sz="2000"/>
              <a:t>AI-powered traffic systems </a:t>
            </a:r>
          </a:p>
          <a:p>
            <a:pPr marL="457200" indent="-457200">
              <a:buFont typeface="Arial"/>
              <a:buChar char="•"/>
            </a:pPr>
            <a:r>
              <a:rPr lang="en-US" sz="2000"/>
              <a:t>shopping areas seamlessly blending with transport zones</a:t>
            </a:r>
          </a:p>
          <a:p>
            <a:pPr marL="457200" indent="-457200">
              <a:buFont typeface="Arial"/>
              <a:buChar char="•"/>
            </a:pPr>
            <a:endParaRPr lang="en-US" sz="2000"/>
          </a:p>
          <a:p>
            <a:pPr marL="457200" indent="-457200">
              <a:buFont typeface="Arial"/>
              <a:buChar char="•"/>
            </a:pPr>
            <a:endParaRPr lang="en-US" sz="2000"/>
          </a:p>
        </p:txBody>
      </p:sp>
      <p:pic>
        <p:nvPicPr>
          <p:cNvPr id="9" name="Picture 8" descr="A group of people walking around a city&#10;&#10;Description automatically generated">
            <a:extLst>
              <a:ext uri="{FF2B5EF4-FFF2-40B4-BE49-F238E27FC236}">
                <a16:creationId xmlns:a16="http://schemas.microsoft.com/office/drawing/2014/main" id="{B395DE91-C496-D5E0-46BC-3D3C058697AA}"/>
              </a:ext>
            </a:extLst>
          </p:cNvPr>
          <p:cNvPicPr>
            <a:picLocks noChangeAspect="1"/>
          </p:cNvPicPr>
          <p:nvPr/>
        </p:nvPicPr>
        <p:blipFill>
          <a:blip r:embed="rId2"/>
          <a:stretch>
            <a:fillRect/>
          </a:stretch>
        </p:blipFill>
        <p:spPr>
          <a:xfrm>
            <a:off x="6591008" y="1594923"/>
            <a:ext cx="4657326" cy="4743541"/>
          </a:xfrm>
          <a:prstGeom prst="rect">
            <a:avLst/>
          </a:prstGeom>
        </p:spPr>
      </p:pic>
    </p:spTree>
    <p:extLst>
      <p:ext uri="{BB962C8B-B14F-4D97-AF65-F5344CB8AC3E}">
        <p14:creationId xmlns:p14="http://schemas.microsoft.com/office/powerpoint/2010/main" val="2979289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74D0-D13A-2A63-30AA-C5695EA3D3EB}"/>
              </a:ext>
            </a:extLst>
          </p:cNvPr>
          <p:cNvSpPr>
            <a:spLocks noGrp="1"/>
          </p:cNvSpPr>
          <p:nvPr>
            <p:ph type="title"/>
          </p:nvPr>
        </p:nvSpPr>
        <p:spPr/>
        <p:txBody>
          <a:bodyPr>
            <a:normAutofit/>
          </a:bodyPr>
          <a:lstStyle/>
          <a:p>
            <a:r>
              <a:rPr lang="en-US" sz="3200" b="1" dirty="0"/>
              <a:t>8. An AI Powered Future</a:t>
            </a:r>
          </a:p>
        </p:txBody>
      </p:sp>
      <p:sp>
        <p:nvSpPr>
          <p:cNvPr id="3" name="Content Placeholder 2">
            <a:extLst>
              <a:ext uri="{FF2B5EF4-FFF2-40B4-BE49-F238E27FC236}">
                <a16:creationId xmlns:a16="http://schemas.microsoft.com/office/drawing/2014/main" id="{BC07CAB0-AC83-0513-E08C-03A385A117BA}"/>
              </a:ext>
            </a:extLst>
          </p:cNvPr>
          <p:cNvSpPr>
            <a:spLocks noGrp="1"/>
          </p:cNvSpPr>
          <p:nvPr>
            <p:ph idx="1"/>
          </p:nvPr>
        </p:nvSpPr>
        <p:spPr>
          <a:xfrm>
            <a:off x="838200" y="1825625"/>
            <a:ext cx="4286693" cy="4351338"/>
          </a:xfrm>
        </p:spPr>
        <p:txBody>
          <a:bodyPr vert="horz" lIns="91440" tIns="45720" rIns="91440" bIns="45720" rtlCol="0" anchor="t">
            <a:normAutofit/>
          </a:bodyPr>
          <a:lstStyle/>
          <a:p>
            <a:r>
              <a:rPr lang="en-US" sz="2000" dirty="0"/>
              <a:t>An app that connects the whole of </a:t>
            </a:r>
            <a:r>
              <a:rPr lang="en-US" sz="2000" dirty="0" err="1"/>
              <a:t>Hiednrata</a:t>
            </a:r>
            <a:r>
              <a:rPr lang="en-US" sz="2000" dirty="0"/>
              <a:t>, a virtual map, attractions, things to do, transport schedules etc.</a:t>
            </a:r>
          </a:p>
          <a:p>
            <a:endParaRPr lang="en-US" sz="2000" dirty="0"/>
          </a:p>
          <a:p>
            <a:r>
              <a:rPr lang="en-US" sz="2000" dirty="0"/>
              <a:t>App experiences from the smart homes, motion sensors in the streets, carbon use tracking, events and social activities</a:t>
            </a:r>
          </a:p>
        </p:txBody>
      </p:sp>
      <p:sp>
        <p:nvSpPr>
          <p:cNvPr id="5" name="Rectangle 4">
            <a:extLst>
              <a:ext uri="{FF2B5EF4-FFF2-40B4-BE49-F238E27FC236}">
                <a16:creationId xmlns:a16="http://schemas.microsoft.com/office/drawing/2014/main" id="{E711282C-3FFF-3A81-3ABB-36ACC92CE203}"/>
              </a:ext>
            </a:extLst>
          </p:cNvPr>
          <p:cNvSpPr/>
          <p:nvPr/>
        </p:nvSpPr>
        <p:spPr>
          <a:xfrm>
            <a:off x="841665" y="1280042"/>
            <a:ext cx="5750741" cy="484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screenshots of a cell phone&#10;&#10;Description automatically generated">
            <a:extLst>
              <a:ext uri="{FF2B5EF4-FFF2-40B4-BE49-F238E27FC236}">
                <a16:creationId xmlns:a16="http://schemas.microsoft.com/office/drawing/2014/main" id="{CB33AAA8-28EC-184C-E3E3-16E322005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602" y="1908282"/>
            <a:ext cx="6279035" cy="4186023"/>
          </a:xfrm>
          <a:prstGeom prst="rect">
            <a:avLst/>
          </a:prstGeom>
        </p:spPr>
      </p:pic>
    </p:spTree>
    <p:extLst>
      <p:ext uri="{BB962C8B-B14F-4D97-AF65-F5344CB8AC3E}">
        <p14:creationId xmlns:p14="http://schemas.microsoft.com/office/powerpoint/2010/main" val="213190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40815-3A10-EE50-EEC3-B642497601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32ED4-21F3-6166-926B-0CD66CCB828B}"/>
              </a:ext>
            </a:extLst>
          </p:cNvPr>
          <p:cNvSpPr>
            <a:spLocks noGrp="1"/>
          </p:cNvSpPr>
          <p:nvPr>
            <p:ph type="title"/>
          </p:nvPr>
        </p:nvSpPr>
        <p:spPr>
          <a:xfrm>
            <a:off x="945147" y="218073"/>
            <a:ext cx="10515600" cy="1325563"/>
          </a:xfrm>
        </p:spPr>
        <p:txBody>
          <a:bodyPr>
            <a:normAutofit/>
          </a:bodyPr>
          <a:lstStyle/>
          <a:p>
            <a:r>
              <a:rPr lang="en-US" sz="3200" b="1" dirty="0">
                <a:latin typeface="Aptos"/>
              </a:rPr>
              <a:t>Summary</a:t>
            </a:r>
          </a:p>
        </p:txBody>
      </p:sp>
      <p:sp>
        <p:nvSpPr>
          <p:cNvPr id="3" name="Content Placeholder 2">
            <a:extLst>
              <a:ext uri="{FF2B5EF4-FFF2-40B4-BE49-F238E27FC236}">
                <a16:creationId xmlns:a16="http://schemas.microsoft.com/office/drawing/2014/main" id="{1B0E18AD-9035-2E3A-33D5-2AB3C6C757F7}"/>
              </a:ext>
            </a:extLst>
          </p:cNvPr>
          <p:cNvSpPr>
            <a:spLocks noGrp="1"/>
          </p:cNvSpPr>
          <p:nvPr>
            <p:ph idx="1"/>
          </p:nvPr>
        </p:nvSpPr>
        <p:spPr/>
        <p:txBody>
          <a:bodyPr vert="horz" lIns="91440" tIns="45720" rIns="91440" bIns="45720" rtlCol="0" anchor="t">
            <a:normAutofit/>
          </a:bodyPr>
          <a:lstStyle/>
          <a:p>
            <a:r>
              <a:rPr lang="en-US" dirty="0"/>
              <a:t>Making </a:t>
            </a:r>
            <a:r>
              <a:rPr lang="en-US" dirty="0" err="1"/>
              <a:t>Hiedranta</a:t>
            </a:r>
            <a:r>
              <a:rPr lang="en-US" dirty="0"/>
              <a:t> a destination not just a suburb</a:t>
            </a:r>
          </a:p>
          <a:p>
            <a:r>
              <a:rPr lang="en-US" dirty="0"/>
              <a:t>Collaborative cultural experiences</a:t>
            </a:r>
          </a:p>
          <a:p>
            <a:r>
              <a:rPr lang="en-US" dirty="0"/>
              <a:t>Wellbeing</a:t>
            </a:r>
          </a:p>
          <a:p>
            <a:r>
              <a:rPr lang="en-US" dirty="0"/>
              <a:t>Multi Modal Transport</a:t>
            </a:r>
          </a:p>
          <a:p>
            <a:r>
              <a:rPr lang="en-US" dirty="0"/>
              <a:t>AI Powered future</a:t>
            </a:r>
          </a:p>
          <a:p>
            <a:r>
              <a:rPr lang="en-US" dirty="0"/>
              <a:t>An interconnected travel experience with Helsinki</a:t>
            </a:r>
          </a:p>
        </p:txBody>
      </p:sp>
      <p:sp>
        <p:nvSpPr>
          <p:cNvPr id="5" name="Rectangle 4">
            <a:extLst>
              <a:ext uri="{FF2B5EF4-FFF2-40B4-BE49-F238E27FC236}">
                <a16:creationId xmlns:a16="http://schemas.microsoft.com/office/drawing/2014/main" id="{D5C16E68-B497-7ED8-F944-83DD18212F7E}"/>
              </a:ext>
            </a:extLst>
          </p:cNvPr>
          <p:cNvSpPr/>
          <p:nvPr/>
        </p:nvSpPr>
        <p:spPr>
          <a:xfrm>
            <a:off x="1015454" y="1226569"/>
            <a:ext cx="5750741" cy="484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857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913D6D-CC0F-265F-DD93-328AAB0B9BD1}"/>
            </a:ext>
          </a:extLst>
        </p:cNvPr>
        <p:cNvGrpSpPr/>
        <p:nvPr/>
      </p:nvGrpSpPr>
      <p:grpSpPr>
        <a:xfrm>
          <a:off x="0" y="0"/>
          <a:ext cx="0" cy="0"/>
          <a:chOff x="0" y="0"/>
          <a:chExt cx="0" cy="0"/>
        </a:xfrm>
      </p:grpSpPr>
      <p:pic>
        <p:nvPicPr>
          <p:cNvPr id="4" name="Picture 3" descr="A aerial view of a city&#10;&#10;Description automatically generated">
            <a:extLst>
              <a:ext uri="{FF2B5EF4-FFF2-40B4-BE49-F238E27FC236}">
                <a16:creationId xmlns:a16="http://schemas.microsoft.com/office/drawing/2014/main" id="{1B416F30-505F-97AD-AAE7-A4C24946BD46}"/>
              </a:ext>
            </a:extLst>
          </p:cNvPr>
          <p:cNvPicPr>
            <a:picLocks noChangeAspect="1"/>
          </p:cNvPicPr>
          <p:nvPr/>
        </p:nvPicPr>
        <p:blipFill>
          <a:blip r:embed="rId2"/>
          <a:srcRect t="17467" r="2" b="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24" name="Group 23">
            <a:extLst>
              <a:ext uri="{FF2B5EF4-FFF2-40B4-BE49-F238E27FC236}">
                <a16:creationId xmlns:a16="http://schemas.microsoft.com/office/drawing/2014/main" id="{4E7AAEEE-1FD9-0BDA-FC2E-438DBBA8A9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93A57D13-06D0-732F-CD40-CD4077235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D6379C66-4B36-DA73-5C91-C0D7A6BCC3B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E804D096-D32A-57CD-7E08-B94351AA8BE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C6DF3D86-A151-6FD1-6892-97AAB8557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3231300-8699-1B69-C29C-3977641C6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59BB3CAC-4D99-7608-7833-CD394806C31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612DCDF9-DB0A-82C1-66ED-454375197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4C27B0D-2918-8EB9-D077-584D9EE83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94131AF5-1A6D-3CFA-BBFC-89845494D2FC}"/>
              </a:ext>
            </a:extLst>
          </p:cNvPr>
          <p:cNvSpPr txBox="1"/>
          <p:nvPr/>
        </p:nvSpPr>
        <p:spPr>
          <a:xfrm>
            <a:off x="309848" y="275706"/>
            <a:ext cx="3566196"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err="1">
                <a:solidFill>
                  <a:schemeClr val="bg1"/>
                </a:solidFill>
                <a:latin typeface="Aptos"/>
                <a:ea typeface="Roboto"/>
                <a:cs typeface="Roboto"/>
              </a:rPr>
              <a:t>Hiedanranta</a:t>
            </a:r>
            <a:r>
              <a:rPr lang="en-US" sz="4400" b="1" dirty="0">
                <a:solidFill>
                  <a:schemeClr val="bg1"/>
                </a:solidFill>
                <a:latin typeface="Aptos"/>
                <a:ea typeface="Roboto"/>
                <a:cs typeface="Roboto"/>
              </a:rPr>
              <a:t> 2050</a:t>
            </a:r>
            <a:r>
              <a:rPr lang="en-US" sz="4400" dirty="0">
                <a:solidFill>
                  <a:schemeClr val="bg1"/>
                </a:solidFill>
                <a:latin typeface="Aptos"/>
                <a:ea typeface="Roboto"/>
                <a:cs typeface="Roboto"/>
              </a:rPr>
              <a:t> </a:t>
            </a:r>
            <a:endParaRPr lang="en-US" sz="4400" dirty="0">
              <a:solidFill>
                <a:schemeClr val="bg1"/>
              </a:solidFill>
              <a:latin typeface="Aptos"/>
            </a:endParaRPr>
          </a:p>
          <a:p>
            <a:r>
              <a:rPr lang="en-US" sz="3200" dirty="0">
                <a:solidFill>
                  <a:schemeClr val="bg1"/>
                </a:solidFill>
                <a:latin typeface="Calibri"/>
                <a:ea typeface="Roboto"/>
                <a:cs typeface="Roboto"/>
              </a:rPr>
              <a:t>A Zero-Carbon Urban Oasis</a:t>
            </a:r>
            <a:endParaRPr lang="en-US" sz="3200" dirty="0">
              <a:solidFill>
                <a:schemeClr val="bg1"/>
              </a:solidFill>
              <a:latin typeface="Calibri"/>
              <a:cs typeface="Calibri"/>
            </a:endParaRPr>
          </a:p>
        </p:txBody>
      </p:sp>
      <p:cxnSp>
        <p:nvCxnSpPr>
          <p:cNvPr id="3" name="Straight Arrow Connector 2">
            <a:extLst>
              <a:ext uri="{FF2B5EF4-FFF2-40B4-BE49-F238E27FC236}">
                <a16:creationId xmlns:a16="http://schemas.microsoft.com/office/drawing/2014/main" id="{67873C95-1BE0-67A8-6B62-AF7A2D55A21C}"/>
              </a:ext>
            </a:extLst>
          </p:cNvPr>
          <p:cNvCxnSpPr/>
          <p:nvPr/>
        </p:nvCxnSpPr>
        <p:spPr>
          <a:xfrm>
            <a:off x="5638800" y="2971800"/>
            <a:ext cx="914400" cy="91440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A696CE75-7A85-CE1A-2CC6-61AE1AB8E3A2}"/>
              </a:ext>
            </a:extLst>
          </p:cNvPr>
          <p:cNvSpPr/>
          <p:nvPr/>
        </p:nvSpPr>
        <p:spPr>
          <a:xfrm>
            <a:off x="306532" y="2712590"/>
            <a:ext cx="3562168" cy="19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353DF7-D971-CCF3-3703-397D7A5C2019}"/>
              </a:ext>
            </a:extLst>
          </p:cNvPr>
          <p:cNvSpPr txBox="1"/>
          <p:nvPr/>
        </p:nvSpPr>
        <p:spPr>
          <a:xfrm>
            <a:off x="309847" y="4404069"/>
            <a:ext cx="44379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solidFill>
                  <a:schemeClr val="bg1"/>
                </a:solidFill>
                <a:latin typeface="Aptos"/>
                <a:ea typeface="Roboto"/>
                <a:cs typeface="Roboto"/>
              </a:rPr>
              <a:t>Thank You</a:t>
            </a:r>
            <a:endParaRPr lang="en-US" sz="6000" dirty="0">
              <a:solidFill>
                <a:schemeClr val="bg1"/>
              </a:solidFill>
              <a:latin typeface="Calibri"/>
              <a:cs typeface="Calibri"/>
            </a:endParaRPr>
          </a:p>
        </p:txBody>
      </p:sp>
      <p:pic>
        <p:nvPicPr>
          <p:cNvPr id="8" name="Picture 7" descr="A group of logos on a white background&#10;&#10;Description automatically generated">
            <a:extLst>
              <a:ext uri="{FF2B5EF4-FFF2-40B4-BE49-F238E27FC236}">
                <a16:creationId xmlns:a16="http://schemas.microsoft.com/office/drawing/2014/main" id="{1003BB69-EF4D-8E2B-FCD4-80294CAAC642}"/>
              </a:ext>
            </a:extLst>
          </p:cNvPr>
          <p:cNvPicPr>
            <a:picLocks noChangeAspect="1"/>
          </p:cNvPicPr>
          <p:nvPr/>
        </p:nvPicPr>
        <p:blipFill>
          <a:blip r:embed="rId4"/>
          <a:stretch>
            <a:fillRect/>
          </a:stretch>
        </p:blipFill>
        <p:spPr>
          <a:xfrm>
            <a:off x="4389724" y="5101442"/>
            <a:ext cx="7804570" cy="1759610"/>
          </a:xfrm>
          <a:prstGeom prst="rect">
            <a:avLst/>
          </a:prstGeom>
        </p:spPr>
      </p:pic>
    </p:spTree>
    <p:extLst>
      <p:ext uri="{BB962C8B-B14F-4D97-AF65-F5344CB8AC3E}">
        <p14:creationId xmlns:p14="http://schemas.microsoft.com/office/powerpoint/2010/main" val="3762579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carrying a child&#10;&#10;Description automatically generated">
            <a:extLst>
              <a:ext uri="{FF2B5EF4-FFF2-40B4-BE49-F238E27FC236}">
                <a16:creationId xmlns:a16="http://schemas.microsoft.com/office/drawing/2014/main" id="{469AE20F-9F4F-8B6B-9D27-1AE48D882D58}"/>
              </a:ext>
            </a:extLst>
          </p:cNvPr>
          <p:cNvPicPr>
            <a:picLocks noChangeAspect="1"/>
          </p:cNvPicPr>
          <p:nvPr/>
        </p:nvPicPr>
        <p:blipFill>
          <a:blip r:embed="rId3"/>
          <a:srcRect l="14015" t="41" r="1989"/>
          <a:stretch/>
        </p:blipFill>
        <p:spPr>
          <a:xfrm>
            <a:off x="5493" y="2789"/>
            <a:ext cx="8662272" cy="6855213"/>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CEFC3-2698-7375-F8B1-BE2628CA8FDF}"/>
              </a:ext>
            </a:extLst>
          </p:cNvPr>
          <p:cNvSpPr>
            <a:spLocks noGrp="1"/>
          </p:cNvSpPr>
          <p:nvPr>
            <p:ph type="title"/>
          </p:nvPr>
        </p:nvSpPr>
        <p:spPr>
          <a:xfrm>
            <a:off x="7611389" y="4178"/>
            <a:ext cx="3822189" cy="1899912"/>
          </a:xfrm>
        </p:spPr>
        <p:txBody>
          <a:bodyPr>
            <a:normAutofit/>
          </a:bodyPr>
          <a:lstStyle/>
          <a:p>
            <a:r>
              <a:rPr lang="en-US" sz="2400" b="1">
                <a:latin typeface="Aptos"/>
              </a:rPr>
              <a:t>Finnish Values  – A Vision For </a:t>
            </a:r>
            <a:r>
              <a:rPr lang="en-US" sz="2400" b="1" err="1">
                <a:latin typeface="Aptos"/>
              </a:rPr>
              <a:t>Hiedanranta</a:t>
            </a:r>
            <a:endParaRPr lang="en-US" sz="2400" b="1">
              <a:latin typeface="Aptos"/>
            </a:endParaRPr>
          </a:p>
        </p:txBody>
      </p:sp>
      <p:sp>
        <p:nvSpPr>
          <p:cNvPr id="3" name="Content Placeholder 2">
            <a:extLst>
              <a:ext uri="{FF2B5EF4-FFF2-40B4-BE49-F238E27FC236}">
                <a16:creationId xmlns:a16="http://schemas.microsoft.com/office/drawing/2014/main" id="{EED0B46E-454E-9C2D-1BBB-0B5D60C33031}"/>
              </a:ext>
            </a:extLst>
          </p:cNvPr>
          <p:cNvSpPr>
            <a:spLocks noGrp="1"/>
          </p:cNvSpPr>
          <p:nvPr>
            <p:ph idx="1"/>
          </p:nvPr>
        </p:nvSpPr>
        <p:spPr>
          <a:xfrm>
            <a:off x="7611821" y="1551885"/>
            <a:ext cx="4209873" cy="5306866"/>
          </a:xfrm>
        </p:spPr>
        <p:txBody>
          <a:bodyPr vert="horz" lIns="91440" tIns="45720" rIns="91440" bIns="45720" rtlCol="0" anchor="t">
            <a:normAutofit/>
          </a:bodyPr>
          <a:lstStyle/>
          <a:p>
            <a:pPr>
              <a:lnSpc>
                <a:spcPct val="160000"/>
              </a:lnSpc>
            </a:pPr>
            <a:r>
              <a:rPr lang="en-US" sz="2000"/>
              <a:t>Affordable and Inclusive housing </a:t>
            </a:r>
            <a:endParaRPr lang="en-US"/>
          </a:p>
          <a:p>
            <a:pPr>
              <a:lnSpc>
                <a:spcPct val="160000"/>
              </a:lnSpc>
            </a:pPr>
            <a:r>
              <a:rPr lang="en-US" sz="2000"/>
              <a:t>Health and well-being</a:t>
            </a:r>
          </a:p>
          <a:p>
            <a:pPr>
              <a:lnSpc>
                <a:spcPct val="160000"/>
              </a:lnSpc>
            </a:pPr>
            <a:r>
              <a:rPr lang="en-US" sz="2000"/>
              <a:t>High-quality healthcare and education</a:t>
            </a:r>
          </a:p>
          <a:p>
            <a:pPr>
              <a:lnSpc>
                <a:spcPct val="160000"/>
              </a:lnSpc>
            </a:pPr>
            <a:r>
              <a:rPr lang="en-US" sz="2000"/>
              <a:t>Access to nature</a:t>
            </a:r>
          </a:p>
          <a:p>
            <a:pPr>
              <a:lnSpc>
                <a:spcPct val="160000"/>
              </a:lnSpc>
            </a:pPr>
            <a:r>
              <a:rPr lang="en-US" sz="2000"/>
              <a:t>A culture of physical activity</a:t>
            </a:r>
          </a:p>
          <a:p>
            <a:pPr>
              <a:lnSpc>
                <a:spcPct val="160000"/>
              </a:lnSpc>
            </a:pPr>
            <a:r>
              <a:rPr lang="en-US" sz="2000"/>
              <a:t>Simplicity and minimalism</a:t>
            </a:r>
          </a:p>
          <a:p>
            <a:pPr>
              <a:lnSpc>
                <a:spcPct val="160000"/>
              </a:lnSpc>
            </a:pPr>
            <a:r>
              <a:rPr lang="en-US" sz="2000"/>
              <a:t>Social mobility and income equality</a:t>
            </a:r>
          </a:p>
          <a:p>
            <a:endParaRPr lang="en-US" sz="2000"/>
          </a:p>
        </p:txBody>
      </p:sp>
      <p:sp>
        <p:nvSpPr>
          <p:cNvPr id="5" name="Rectangle 4">
            <a:extLst>
              <a:ext uri="{FF2B5EF4-FFF2-40B4-BE49-F238E27FC236}">
                <a16:creationId xmlns:a16="http://schemas.microsoft.com/office/drawing/2014/main" id="{8188A08B-A90B-98A2-7E26-7F42554E3C3B}"/>
              </a:ext>
            </a:extLst>
          </p:cNvPr>
          <p:cNvSpPr/>
          <p:nvPr/>
        </p:nvSpPr>
        <p:spPr>
          <a:xfrm flipV="1">
            <a:off x="7614064" y="1348126"/>
            <a:ext cx="3956354" cy="744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73913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C27C6-312E-D28B-3DBE-6C79CC4231BA}"/>
              </a:ext>
            </a:extLst>
          </p:cNvPr>
          <p:cNvSpPr txBox="1"/>
          <p:nvPr/>
        </p:nvSpPr>
        <p:spPr>
          <a:xfrm>
            <a:off x="569343" y="497457"/>
            <a:ext cx="55467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Vision for </a:t>
            </a:r>
            <a:r>
              <a:rPr lang="en-US" sz="3200" b="1" err="1"/>
              <a:t>Hiedanranta</a:t>
            </a:r>
            <a:r>
              <a:rPr lang="en-US" sz="3200" b="1"/>
              <a:t> 2050</a:t>
            </a:r>
          </a:p>
        </p:txBody>
      </p:sp>
      <p:sp>
        <p:nvSpPr>
          <p:cNvPr id="6" name="Rectangle 5">
            <a:extLst>
              <a:ext uri="{FF2B5EF4-FFF2-40B4-BE49-F238E27FC236}">
                <a16:creationId xmlns:a16="http://schemas.microsoft.com/office/drawing/2014/main" id="{8188A08B-A90B-98A2-7E26-7F42554E3C3B}"/>
              </a:ext>
            </a:extLst>
          </p:cNvPr>
          <p:cNvSpPr/>
          <p:nvPr/>
        </p:nvSpPr>
        <p:spPr>
          <a:xfrm>
            <a:off x="694612" y="1066148"/>
            <a:ext cx="5750741" cy="484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extBox 8">
            <a:extLst>
              <a:ext uri="{FF2B5EF4-FFF2-40B4-BE49-F238E27FC236}">
                <a16:creationId xmlns:a16="http://schemas.microsoft.com/office/drawing/2014/main" id="{C9973E76-6A51-4F54-1B68-F8C2B87B3733}"/>
              </a:ext>
            </a:extLst>
          </p:cNvPr>
          <p:cNvGraphicFramePr/>
          <p:nvPr>
            <p:extLst>
              <p:ext uri="{D42A27DB-BD31-4B8C-83A1-F6EECF244321}">
                <p14:modId xmlns:p14="http://schemas.microsoft.com/office/powerpoint/2010/main" val="3479556211"/>
              </p:ext>
            </p:extLst>
          </p:nvPr>
        </p:nvGraphicFramePr>
        <p:xfrm>
          <a:off x="450090" y="1849656"/>
          <a:ext cx="5799573" cy="4154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 name="Picture 111" descr="A map of a city&#10;&#10;Description automatically generated">
            <a:extLst>
              <a:ext uri="{FF2B5EF4-FFF2-40B4-BE49-F238E27FC236}">
                <a16:creationId xmlns:a16="http://schemas.microsoft.com/office/drawing/2014/main" id="{03AFB653-CE95-7DB2-D638-C628B640C99A}"/>
              </a:ext>
            </a:extLst>
          </p:cNvPr>
          <p:cNvPicPr>
            <a:picLocks noChangeAspect="1"/>
          </p:cNvPicPr>
          <p:nvPr/>
        </p:nvPicPr>
        <p:blipFill>
          <a:blip r:embed="rId8"/>
          <a:stretch>
            <a:fillRect/>
          </a:stretch>
        </p:blipFill>
        <p:spPr>
          <a:xfrm>
            <a:off x="6429068" y="1396181"/>
            <a:ext cx="5147187" cy="5085735"/>
          </a:xfrm>
          <a:prstGeom prst="rect">
            <a:avLst/>
          </a:prstGeom>
        </p:spPr>
      </p:pic>
    </p:spTree>
    <p:extLst>
      <p:ext uri="{BB962C8B-B14F-4D97-AF65-F5344CB8AC3E}">
        <p14:creationId xmlns:p14="http://schemas.microsoft.com/office/powerpoint/2010/main" val="2329649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C27C6-312E-D28B-3DBE-6C79CC4231BA}"/>
              </a:ext>
            </a:extLst>
          </p:cNvPr>
          <p:cNvSpPr txBox="1"/>
          <p:nvPr/>
        </p:nvSpPr>
        <p:spPr>
          <a:xfrm>
            <a:off x="673562" y="497457"/>
            <a:ext cx="91676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eriod"/>
            </a:pPr>
            <a:r>
              <a:rPr lang="en-US" sz="3200" b="1">
                <a:ea typeface="+mn-lt"/>
                <a:cs typeface="+mn-lt"/>
              </a:rPr>
              <a:t>A Family-Friendly, Inclusive Community</a:t>
            </a:r>
            <a:endParaRPr lang="en-US"/>
          </a:p>
        </p:txBody>
      </p:sp>
      <p:sp>
        <p:nvSpPr>
          <p:cNvPr id="6" name="Rectangle 5">
            <a:extLst>
              <a:ext uri="{FF2B5EF4-FFF2-40B4-BE49-F238E27FC236}">
                <a16:creationId xmlns:a16="http://schemas.microsoft.com/office/drawing/2014/main" id="{8188A08B-A90B-98A2-7E26-7F42554E3C3B}"/>
              </a:ext>
            </a:extLst>
          </p:cNvPr>
          <p:cNvSpPr/>
          <p:nvPr/>
        </p:nvSpPr>
        <p:spPr>
          <a:xfrm>
            <a:off x="694612" y="1066148"/>
            <a:ext cx="5750741" cy="484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extBox 8">
            <a:extLst>
              <a:ext uri="{FF2B5EF4-FFF2-40B4-BE49-F238E27FC236}">
                <a16:creationId xmlns:a16="http://schemas.microsoft.com/office/drawing/2014/main" id="{F12EFC7A-198F-27FC-80D2-576CB0706E31}"/>
              </a:ext>
            </a:extLst>
          </p:cNvPr>
          <p:cNvGraphicFramePr/>
          <p:nvPr>
            <p:extLst>
              <p:ext uri="{D42A27DB-BD31-4B8C-83A1-F6EECF244321}">
                <p14:modId xmlns:p14="http://schemas.microsoft.com/office/powerpoint/2010/main" val="1101652250"/>
              </p:ext>
            </p:extLst>
          </p:nvPr>
        </p:nvGraphicFramePr>
        <p:xfrm>
          <a:off x="690792" y="1315878"/>
          <a:ext cx="5799573" cy="5262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7" name="Picture 86" descr="A person and child sitting on a dock by a body of water&#10;&#10;Description automatically generated">
            <a:extLst>
              <a:ext uri="{FF2B5EF4-FFF2-40B4-BE49-F238E27FC236}">
                <a16:creationId xmlns:a16="http://schemas.microsoft.com/office/drawing/2014/main" id="{3C83CDA4-9168-7B0B-2452-F50B4BDB2D5F}"/>
              </a:ext>
            </a:extLst>
          </p:cNvPr>
          <p:cNvPicPr>
            <a:picLocks noChangeAspect="1"/>
          </p:cNvPicPr>
          <p:nvPr/>
        </p:nvPicPr>
        <p:blipFill>
          <a:blip r:embed="rId8"/>
          <a:srcRect t="51" r="-238" b="12510"/>
          <a:stretch/>
        </p:blipFill>
        <p:spPr>
          <a:xfrm>
            <a:off x="6725911" y="1504687"/>
            <a:ext cx="5184080" cy="4597374"/>
          </a:xfrm>
          <a:prstGeom prst="rect">
            <a:avLst/>
          </a:prstGeom>
        </p:spPr>
      </p:pic>
    </p:spTree>
    <p:extLst>
      <p:ext uri="{BB962C8B-B14F-4D97-AF65-F5344CB8AC3E}">
        <p14:creationId xmlns:p14="http://schemas.microsoft.com/office/powerpoint/2010/main" val="3721901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C27C6-312E-D28B-3DBE-6C79CC4231BA}"/>
              </a:ext>
            </a:extLst>
          </p:cNvPr>
          <p:cNvSpPr txBox="1"/>
          <p:nvPr/>
        </p:nvSpPr>
        <p:spPr>
          <a:xfrm>
            <a:off x="639898" y="497457"/>
            <a:ext cx="70002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mn-lt"/>
                <a:cs typeface="+mn-lt"/>
              </a:rPr>
              <a:t>2. Retrofitting the Old Factory</a:t>
            </a:r>
            <a:endParaRPr lang="en-US"/>
          </a:p>
        </p:txBody>
      </p:sp>
      <p:sp>
        <p:nvSpPr>
          <p:cNvPr id="6" name="Rectangle 5">
            <a:extLst>
              <a:ext uri="{FF2B5EF4-FFF2-40B4-BE49-F238E27FC236}">
                <a16:creationId xmlns:a16="http://schemas.microsoft.com/office/drawing/2014/main" id="{8188A08B-A90B-98A2-7E26-7F42554E3C3B}"/>
              </a:ext>
            </a:extLst>
          </p:cNvPr>
          <p:cNvSpPr/>
          <p:nvPr/>
        </p:nvSpPr>
        <p:spPr>
          <a:xfrm>
            <a:off x="694612" y="1066148"/>
            <a:ext cx="5750741" cy="484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arge building with many floors and a train&#10;&#10;Description automatically generated">
            <a:extLst>
              <a:ext uri="{FF2B5EF4-FFF2-40B4-BE49-F238E27FC236}">
                <a16:creationId xmlns:a16="http://schemas.microsoft.com/office/drawing/2014/main" id="{F537C698-772E-79A2-3A06-4C7B7A87137A}"/>
              </a:ext>
            </a:extLst>
          </p:cNvPr>
          <p:cNvPicPr>
            <a:picLocks noChangeAspect="1"/>
          </p:cNvPicPr>
          <p:nvPr/>
        </p:nvPicPr>
        <p:blipFill>
          <a:blip r:embed="rId3"/>
          <a:srcRect l="12494" t="1053" r="14848" b="318"/>
          <a:stretch/>
        </p:blipFill>
        <p:spPr>
          <a:xfrm>
            <a:off x="6442651" y="1859140"/>
            <a:ext cx="5391258" cy="4060717"/>
          </a:xfrm>
          <a:prstGeom prst="rect">
            <a:avLst/>
          </a:prstGeom>
        </p:spPr>
      </p:pic>
      <p:graphicFrame>
        <p:nvGraphicFramePr>
          <p:cNvPr id="17" name="TextBox 8">
            <a:extLst>
              <a:ext uri="{FF2B5EF4-FFF2-40B4-BE49-F238E27FC236}">
                <a16:creationId xmlns:a16="http://schemas.microsoft.com/office/drawing/2014/main" id="{DE80D3A3-1353-A8AA-07B0-296257BED7AB}"/>
              </a:ext>
            </a:extLst>
          </p:cNvPr>
          <p:cNvGraphicFramePr/>
          <p:nvPr>
            <p:extLst>
              <p:ext uri="{D42A27DB-BD31-4B8C-83A1-F6EECF244321}">
                <p14:modId xmlns:p14="http://schemas.microsoft.com/office/powerpoint/2010/main" val="2486725271"/>
              </p:ext>
            </p:extLst>
          </p:nvPr>
        </p:nvGraphicFramePr>
        <p:xfrm>
          <a:off x="679125" y="1854326"/>
          <a:ext cx="5450862" cy="40697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At the museum | Centro de Arte Moderna Manuel de Brito (CAMB… | Flickr">
            <a:extLst>
              <a:ext uri="{FF2B5EF4-FFF2-40B4-BE49-F238E27FC236}">
                <a16:creationId xmlns:a16="http://schemas.microsoft.com/office/drawing/2014/main" id="{ABA0209E-7263-4EBC-660C-E41D91F14B22}"/>
              </a:ext>
            </a:extLst>
          </p:cNvPr>
          <p:cNvPicPr>
            <a:picLocks noChangeAspect="1"/>
          </p:cNvPicPr>
          <p:nvPr/>
        </p:nvPicPr>
        <p:blipFill>
          <a:blip r:embed="rId9"/>
          <a:stretch>
            <a:fillRect/>
          </a:stretch>
        </p:blipFill>
        <p:spPr>
          <a:xfrm>
            <a:off x="6449683" y="2012735"/>
            <a:ext cx="5403010" cy="3738305"/>
          </a:xfrm>
          <a:prstGeom prst="rect">
            <a:avLst/>
          </a:prstGeom>
        </p:spPr>
      </p:pic>
      <p:pic>
        <p:nvPicPr>
          <p:cNvPr id="19" name="Picture 18" descr="Greece Android - Ξεκόλλα από το κινητό σου με το Get a Life (Δελτίο Τύπου)">
            <a:extLst>
              <a:ext uri="{FF2B5EF4-FFF2-40B4-BE49-F238E27FC236}">
                <a16:creationId xmlns:a16="http://schemas.microsoft.com/office/drawing/2014/main" id="{899AE658-583F-5BE0-D1D8-E7120D0D8188}"/>
              </a:ext>
            </a:extLst>
          </p:cNvPr>
          <p:cNvPicPr>
            <a:picLocks noChangeAspect="1"/>
          </p:cNvPicPr>
          <p:nvPr/>
        </p:nvPicPr>
        <p:blipFill>
          <a:blip r:embed="rId10"/>
          <a:srcRect l="59" r="49681" b="-488"/>
          <a:stretch/>
        </p:blipFill>
        <p:spPr>
          <a:xfrm>
            <a:off x="6784355" y="1571897"/>
            <a:ext cx="5055399" cy="4346835"/>
          </a:xfrm>
          <a:prstGeom prst="rect">
            <a:avLst/>
          </a:prstGeom>
        </p:spPr>
      </p:pic>
    </p:spTree>
    <p:extLst>
      <p:ext uri="{BB962C8B-B14F-4D97-AF65-F5344CB8AC3E}">
        <p14:creationId xmlns:p14="http://schemas.microsoft.com/office/powerpoint/2010/main" val="346265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80402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C27C6-312E-D28B-3DBE-6C79CC4231BA}"/>
              </a:ext>
            </a:extLst>
          </p:cNvPr>
          <p:cNvSpPr txBox="1"/>
          <p:nvPr/>
        </p:nvSpPr>
        <p:spPr>
          <a:xfrm>
            <a:off x="680003" y="484089"/>
            <a:ext cx="70002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mn-lt"/>
                <a:cs typeface="+mn-lt"/>
              </a:rPr>
              <a:t>3. Regenerative Green Living Spaces</a:t>
            </a:r>
            <a:endParaRPr lang="en-US"/>
          </a:p>
        </p:txBody>
      </p:sp>
      <p:sp>
        <p:nvSpPr>
          <p:cNvPr id="6" name="Rectangle 5">
            <a:extLst>
              <a:ext uri="{FF2B5EF4-FFF2-40B4-BE49-F238E27FC236}">
                <a16:creationId xmlns:a16="http://schemas.microsoft.com/office/drawing/2014/main" id="{8188A08B-A90B-98A2-7E26-7F42554E3C3B}"/>
              </a:ext>
            </a:extLst>
          </p:cNvPr>
          <p:cNvSpPr/>
          <p:nvPr/>
        </p:nvSpPr>
        <p:spPr>
          <a:xfrm>
            <a:off x="694612" y="1066148"/>
            <a:ext cx="5750741" cy="484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687DB02E-D185-59B3-A5BE-38DB442B39D2}"/>
              </a:ext>
            </a:extLst>
          </p:cNvPr>
          <p:cNvGrpSpPr/>
          <p:nvPr/>
        </p:nvGrpSpPr>
        <p:grpSpPr>
          <a:xfrm>
            <a:off x="1041980" y="1424556"/>
            <a:ext cx="10102896" cy="4321032"/>
            <a:chOff x="676637" y="1528940"/>
            <a:chExt cx="10102896" cy="4321032"/>
          </a:xfrm>
        </p:grpSpPr>
        <p:pic>
          <p:nvPicPr>
            <p:cNvPr id="18" name="Picture 17" descr="The &quot;Superblocks&quot; of Barcelona: Despite Protests, City Follows with ...">
              <a:extLst>
                <a:ext uri="{FF2B5EF4-FFF2-40B4-BE49-F238E27FC236}">
                  <a16:creationId xmlns:a16="http://schemas.microsoft.com/office/drawing/2014/main" id="{804E550C-6E9E-5853-E220-9F6BB8E1EA8B}"/>
                </a:ext>
              </a:extLst>
            </p:cNvPr>
            <p:cNvPicPr>
              <a:picLocks noChangeAspect="1"/>
            </p:cNvPicPr>
            <p:nvPr/>
          </p:nvPicPr>
          <p:blipFill>
            <a:blip r:embed="rId3"/>
            <a:srcRect l="48770" r="11577" b="21693"/>
            <a:stretch/>
          </p:blipFill>
          <p:spPr>
            <a:xfrm>
              <a:off x="6721034" y="1528940"/>
              <a:ext cx="4058499" cy="4321032"/>
            </a:xfrm>
            <a:prstGeom prst="rect">
              <a:avLst/>
            </a:prstGeom>
            <a:ln w="28575">
              <a:solidFill>
                <a:srgbClr val="00B050"/>
              </a:solidFill>
            </a:ln>
          </p:spPr>
        </p:pic>
        <p:pic>
          <p:nvPicPr>
            <p:cNvPr id="45" name="Picture 44" descr="A logo of a park bench and lamp post&#10;&#10;Description automatically generated">
              <a:extLst>
                <a:ext uri="{FF2B5EF4-FFF2-40B4-BE49-F238E27FC236}">
                  <a16:creationId xmlns:a16="http://schemas.microsoft.com/office/drawing/2014/main" id="{B3BAEDE5-0890-4DD4-1310-0BC86D024FBC}"/>
                </a:ext>
              </a:extLst>
            </p:cNvPr>
            <p:cNvPicPr>
              <a:picLocks noChangeAspect="1"/>
            </p:cNvPicPr>
            <p:nvPr/>
          </p:nvPicPr>
          <p:blipFill>
            <a:blip r:embed="rId4"/>
            <a:srcRect l="304" b="3797"/>
            <a:stretch/>
          </p:blipFill>
          <p:spPr>
            <a:xfrm>
              <a:off x="676637" y="2638119"/>
              <a:ext cx="1623828" cy="1585250"/>
            </a:xfrm>
            <a:prstGeom prst="rect">
              <a:avLst/>
            </a:prstGeom>
          </p:spPr>
        </p:pic>
        <p:sp>
          <p:nvSpPr>
            <p:cNvPr id="64" name="Rectangle: Rounded Corners 63">
              <a:extLst>
                <a:ext uri="{FF2B5EF4-FFF2-40B4-BE49-F238E27FC236}">
                  <a16:creationId xmlns:a16="http://schemas.microsoft.com/office/drawing/2014/main" id="{C822681F-FEDC-773C-5DC9-2E844E4081EB}"/>
                </a:ext>
              </a:extLst>
            </p:cNvPr>
            <p:cNvSpPr/>
            <p:nvPr/>
          </p:nvSpPr>
          <p:spPr>
            <a:xfrm>
              <a:off x="2289303" y="2556736"/>
              <a:ext cx="3267205" cy="19415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000000"/>
                  </a:solidFill>
                  <a:ea typeface="+mn-lt"/>
                  <a:cs typeface="+mn-lt"/>
                </a:rPr>
                <a:t>Superblock with community gardens, green roofs, and enhanced urban biodiversity </a:t>
              </a:r>
              <a:endParaRPr lang="en-US" b="1" dirty="0">
                <a:solidFill>
                  <a:srgbClr val="000000"/>
                </a:solidFill>
              </a:endParaRPr>
            </a:p>
          </p:txBody>
        </p:sp>
      </p:grpSp>
      <p:grpSp>
        <p:nvGrpSpPr>
          <p:cNvPr id="152" name="Group 151">
            <a:extLst>
              <a:ext uri="{FF2B5EF4-FFF2-40B4-BE49-F238E27FC236}">
                <a16:creationId xmlns:a16="http://schemas.microsoft.com/office/drawing/2014/main" id="{2E80BC08-4F09-9373-C5D7-8F7655A2E6F7}"/>
              </a:ext>
            </a:extLst>
          </p:cNvPr>
          <p:cNvGrpSpPr/>
          <p:nvPr/>
        </p:nvGrpSpPr>
        <p:grpSpPr>
          <a:xfrm>
            <a:off x="964804" y="1789151"/>
            <a:ext cx="10605068" cy="3582410"/>
            <a:chOff x="1058749" y="1757836"/>
            <a:chExt cx="10605068" cy="3582410"/>
          </a:xfrm>
        </p:grpSpPr>
        <p:pic>
          <p:nvPicPr>
            <p:cNvPr id="141" name="Picture 140" descr="Water Sensitive Urban Design - TU Delft OCW">
              <a:extLst>
                <a:ext uri="{FF2B5EF4-FFF2-40B4-BE49-F238E27FC236}">
                  <a16:creationId xmlns:a16="http://schemas.microsoft.com/office/drawing/2014/main" id="{474A65FA-D543-C268-F0B7-25AB8E2F21A1}"/>
                </a:ext>
              </a:extLst>
            </p:cNvPr>
            <p:cNvPicPr>
              <a:picLocks noChangeAspect="1"/>
            </p:cNvPicPr>
            <p:nvPr/>
          </p:nvPicPr>
          <p:blipFill>
            <a:blip r:embed="rId5"/>
            <a:stretch>
              <a:fillRect/>
            </a:stretch>
          </p:blipFill>
          <p:spPr>
            <a:xfrm>
              <a:off x="5883057" y="1757836"/>
              <a:ext cx="5780760" cy="3582410"/>
            </a:xfrm>
            <a:prstGeom prst="rect">
              <a:avLst/>
            </a:prstGeom>
          </p:spPr>
        </p:pic>
        <p:pic>
          <p:nvPicPr>
            <p:cNvPr id="46" name="Picture 45" descr="A green recycle symbol with a leaf&#10;&#10;Description automatically generated">
              <a:extLst>
                <a:ext uri="{FF2B5EF4-FFF2-40B4-BE49-F238E27FC236}">
                  <a16:creationId xmlns:a16="http://schemas.microsoft.com/office/drawing/2014/main" id="{2DD976B8-6759-85E1-BBE4-5FE7C83F39B7}"/>
                </a:ext>
              </a:extLst>
            </p:cNvPr>
            <p:cNvPicPr>
              <a:picLocks noChangeAspect="1"/>
            </p:cNvPicPr>
            <p:nvPr/>
          </p:nvPicPr>
          <p:blipFill>
            <a:blip r:embed="rId6"/>
            <a:stretch>
              <a:fillRect/>
            </a:stretch>
          </p:blipFill>
          <p:spPr>
            <a:xfrm>
              <a:off x="1058749" y="2677012"/>
              <a:ext cx="1552575" cy="1571625"/>
            </a:xfrm>
            <a:prstGeom prst="rect">
              <a:avLst/>
            </a:prstGeom>
          </p:spPr>
        </p:pic>
        <p:sp>
          <p:nvSpPr>
            <p:cNvPr id="99" name="Rectangle: Rounded Corners 98">
              <a:extLst>
                <a:ext uri="{FF2B5EF4-FFF2-40B4-BE49-F238E27FC236}">
                  <a16:creationId xmlns:a16="http://schemas.microsoft.com/office/drawing/2014/main" id="{473CD9E4-140B-8562-4BD7-13557DB24D82}"/>
                </a:ext>
              </a:extLst>
            </p:cNvPr>
            <p:cNvSpPr/>
            <p:nvPr/>
          </p:nvSpPr>
          <p:spPr>
            <a:xfrm>
              <a:off x="2734770" y="2423998"/>
              <a:ext cx="3267205" cy="19415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rgbClr val="000000"/>
                  </a:solidFill>
                  <a:latin typeface="Aptos"/>
                  <a:ea typeface="+mn-lt"/>
                  <a:cs typeface="Calibri"/>
                </a:rPr>
                <a:t>Green spaces for stormwater management and urban cooling</a:t>
              </a:r>
            </a:p>
          </p:txBody>
        </p:sp>
      </p:grpSp>
      <p:grpSp>
        <p:nvGrpSpPr>
          <p:cNvPr id="179" name="Group 178">
            <a:extLst>
              <a:ext uri="{FF2B5EF4-FFF2-40B4-BE49-F238E27FC236}">
                <a16:creationId xmlns:a16="http://schemas.microsoft.com/office/drawing/2014/main" id="{B4E81351-B150-055C-82E4-7F9870599ED2}"/>
              </a:ext>
            </a:extLst>
          </p:cNvPr>
          <p:cNvGrpSpPr/>
          <p:nvPr/>
        </p:nvGrpSpPr>
        <p:grpSpPr>
          <a:xfrm>
            <a:off x="968486" y="1788875"/>
            <a:ext cx="10456295" cy="3580809"/>
            <a:chOff x="1103524" y="1798521"/>
            <a:chExt cx="10456295" cy="3580809"/>
          </a:xfrm>
        </p:grpSpPr>
        <p:pic>
          <p:nvPicPr>
            <p:cNvPr id="168" name="Picture 167" descr="Community-Directed Strategies for Sustainability - Building Resilient ...">
              <a:extLst>
                <a:ext uri="{FF2B5EF4-FFF2-40B4-BE49-F238E27FC236}">
                  <a16:creationId xmlns:a16="http://schemas.microsoft.com/office/drawing/2014/main" id="{7223B161-1E87-667B-2EC4-0890E8D8D5C4}"/>
                </a:ext>
              </a:extLst>
            </p:cNvPr>
            <p:cNvPicPr>
              <a:picLocks noChangeAspect="1"/>
            </p:cNvPicPr>
            <p:nvPr/>
          </p:nvPicPr>
          <p:blipFill>
            <a:blip r:embed="rId7"/>
            <a:stretch>
              <a:fillRect/>
            </a:stretch>
          </p:blipFill>
          <p:spPr>
            <a:xfrm>
              <a:off x="6163732" y="1798521"/>
              <a:ext cx="5396087" cy="3580809"/>
            </a:xfrm>
            <a:prstGeom prst="rect">
              <a:avLst/>
            </a:prstGeom>
          </p:spPr>
        </p:pic>
        <p:pic>
          <p:nvPicPr>
            <p:cNvPr id="47" name="Picture 46" descr="A blue plant in a green square&#10;&#10;Description automatically generated">
              <a:extLst>
                <a:ext uri="{FF2B5EF4-FFF2-40B4-BE49-F238E27FC236}">
                  <a16:creationId xmlns:a16="http://schemas.microsoft.com/office/drawing/2014/main" id="{8202C98C-9ABD-2DA2-E838-5CC113F71FC9}"/>
                </a:ext>
              </a:extLst>
            </p:cNvPr>
            <p:cNvPicPr>
              <a:picLocks noChangeAspect="1"/>
            </p:cNvPicPr>
            <p:nvPr/>
          </p:nvPicPr>
          <p:blipFill>
            <a:blip r:embed="rId8"/>
            <a:stretch>
              <a:fillRect/>
            </a:stretch>
          </p:blipFill>
          <p:spPr>
            <a:xfrm>
              <a:off x="1103524" y="2656881"/>
              <a:ext cx="1514475" cy="1562100"/>
            </a:xfrm>
            <a:prstGeom prst="rect">
              <a:avLst/>
            </a:prstGeom>
          </p:spPr>
        </p:pic>
        <p:sp>
          <p:nvSpPr>
            <p:cNvPr id="166" name="Rectangle: Rounded Corners 165">
              <a:extLst>
                <a:ext uri="{FF2B5EF4-FFF2-40B4-BE49-F238E27FC236}">
                  <a16:creationId xmlns:a16="http://schemas.microsoft.com/office/drawing/2014/main" id="{3FBF9559-5577-0768-39E4-1840D4BAC64F}"/>
                </a:ext>
              </a:extLst>
            </p:cNvPr>
            <p:cNvSpPr/>
            <p:nvPr/>
          </p:nvSpPr>
          <p:spPr>
            <a:xfrm>
              <a:off x="2821923" y="2579253"/>
              <a:ext cx="3267205" cy="19415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rgbClr val="000000"/>
                  </a:solidFill>
                  <a:latin typeface="Aptos"/>
                  <a:ea typeface="+mn-lt"/>
                  <a:cs typeface="Calibri"/>
                </a:rPr>
                <a:t>Seasonal agricultural plots for local food production</a:t>
              </a:r>
            </a:p>
          </p:txBody>
        </p:sp>
      </p:grpSp>
    </p:spTree>
    <p:extLst>
      <p:ext uri="{BB962C8B-B14F-4D97-AF65-F5344CB8AC3E}">
        <p14:creationId xmlns:p14="http://schemas.microsoft.com/office/powerpoint/2010/main" val="26228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500"/>
                                        <p:tgtEl>
                                          <p:spTgt spid="152"/>
                                        </p:tgtEl>
                                      </p:cBhvr>
                                    </p:animEffect>
                                  </p:childTnLst>
                                </p:cTn>
                              </p:par>
                              <p:par>
                                <p:cTn id="13" presetID="10" presetClass="exit" presetSubtype="0" fill="hold" nodeType="withEffect">
                                  <p:stCondLst>
                                    <p:cond delay="0"/>
                                  </p:stCondLst>
                                  <p:childTnLst>
                                    <p:animEffect transition="out" filter="fade">
                                      <p:cBhvr>
                                        <p:cTn id="14" dur="500"/>
                                        <p:tgtEl>
                                          <p:spTgt spid="90"/>
                                        </p:tgtEl>
                                      </p:cBhvr>
                                    </p:animEffect>
                                    <p:set>
                                      <p:cBhvr>
                                        <p:cTn id="15" dur="1" fill="hold">
                                          <p:stCondLst>
                                            <p:cond delay="499"/>
                                          </p:stCondLst>
                                        </p:cTn>
                                        <p:tgtEl>
                                          <p:spTgt spid="9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9"/>
                                        </p:tgtEl>
                                        <p:attrNameLst>
                                          <p:attrName>style.visibility</p:attrName>
                                        </p:attrNameLst>
                                      </p:cBhvr>
                                      <p:to>
                                        <p:strVal val="visible"/>
                                      </p:to>
                                    </p:set>
                                    <p:animEffect transition="in" filter="fade">
                                      <p:cBhvr>
                                        <p:cTn id="20" dur="500"/>
                                        <p:tgtEl>
                                          <p:spTgt spid="179"/>
                                        </p:tgtEl>
                                      </p:cBhvr>
                                    </p:animEffect>
                                  </p:childTnLst>
                                </p:cTn>
                              </p:par>
                              <p:par>
                                <p:cTn id="21" presetID="10" presetClass="exit" presetSubtype="0" fill="hold" nodeType="withEffect">
                                  <p:stCondLst>
                                    <p:cond delay="0"/>
                                  </p:stCondLst>
                                  <p:childTnLst>
                                    <p:animEffect transition="out" filter="fade">
                                      <p:cBhvr>
                                        <p:cTn id="22" dur="500"/>
                                        <p:tgtEl>
                                          <p:spTgt spid="152"/>
                                        </p:tgtEl>
                                      </p:cBhvr>
                                    </p:animEffect>
                                    <p:set>
                                      <p:cBhvr>
                                        <p:cTn id="23" dur="1" fill="hold">
                                          <p:stCondLst>
                                            <p:cond delay="499"/>
                                          </p:stCondLst>
                                        </p:cTn>
                                        <p:tgtEl>
                                          <p:spTgt spid="1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C27C6-312E-D28B-3DBE-6C79CC4231BA}"/>
              </a:ext>
            </a:extLst>
          </p:cNvPr>
          <p:cNvSpPr txBox="1"/>
          <p:nvPr/>
        </p:nvSpPr>
        <p:spPr>
          <a:xfrm>
            <a:off x="636185" y="497457"/>
            <a:ext cx="68301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mn-lt"/>
                <a:cs typeface="+mn-lt"/>
              </a:rPr>
              <a:t>4. Green Energy &amp; Clean Living</a:t>
            </a:r>
            <a:endParaRPr lang="en-US"/>
          </a:p>
        </p:txBody>
      </p:sp>
      <p:sp>
        <p:nvSpPr>
          <p:cNvPr id="6" name="Rectangle 5">
            <a:extLst>
              <a:ext uri="{FF2B5EF4-FFF2-40B4-BE49-F238E27FC236}">
                <a16:creationId xmlns:a16="http://schemas.microsoft.com/office/drawing/2014/main" id="{8188A08B-A90B-98A2-7E26-7F42554E3C3B}"/>
              </a:ext>
            </a:extLst>
          </p:cNvPr>
          <p:cNvSpPr/>
          <p:nvPr/>
        </p:nvSpPr>
        <p:spPr>
          <a:xfrm>
            <a:off x="694612" y="1066148"/>
            <a:ext cx="5750741" cy="484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B5DDBF2A-7EC6-0F88-567E-03099E887CA2}"/>
              </a:ext>
            </a:extLst>
          </p:cNvPr>
          <p:cNvGrpSpPr/>
          <p:nvPr/>
        </p:nvGrpSpPr>
        <p:grpSpPr>
          <a:xfrm>
            <a:off x="784779" y="1408580"/>
            <a:ext cx="11315269" cy="4834997"/>
            <a:chOff x="784779" y="1408580"/>
            <a:chExt cx="11315269" cy="4834997"/>
          </a:xfrm>
        </p:grpSpPr>
        <p:pic>
          <p:nvPicPr>
            <p:cNvPr id="16" name="Picture 15" descr="PV Panles | The SWLing Post">
              <a:extLst>
                <a:ext uri="{FF2B5EF4-FFF2-40B4-BE49-F238E27FC236}">
                  <a16:creationId xmlns:a16="http://schemas.microsoft.com/office/drawing/2014/main" id="{E4DF1A8E-EA48-535A-56E1-1CE0F5F83074}"/>
                </a:ext>
              </a:extLst>
            </p:cNvPr>
            <p:cNvPicPr>
              <a:picLocks noChangeAspect="1"/>
            </p:cNvPicPr>
            <p:nvPr/>
          </p:nvPicPr>
          <p:blipFill>
            <a:blip r:embed="rId2"/>
            <a:stretch>
              <a:fillRect/>
            </a:stretch>
          </p:blipFill>
          <p:spPr>
            <a:xfrm>
              <a:off x="4348223" y="1408580"/>
              <a:ext cx="3823502" cy="2256408"/>
            </a:xfrm>
            <a:prstGeom prst="rect">
              <a:avLst/>
            </a:prstGeom>
          </p:spPr>
        </p:pic>
        <p:pic>
          <p:nvPicPr>
            <p:cNvPr id="17" name="Picture 16" descr="How Things Work: Geothermal Energy - Our World">
              <a:extLst>
                <a:ext uri="{FF2B5EF4-FFF2-40B4-BE49-F238E27FC236}">
                  <a16:creationId xmlns:a16="http://schemas.microsoft.com/office/drawing/2014/main" id="{DC2FC763-D6DC-E45D-5458-5DB19E1AAC02}"/>
                </a:ext>
              </a:extLst>
            </p:cNvPr>
            <p:cNvPicPr>
              <a:picLocks noChangeAspect="1"/>
            </p:cNvPicPr>
            <p:nvPr/>
          </p:nvPicPr>
          <p:blipFill>
            <a:blip r:embed="rId3"/>
            <a:stretch>
              <a:fillRect/>
            </a:stretch>
          </p:blipFill>
          <p:spPr>
            <a:xfrm>
              <a:off x="4348222" y="3758879"/>
              <a:ext cx="3823504" cy="2484698"/>
            </a:xfrm>
            <a:prstGeom prst="rect">
              <a:avLst/>
            </a:prstGeom>
          </p:spPr>
        </p:pic>
        <p:pic>
          <p:nvPicPr>
            <p:cNvPr id="18" name="Picture 17" descr="Energy - International Year of Basic Sciences for Development">
              <a:extLst>
                <a:ext uri="{FF2B5EF4-FFF2-40B4-BE49-F238E27FC236}">
                  <a16:creationId xmlns:a16="http://schemas.microsoft.com/office/drawing/2014/main" id="{2B71C793-518B-52EE-5189-B306F14EC59D}"/>
                </a:ext>
              </a:extLst>
            </p:cNvPr>
            <p:cNvPicPr>
              <a:picLocks noChangeAspect="1"/>
            </p:cNvPicPr>
            <p:nvPr/>
          </p:nvPicPr>
          <p:blipFill>
            <a:blip r:embed="rId4"/>
            <a:srcRect r="18397" b="442"/>
            <a:stretch/>
          </p:blipFill>
          <p:spPr>
            <a:xfrm>
              <a:off x="8273970" y="2513211"/>
              <a:ext cx="3826078" cy="2487480"/>
            </a:xfrm>
            <a:prstGeom prst="rect">
              <a:avLst/>
            </a:prstGeom>
          </p:spPr>
        </p:pic>
        <p:sp>
          <p:nvSpPr>
            <p:cNvPr id="24" name="Rectangle: Rounded Corners 23">
              <a:extLst>
                <a:ext uri="{FF2B5EF4-FFF2-40B4-BE49-F238E27FC236}">
                  <a16:creationId xmlns:a16="http://schemas.microsoft.com/office/drawing/2014/main" id="{2DA5A2E4-C342-CF34-8F07-24B64E456EC3}"/>
                </a:ext>
              </a:extLst>
            </p:cNvPr>
            <p:cNvSpPr/>
            <p:nvPr/>
          </p:nvSpPr>
          <p:spPr>
            <a:xfrm>
              <a:off x="784779" y="2934210"/>
              <a:ext cx="3267205" cy="19415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rgbClr val="000000"/>
                  </a:solidFill>
                  <a:latin typeface="Aptos"/>
                  <a:ea typeface="+mn-lt"/>
                  <a:cs typeface="Calibri"/>
                </a:rPr>
                <a:t>Plans for geothermal, solar, and hydrogen energy.</a:t>
              </a:r>
            </a:p>
          </p:txBody>
        </p:sp>
      </p:grpSp>
      <p:grpSp>
        <p:nvGrpSpPr>
          <p:cNvPr id="40" name="Group 39">
            <a:extLst>
              <a:ext uri="{FF2B5EF4-FFF2-40B4-BE49-F238E27FC236}">
                <a16:creationId xmlns:a16="http://schemas.microsoft.com/office/drawing/2014/main" id="{348347A9-388E-45C0-06B1-5BFFE5FD03D7}"/>
              </a:ext>
            </a:extLst>
          </p:cNvPr>
          <p:cNvGrpSpPr/>
          <p:nvPr/>
        </p:nvGrpSpPr>
        <p:grpSpPr>
          <a:xfrm>
            <a:off x="784779" y="1406503"/>
            <a:ext cx="10865956" cy="5096359"/>
            <a:chOff x="784779" y="1281111"/>
            <a:chExt cx="10865956" cy="5096359"/>
          </a:xfrm>
        </p:grpSpPr>
        <p:pic>
          <p:nvPicPr>
            <p:cNvPr id="5" name="Picture 4">
              <a:extLst>
                <a:ext uri="{FF2B5EF4-FFF2-40B4-BE49-F238E27FC236}">
                  <a16:creationId xmlns:a16="http://schemas.microsoft.com/office/drawing/2014/main" id="{35A3F6D0-C0EC-D1E6-032E-60936CFB7538}"/>
                </a:ext>
              </a:extLst>
            </p:cNvPr>
            <p:cNvPicPr>
              <a:picLocks noChangeAspect="1"/>
            </p:cNvPicPr>
            <p:nvPr/>
          </p:nvPicPr>
          <p:blipFill>
            <a:blip r:embed="rId5"/>
            <a:stretch>
              <a:fillRect/>
            </a:stretch>
          </p:blipFill>
          <p:spPr>
            <a:xfrm>
              <a:off x="6631868" y="1281111"/>
              <a:ext cx="5018867" cy="5096359"/>
            </a:xfrm>
            <a:prstGeom prst="rect">
              <a:avLst/>
            </a:prstGeom>
          </p:spPr>
        </p:pic>
        <p:sp>
          <p:nvSpPr>
            <p:cNvPr id="39" name="Rectangle: Rounded Corners 38">
              <a:extLst>
                <a:ext uri="{FF2B5EF4-FFF2-40B4-BE49-F238E27FC236}">
                  <a16:creationId xmlns:a16="http://schemas.microsoft.com/office/drawing/2014/main" id="{A3BD444E-FA30-F710-56EE-1F8B0E5D2422}"/>
                </a:ext>
              </a:extLst>
            </p:cNvPr>
            <p:cNvSpPr/>
            <p:nvPr/>
          </p:nvSpPr>
          <p:spPr>
            <a:xfrm>
              <a:off x="784779" y="2857045"/>
              <a:ext cx="4472901" cy="19415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rgbClr val="000000"/>
                  </a:solidFill>
                  <a:latin typeface="Aptos"/>
                  <a:ea typeface="+mn-lt"/>
                  <a:cs typeface="Calibri"/>
                </a:rPr>
                <a:t>Repurposing the old factory drainage system to be used as a bio-gas digester for energy to be used in heating</a:t>
              </a:r>
            </a:p>
          </p:txBody>
        </p:sp>
      </p:grpSp>
    </p:spTree>
    <p:extLst>
      <p:ext uri="{BB962C8B-B14F-4D97-AF65-F5344CB8AC3E}">
        <p14:creationId xmlns:p14="http://schemas.microsoft.com/office/powerpoint/2010/main" val="35664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xit" presetSubtype="0" fill="hold" nodeType="withEffect">
                                  <p:stCondLst>
                                    <p:cond delay="0"/>
                                  </p:stCondLst>
                                  <p:childTnLst>
                                    <p:animEffect transition="out" filter="fade">
                                      <p:cBhvr>
                                        <p:cTn id="14" dur="500"/>
                                        <p:tgtEl>
                                          <p:spTgt spid="41"/>
                                        </p:tgtEl>
                                      </p:cBhvr>
                                    </p:animEffect>
                                    <p:set>
                                      <p:cBhvr>
                                        <p:cTn id="15"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C27C6-312E-D28B-3DBE-6C79CC4231BA}"/>
              </a:ext>
            </a:extLst>
          </p:cNvPr>
          <p:cNvSpPr txBox="1"/>
          <p:nvPr/>
        </p:nvSpPr>
        <p:spPr>
          <a:xfrm>
            <a:off x="569343" y="497457"/>
            <a:ext cx="79311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mn-lt"/>
                <a:cs typeface="+mn-lt"/>
              </a:rPr>
              <a:t>5. Green Multi Mode Transportation</a:t>
            </a:r>
            <a:endParaRPr lang="en-US"/>
          </a:p>
        </p:txBody>
      </p:sp>
      <p:sp>
        <p:nvSpPr>
          <p:cNvPr id="6" name="Rectangle 5">
            <a:extLst>
              <a:ext uri="{FF2B5EF4-FFF2-40B4-BE49-F238E27FC236}">
                <a16:creationId xmlns:a16="http://schemas.microsoft.com/office/drawing/2014/main" id="{8188A08B-A90B-98A2-7E26-7F42554E3C3B}"/>
              </a:ext>
            </a:extLst>
          </p:cNvPr>
          <p:cNvSpPr/>
          <p:nvPr/>
        </p:nvSpPr>
        <p:spPr>
          <a:xfrm>
            <a:off x="694612" y="1066148"/>
            <a:ext cx="5750741" cy="484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26696FBD-FD56-68CD-7EB4-1A98EF7447B7}"/>
              </a:ext>
            </a:extLst>
          </p:cNvPr>
          <p:cNvGrpSpPr/>
          <p:nvPr/>
        </p:nvGrpSpPr>
        <p:grpSpPr>
          <a:xfrm>
            <a:off x="889985" y="1478665"/>
            <a:ext cx="10213994" cy="4180389"/>
            <a:chOff x="889985" y="1478665"/>
            <a:chExt cx="10213994" cy="4180389"/>
          </a:xfrm>
        </p:grpSpPr>
        <p:pic>
          <p:nvPicPr>
            <p:cNvPr id="16" name="Picture 15" descr="A blue traffic light with wings&#10;&#10;Description automatically generated">
              <a:extLst>
                <a:ext uri="{FF2B5EF4-FFF2-40B4-BE49-F238E27FC236}">
                  <a16:creationId xmlns:a16="http://schemas.microsoft.com/office/drawing/2014/main" id="{99D3076B-EEA6-E69A-3E98-18608457526B}"/>
                </a:ext>
              </a:extLst>
            </p:cNvPr>
            <p:cNvPicPr>
              <a:picLocks noChangeAspect="1"/>
            </p:cNvPicPr>
            <p:nvPr/>
          </p:nvPicPr>
          <p:blipFill>
            <a:blip r:embed="rId2"/>
            <a:stretch>
              <a:fillRect/>
            </a:stretch>
          </p:blipFill>
          <p:spPr>
            <a:xfrm>
              <a:off x="889985" y="2707691"/>
              <a:ext cx="1171575" cy="1095375"/>
            </a:xfrm>
            <a:prstGeom prst="rect">
              <a:avLst/>
            </a:prstGeom>
          </p:spPr>
        </p:pic>
        <p:sp>
          <p:nvSpPr>
            <p:cNvPr id="45" name="Rectangle: Rounded Corners 44">
              <a:extLst>
                <a:ext uri="{FF2B5EF4-FFF2-40B4-BE49-F238E27FC236}">
                  <a16:creationId xmlns:a16="http://schemas.microsoft.com/office/drawing/2014/main" id="{33791066-AD8C-F3C7-6598-84E71592B759}"/>
                </a:ext>
              </a:extLst>
            </p:cNvPr>
            <p:cNvSpPr/>
            <p:nvPr/>
          </p:nvSpPr>
          <p:spPr>
            <a:xfrm>
              <a:off x="2299133" y="2287956"/>
              <a:ext cx="3508345" cy="19415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rgbClr val="000000"/>
                  </a:solidFill>
                  <a:ea typeface="+mn-lt"/>
                  <a:cs typeface="Calibri"/>
                </a:rPr>
                <a:t>Sustainable &amp; Multi-Modal Transport</a:t>
              </a:r>
              <a:endParaRPr lang="en-US" b="1" dirty="0">
                <a:solidFill>
                  <a:srgbClr val="000000"/>
                </a:solidFill>
              </a:endParaRPr>
            </a:p>
          </p:txBody>
        </p:sp>
        <p:pic>
          <p:nvPicPr>
            <p:cNvPr id="46" name="Picture 45" descr="Adivina los sonidos de los medios de transporte">
              <a:extLst>
                <a:ext uri="{FF2B5EF4-FFF2-40B4-BE49-F238E27FC236}">
                  <a16:creationId xmlns:a16="http://schemas.microsoft.com/office/drawing/2014/main" id="{420A5AF3-B8BF-76EA-CD63-680BDEE772AC}"/>
                </a:ext>
              </a:extLst>
            </p:cNvPr>
            <p:cNvPicPr>
              <a:picLocks noChangeAspect="1"/>
            </p:cNvPicPr>
            <p:nvPr/>
          </p:nvPicPr>
          <p:blipFill>
            <a:blip r:embed="rId3"/>
            <a:stretch>
              <a:fillRect/>
            </a:stretch>
          </p:blipFill>
          <p:spPr>
            <a:xfrm>
              <a:off x="6923590" y="1478665"/>
              <a:ext cx="4180389" cy="4180389"/>
            </a:xfrm>
            <a:prstGeom prst="rect">
              <a:avLst/>
            </a:prstGeom>
          </p:spPr>
        </p:pic>
      </p:grpSp>
      <p:grpSp>
        <p:nvGrpSpPr>
          <p:cNvPr id="63" name="Group 62">
            <a:extLst>
              <a:ext uri="{FF2B5EF4-FFF2-40B4-BE49-F238E27FC236}">
                <a16:creationId xmlns:a16="http://schemas.microsoft.com/office/drawing/2014/main" id="{2ED49313-DB7D-BEFF-12E0-31D796BD6BF5}"/>
              </a:ext>
            </a:extLst>
          </p:cNvPr>
          <p:cNvGrpSpPr/>
          <p:nvPr/>
        </p:nvGrpSpPr>
        <p:grpSpPr>
          <a:xfrm>
            <a:off x="890827" y="1422842"/>
            <a:ext cx="9711582" cy="4299427"/>
            <a:chOff x="697916" y="1374614"/>
            <a:chExt cx="9711582" cy="4299427"/>
          </a:xfrm>
        </p:grpSpPr>
        <p:pic>
          <p:nvPicPr>
            <p:cNvPr id="17" name="Picture 16" descr="A blue icon of a person on a bicycle&#10;&#10;Description automatically generated">
              <a:extLst>
                <a:ext uri="{FF2B5EF4-FFF2-40B4-BE49-F238E27FC236}">
                  <a16:creationId xmlns:a16="http://schemas.microsoft.com/office/drawing/2014/main" id="{E1275A24-7651-F677-E832-FE0B4D7852F2}"/>
                </a:ext>
              </a:extLst>
            </p:cNvPr>
            <p:cNvPicPr>
              <a:picLocks noChangeAspect="1"/>
            </p:cNvPicPr>
            <p:nvPr/>
          </p:nvPicPr>
          <p:blipFill>
            <a:blip r:embed="rId4"/>
            <a:stretch>
              <a:fillRect/>
            </a:stretch>
          </p:blipFill>
          <p:spPr>
            <a:xfrm>
              <a:off x="697916" y="2650060"/>
              <a:ext cx="1304925" cy="1133475"/>
            </a:xfrm>
            <a:prstGeom prst="rect">
              <a:avLst/>
            </a:prstGeom>
          </p:spPr>
        </p:pic>
        <p:sp>
          <p:nvSpPr>
            <p:cNvPr id="60" name="Rectangle: Rounded Corners 59">
              <a:extLst>
                <a:ext uri="{FF2B5EF4-FFF2-40B4-BE49-F238E27FC236}">
                  <a16:creationId xmlns:a16="http://schemas.microsoft.com/office/drawing/2014/main" id="{8C2FC7A9-6F6E-31EC-639C-5FF28B103722}"/>
                </a:ext>
              </a:extLst>
            </p:cNvPr>
            <p:cNvSpPr/>
            <p:nvPr/>
          </p:nvSpPr>
          <p:spPr>
            <a:xfrm>
              <a:off x="2326140" y="2392128"/>
              <a:ext cx="3508345" cy="19415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rgbClr val="000000"/>
                  </a:solidFill>
                  <a:ea typeface="+mn-lt"/>
                  <a:cs typeface="Calibri"/>
                </a:rPr>
                <a:t>Electric vehicles, bike lanes, e-bike sharing and hydrogen cars.</a:t>
              </a:r>
            </a:p>
          </p:txBody>
        </p:sp>
        <p:pic>
          <p:nvPicPr>
            <p:cNvPr id="61" name="Picture 60" descr="Many of DC's new protected bike lanes are in Southwest - Greater ...">
              <a:extLst>
                <a:ext uri="{FF2B5EF4-FFF2-40B4-BE49-F238E27FC236}">
                  <a16:creationId xmlns:a16="http://schemas.microsoft.com/office/drawing/2014/main" id="{B6D50999-4ED5-DFFD-A45D-135E11FB096C}"/>
                </a:ext>
              </a:extLst>
            </p:cNvPr>
            <p:cNvPicPr>
              <a:picLocks noChangeAspect="1"/>
            </p:cNvPicPr>
            <p:nvPr/>
          </p:nvPicPr>
          <p:blipFill>
            <a:blip r:embed="rId5"/>
            <a:stretch>
              <a:fillRect/>
            </a:stretch>
          </p:blipFill>
          <p:spPr>
            <a:xfrm>
              <a:off x="6585996" y="1374614"/>
              <a:ext cx="3823502" cy="2208594"/>
            </a:xfrm>
            <a:prstGeom prst="rect">
              <a:avLst/>
            </a:prstGeom>
          </p:spPr>
        </p:pic>
        <p:pic>
          <p:nvPicPr>
            <p:cNvPr id="62" name="Picture 61" descr="Electric vehicle sales jump nearly 200% in January, buyers seeing ...">
              <a:extLst>
                <a:ext uri="{FF2B5EF4-FFF2-40B4-BE49-F238E27FC236}">
                  <a16:creationId xmlns:a16="http://schemas.microsoft.com/office/drawing/2014/main" id="{52B2A4DD-6C89-22AC-2251-8F1CB3F05030}"/>
                </a:ext>
              </a:extLst>
            </p:cNvPr>
            <p:cNvPicPr>
              <a:picLocks noChangeAspect="1"/>
            </p:cNvPicPr>
            <p:nvPr/>
          </p:nvPicPr>
          <p:blipFill>
            <a:blip r:embed="rId6"/>
            <a:stretch>
              <a:fillRect/>
            </a:stretch>
          </p:blipFill>
          <p:spPr>
            <a:xfrm>
              <a:off x="6585995" y="3691806"/>
              <a:ext cx="3823502" cy="1982235"/>
            </a:xfrm>
            <a:prstGeom prst="rect">
              <a:avLst/>
            </a:prstGeom>
          </p:spPr>
        </p:pic>
      </p:grpSp>
      <p:grpSp>
        <p:nvGrpSpPr>
          <p:cNvPr id="100" name="Group 99">
            <a:extLst>
              <a:ext uri="{FF2B5EF4-FFF2-40B4-BE49-F238E27FC236}">
                <a16:creationId xmlns:a16="http://schemas.microsoft.com/office/drawing/2014/main" id="{7B64750A-E5EA-A224-9A9A-1494121B798E}"/>
              </a:ext>
            </a:extLst>
          </p:cNvPr>
          <p:cNvGrpSpPr/>
          <p:nvPr/>
        </p:nvGrpSpPr>
        <p:grpSpPr>
          <a:xfrm>
            <a:off x="890225" y="1422099"/>
            <a:ext cx="10107653" cy="4688991"/>
            <a:chOff x="890225" y="1422099"/>
            <a:chExt cx="10107653" cy="4688991"/>
          </a:xfrm>
        </p:grpSpPr>
        <p:pic>
          <p:nvPicPr>
            <p:cNvPr id="18" name="Picture 17" descr="A blue train on tracks&#10;&#10;Description automatically generated">
              <a:extLst>
                <a:ext uri="{FF2B5EF4-FFF2-40B4-BE49-F238E27FC236}">
                  <a16:creationId xmlns:a16="http://schemas.microsoft.com/office/drawing/2014/main" id="{DB7E451D-943B-189D-C871-46E375F03000}"/>
                </a:ext>
              </a:extLst>
            </p:cNvPr>
            <p:cNvPicPr>
              <a:picLocks noChangeAspect="1"/>
            </p:cNvPicPr>
            <p:nvPr/>
          </p:nvPicPr>
          <p:blipFill>
            <a:blip r:embed="rId7"/>
            <a:stretch>
              <a:fillRect/>
            </a:stretch>
          </p:blipFill>
          <p:spPr>
            <a:xfrm>
              <a:off x="890225" y="2785218"/>
              <a:ext cx="1209675" cy="1152525"/>
            </a:xfrm>
            <a:prstGeom prst="rect">
              <a:avLst/>
            </a:prstGeom>
          </p:spPr>
        </p:pic>
        <p:sp>
          <p:nvSpPr>
            <p:cNvPr id="76" name="Rectangle: Rounded Corners 75">
              <a:extLst>
                <a:ext uri="{FF2B5EF4-FFF2-40B4-BE49-F238E27FC236}">
                  <a16:creationId xmlns:a16="http://schemas.microsoft.com/office/drawing/2014/main" id="{4E6BA474-4031-B6D5-54F8-B47BC81A892F}"/>
                </a:ext>
              </a:extLst>
            </p:cNvPr>
            <p:cNvSpPr/>
            <p:nvPr/>
          </p:nvSpPr>
          <p:spPr>
            <a:xfrm>
              <a:off x="2333856" y="2390199"/>
              <a:ext cx="3508345" cy="19415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rgbClr val="000000"/>
                  </a:solidFill>
                  <a:ea typeface="+mn-lt"/>
                  <a:cs typeface="Calibri"/>
                </a:rPr>
                <a:t>Decay city model (everything within walking/biking distance)</a:t>
              </a:r>
            </a:p>
          </p:txBody>
        </p:sp>
        <p:pic>
          <p:nvPicPr>
            <p:cNvPr id="88" name="Picture 87" descr="Smart Services for Railways">
              <a:extLst>
                <a:ext uri="{FF2B5EF4-FFF2-40B4-BE49-F238E27FC236}">
                  <a16:creationId xmlns:a16="http://schemas.microsoft.com/office/drawing/2014/main" id="{165CC878-0368-CFAE-06A4-379AEDA8D94A}"/>
                </a:ext>
              </a:extLst>
            </p:cNvPr>
            <p:cNvPicPr>
              <a:picLocks noChangeAspect="1"/>
            </p:cNvPicPr>
            <p:nvPr/>
          </p:nvPicPr>
          <p:blipFill>
            <a:blip r:embed="rId8"/>
            <a:stretch>
              <a:fillRect/>
            </a:stretch>
          </p:blipFill>
          <p:spPr>
            <a:xfrm>
              <a:off x="6672805" y="1422099"/>
              <a:ext cx="4325073" cy="4688991"/>
            </a:xfrm>
            <a:prstGeom prst="rect">
              <a:avLst/>
            </a:prstGeom>
          </p:spPr>
        </p:pic>
      </p:grpSp>
      <p:grpSp>
        <p:nvGrpSpPr>
          <p:cNvPr id="115" name="Group 114">
            <a:extLst>
              <a:ext uri="{FF2B5EF4-FFF2-40B4-BE49-F238E27FC236}">
                <a16:creationId xmlns:a16="http://schemas.microsoft.com/office/drawing/2014/main" id="{93EB58C1-F435-7AA9-C626-E684D449E066}"/>
              </a:ext>
            </a:extLst>
          </p:cNvPr>
          <p:cNvGrpSpPr/>
          <p:nvPr/>
        </p:nvGrpSpPr>
        <p:grpSpPr>
          <a:xfrm>
            <a:off x="756273" y="2352774"/>
            <a:ext cx="10897503" cy="2846931"/>
            <a:chOff x="756273" y="2352774"/>
            <a:chExt cx="10897503" cy="2846931"/>
          </a:xfrm>
        </p:grpSpPr>
        <p:pic>
          <p:nvPicPr>
            <p:cNvPr id="21" name="Picture 20" descr="A blue head with gears inside&#10;&#10;Description automatically generated">
              <a:extLst>
                <a:ext uri="{FF2B5EF4-FFF2-40B4-BE49-F238E27FC236}">
                  <a16:creationId xmlns:a16="http://schemas.microsoft.com/office/drawing/2014/main" id="{A9B98F60-C328-AAD6-1A8E-4984441C46FB}"/>
                </a:ext>
              </a:extLst>
            </p:cNvPr>
            <p:cNvPicPr>
              <a:picLocks noChangeAspect="1"/>
            </p:cNvPicPr>
            <p:nvPr/>
          </p:nvPicPr>
          <p:blipFill>
            <a:blip r:embed="rId9"/>
            <a:stretch>
              <a:fillRect/>
            </a:stretch>
          </p:blipFill>
          <p:spPr>
            <a:xfrm>
              <a:off x="756273" y="2824765"/>
              <a:ext cx="1381125" cy="1304925"/>
            </a:xfrm>
            <a:prstGeom prst="rect">
              <a:avLst/>
            </a:prstGeom>
          </p:spPr>
        </p:pic>
        <p:sp>
          <p:nvSpPr>
            <p:cNvPr id="113" name="Rectangle: Rounded Corners 112">
              <a:extLst>
                <a:ext uri="{FF2B5EF4-FFF2-40B4-BE49-F238E27FC236}">
                  <a16:creationId xmlns:a16="http://schemas.microsoft.com/office/drawing/2014/main" id="{92286FF2-0F43-4CBF-8775-6D317340A187}"/>
                </a:ext>
              </a:extLst>
            </p:cNvPr>
            <p:cNvSpPr/>
            <p:nvPr/>
          </p:nvSpPr>
          <p:spPr>
            <a:xfrm>
              <a:off x="2302990" y="2504016"/>
              <a:ext cx="3508345" cy="19415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rgbClr val="000000"/>
                  </a:solidFill>
                  <a:ea typeface="+mn-lt"/>
                  <a:cs typeface="Calibri"/>
                </a:rPr>
                <a:t>Predictive analytics, dynamic route optimization, autonomous driving, and smarter traffic management systems</a:t>
              </a:r>
            </a:p>
          </p:txBody>
        </p:sp>
        <p:pic>
          <p:nvPicPr>
            <p:cNvPr id="114" name="Picture 113" descr="کنترل ترافیک هوشمند با محصولات شرکت‌های دانش بنیان | خبرگزاری فارس">
              <a:extLst>
                <a:ext uri="{FF2B5EF4-FFF2-40B4-BE49-F238E27FC236}">
                  <a16:creationId xmlns:a16="http://schemas.microsoft.com/office/drawing/2014/main" id="{81AAD75F-3532-9D70-4E11-1FB809DCECFD}"/>
                </a:ext>
              </a:extLst>
            </p:cNvPr>
            <p:cNvPicPr>
              <a:picLocks noChangeAspect="1"/>
            </p:cNvPicPr>
            <p:nvPr/>
          </p:nvPicPr>
          <p:blipFill>
            <a:blip r:embed="rId10"/>
            <a:stretch>
              <a:fillRect/>
            </a:stretch>
          </p:blipFill>
          <p:spPr>
            <a:xfrm>
              <a:off x="5997615" y="2352774"/>
              <a:ext cx="5656161" cy="2846931"/>
            </a:xfrm>
            <a:prstGeom prst="rect">
              <a:avLst/>
            </a:prstGeom>
          </p:spPr>
        </p:pic>
      </p:grpSp>
    </p:spTree>
    <p:extLst>
      <p:ext uri="{BB962C8B-B14F-4D97-AF65-F5344CB8AC3E}">
        <p14:creationId xmlns:p14="http://schemas.microsoft.com/office/powerpoint/2010/main" val="314425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10" presetClass="exit" presetSubtype="0" fill="hold" nodeType="withEffect">
                                  <p:stCondLst>
                                    <p:cond delay="0"/>
                                  </p:stCondLst>
                                  <p:childTnLst>
                                    <p:animEffect transition="out" filter="fade">
                                      <p:cBhvr>
                                        <p:cTn id="14" dur="500"/>
                                        <p:tgtEl>
                                          <p:spTgt spid="47"/>
                                        </p:tgtEl>
                                      </p:cBhvr>
                                    </p:animEffect>
                                    <p:set>
                                      <p:cBhvr>
                                        <p:cTn id="15" dur="1" fill="hold">
                                          <p:stCondLst>
                                            <p:cond delay="499"/>
                                          </p:stCondLst>
                                        </p:cTn>
                                        <p:tgtEl>
                                          <p:spTgt spid="4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fade">
                                      <p:cBhvr>
                                        <p:cTn id="20" dur="500"/>
                                        <p:tgtEl>
                                          <p:spTgt spid="100"/>
                                        </p:tgtEl>
                                      </p:cBhvr>
                                    </p:animEffect>
                                  </p:childTnLst>
                                </p:cTn>
                              </p:par>
                              <p:par>
                                <p:cTn id="21" presetID="10" presetClass="exit" presetSubtype="0" fill="hold" nodeType="withEffect">
                                  <p:stCondLst>
                                    <p:cond delay="0"/>
                                  </p:stCondLst>
                                  <p:childTnLst>
                                    <p:animEffect transition="out" filter="fade">
                                      <p:cBhvr>
                                        <p:cTn id="22" dur="500"/>
                                        <p:tgtEl>
                                          <p:spTgt spid="63"/>
                                        </p:tgtEl>
                                      </p:cBhvr>
                                    </p:animEffect>
                                    <p:set>
                                      <p:cBhvr>
                                        <p:cTn id="23" dur="1" fill="hold">
                                          <p:stCondLst>
                                            <p:cond delay="499"/>
                                          </p:stCondLst>
                                        </p:cTn>
                                        <p:tgtEl>
                                          <p:spTgt spid="6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fade">
                                      <p:cBhvr>
                                        <p:cTn id="28" dur="500"/>
                                        <p:tgtEl>
                                          <p:spTgt spid="115"/>
                                        </p:tgtEl>
                                      </p:cBhvr>
                                    </p:animEffect>
                                  </p:childTnLst>
                                </p:cTn>
                              </p:par>
                              <p:par>
                                <p:cTn id="29" presetID="10" presetClass="exit" presetSubtype="0" fill="hold" nodeType="withEffect">
                                  <p:stCondLst>
                                    <p:cond delay="0"/>
                                  </p:stCondLst>
                                  <p:childTnLst>
                                    <p:animEffect transition="out" filter="fade">
                                      <p:cBhvr>
                                        <p:cTn id="30" dur="500"/>
                                        <p:tgtEl>
                                          <p:spTgt spid="100"/>
                                        </p:tgtEl>
                                      </p:cBhvr>
                                    </p:animEffect>
                                    <p:set>
                                      <p:cBhvr>
                                        <p:cTn id="31"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725</Words>
  <Application>Microsoft Office PowerPoint</Application>
  <PresentationFormat>Laajakuva</PresentationFormat>
  <Paragraphs>85</Paragraphs>
  <Slides>14</Slides>
  <Notes>5</Notes>
  <HiddenSlides>0</HiddenSlides>
  <MMClips>0</MMClips>
  <ScaleCrop>false</ScaleCrop>
  <HeadingPairs>
    <vt:vector size="4" baseType="variant">
      <vt:variant>
        <vt:lpstr>Teema</vt:lpstr>
      </vt:variant>
      <vt:variant>
        <vt:i4>1</vt:i4>
      </vt:variant>
      <vt:variant>
        <vt:lpstr>Dian otsikot</vt:lpstr>
      </vt:variant>
      <vt:variant>
        <vt:i4>14</vt:i4>
      </vt:variant>
    </vt:vector>
  </HeadingPairs>
  <TitlesOfParts>
    <vt:vector size="15" baseType="lpstr">
      <vt:lpstr>office theme</vt:lpstr>
      <vt:lpstr>PowerPoint-esitys</vt:lpstr>
      <vt:lpstr>Finnish Values  – A Vision For Hiedanranta</vt:lpstr>
      <vt:lpstr>PowerPoint-esitys</vt:lpstr>
      <vt:lpstr>PowerPoint-esitys</vt:lpstr>
      <vt:lpstr>PowerPoint-esitys</vt:lpstr>
      <vt:lpstr>PowerPoint-esitys</vt:lpstr>
      <vt:lpstr>PowerPoint-esitys</vt:lpstr>
      <vt:lpstr>PowerPoint-esitys</vt:lpstr>
      <vt:lpstr>PowerPoint-esitys</vt:lpstr>
      <vt:lpstr>6. A Model of the Transport Design</vt:lpstr>
      <vt:lpstr>7. E-Self Autonomous AI Powered Vehicle</vt:lpstr>
      <vt:lpstr>8. An AI Powered Future</vt:lpstr>
      <vt:lpstr>Summary</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Muhammad Ilyas</cp:lastModifiedBy>
  <cp:revision>205</cp:revision>
  <dcterms:created xsi:type="dcterms:W3CDTF">2024-10-23T16:32:13Z</dcterms:created>
  <dcterms:modified xsi:type="dcterms:W3CDTF">2024-10-27T13:00:05Z</dcterms:modified>
</cp:coreProperties>
</file>