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2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3"/>
  </p:notesMasterIdLst>
  <p:sldIdLst>
    <p:sldId id="306" r:id="rId2"/>
    <p:sldId id="299" r:id="rId3"/>
    <p:sldId id="286" r:id="rId4"/>
    <p:sldId id="305" r:id="rId5"/>
    <p:sldId id="307" r:id="rId6"/>
    <p:sldId id="288" r:id="rId7"/>
    <p:sldId id="303" r:id="rId8"/>
    <p:sldId id="302" r:id="rId9"/>
    <p:sldId id="300" r:id="rId10"/>
    <p:sldId id="298" r:id="rId11"/>
    <p:sldId id="270" r:id="rId12"/>
    <p:sldId id="273" r:id="rId13"/>
    <p:sldId id="274" r:id="rId14"/>
    <p:sldId id="275" r:id="rId15"/>
    <p:sldId id="276" r:id="rId16"/>
    <p:sldId id="278" r:id="rId17"/>
    <p:sldId id="309" r:id="rId18"/>
    <p:sldId id="304" r:id="rId19"/>
    <p:sldId id="279" r:id="rId20"/>
    <p:sldId id="280" r:id="rId21"/>
    <p:sldId id="282" r:id="rId22"/>
  </p:sldIdLst>
  <p:sldSz cx="9144000" cy="5143500" type="screen16x9"/>
  <p:notesSz cx="6858000" cy="9144000"/>
  <p:embeddedFontLst>
    <p:embeddedFont>
      <p:font typeface="Nunito" pitchFamily="2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elli V" initials="" lastIdx="7" clrIdx="0"/>
  <p:cmAuthor id="1" name="Nissilä Terho" initials="TN" lastIdx="1" clrIdx="1">
    <p:extLst>
      <p:ext uri="{19B8F6BF-5375-455C-9EA6-DF929625EA0E}">
        <p15:presenceInfo xmlns:p15="http://schemas.microsoft.com/office/powerpoint/2012/main" userId="S::terho.nissila@aalto.fi::736539c9-9af2-493a-aad1-2fe12ab8c8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FF00FF"/>
    <a:srgbClr val="999999"/>
    <a:srgbClr val="BC9B56"/>
    <a:srgbClr val="BB9956"/>
    <a:srgbClr val="F2F2F2"/>
    <a:srgbClr val="F4F4F4"/>
    <a:srgbClr val="1E323A"/>
    <a:srgbClr val="1C2E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B27D62-F3BC-0949-90C0-84B807CB0ED3}" v="249" dt="2024-10-25T00:06:09.551"/>
    <p1510:client id="{B7C44640-EEF4-4EB4-883E-A1C166394E52}" v="458" dt="2024-10-25T00:13:50.5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4" autoAdjust="0"/>
    <p:restoredTop sz="81054" autoAdjust="0"/>
  </p:normalViewPr>
  <p:slideViewPr>
    <p:cSldViewPr snapToGrid="0">
      <p:cViewPr>
        <p:scale>
          <a:sx n="69" d="100"/>
          <a:sy n="69" d="100"/>
        </p:scale>
        <p:origin x="508" y="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commentAuthors" Target="commentAuthors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viewProps" Target="view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0dce4462ac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0dce4462ac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9155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0df4b1fe1b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30df4b1fe1b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0dce4462ac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0dce4462ac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0dce4462ac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0dce4462ac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0dce4462ac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0dce4462ac_0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0dce4462ac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0dce4462ac_0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0dce4462ac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0dce4462ac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>
          <a:extLst>
            <a:ext uri="{FF2B5EF4-FFF2-40B4-BE49-F238E27FC236}">
              <a16:creationId xmlns:a16="http://schemas.microsoft.com/office/drawing/2014/main" id="{B481AD86-BC78-3390-0A34-41EC408F1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0dce4462ac_0_197:notes">
            <a:extLst>
              <a:ext uri="{FF2B5EF4-FFF2-40B4-BE49-F238E27FC236}">
                <a16:creationId xmlns:a16="http://schemas.microsoft.com/office/drawing/2014/main" id="{67A17CB6-BEE3-07EE-5FA6-F664DAF0E0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0dce4462ac_0_197:notes">
            <a:extLst>
              <a:ext uri="{FF2B5EF4-FFF2-40B4-BE49-F238E27FC236}">
                <a16:creationId xmlns:a16="http://schemas.microsoft.com/office/drawing/2014/main" id="{CDEC3960-AC72-D92C-157D-2D7FD30868F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44371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0dce4462ac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0dce4462ac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655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0dce4462ac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0dce4462ac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0dce4462ac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30dce4462ac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0dce4462ac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0dce4462ac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20766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0dce4462ac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0dce4462ac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0dce4462ac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0dce4462ac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006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0dce4462ac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0dce4462ac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8222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0dce4462ac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0dce4462ac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5682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>
          <a:extLst>
            <a:ext uri="{FF2B5EF4-FFF2-40B4-BE49-F238E27FC236}">
              <a16:creationId xmlns:a16="http://schemas.microsoft.com/office/drawing/2014/main" id="{896DEE70-BD18-FADF-3BFE-C6965F675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0df4b1fe1b_2_11:notes">
            <a:extLst>
              <a:ext uri="{FF2B5EF4-FFF2-40B4-BE49-F238E27FC236}">
                <a16:creationId xmlns:a16="http://schemas.microsoft.com/office/drawing/2014/main" id="{EF02F187-31AD-873D-99AC-E3EA95305E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0df4b1fe1b_2_11:notes">
            <a:extLst>
              <a:ext uri="{FF2B5EF4-FFF2-40B4-BE49-F238E27FC236}">
                <a16:creationId xmlns:a16="http://schemas.microsoft.com/office/drawing/2014/main" id="{C761C848-8809-ED2F-A096-ADD0B932D1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9335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>
          <a:extLst>
            <a:ext uri="{FF2B5EF4-FFF2-40B4-BE49-F238E27FC236}">
              <a16:creationId xmlns:a16="http://schemas.microsoft.com/office/drawing/2014/main" id="{896DEE70-BD18-FADF-3BFE-C6965F675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0df4b1fe1b_2_11:notes">
            <a:extLst>
              <a:ext uri="{FF2B5EF4-FFF2-40B4-BE49-F238E27FC236}">
                <a16:creationId xmlns:a16="http://schemas.microsoft.com/office/drawing/2014/main" id="{EF02F187-31AD-873D-99AC-E3EA95305E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0df4b1fe1b_2_11:notes">
            <a:extLst>
              <a:ext uri="{FF2B5EF4-FFF2-40B4-BE49-F238E27FC236}">
                <a16:creationId xmlns:a16="http://schemas.microsoft.com/office/drawing/2014/main" id="{C761C848-8809-ED2F-A096-ADD0B932D1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0941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0dce4462ac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0dce4462ac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0011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>
          <a:extLst>
            <a:ext uri="{FF2B5EF4-FFF2-40B4-BE49-F238E27FC236}">
              <a16:creationId xmlns:a16="http://schemas.microsoft.com/office/drawing/2014/main" id="{660009AB-22DA-E897-31A1-9FE2CA224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0dce4462ac_0_119:notes">
            <a:extLst>
              <a:ext uri="{FF2B5EF4-FFF2-40B4-BE49-F238E27FC236}">
                <a16:creationId xmlns:a16="http://schemas.microsoft.com/office/drawing/2014/main" id="{FCDABF77-1E59-0F96-9379-374D4AFE4F1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0dce4462ac_0_119:notes">
            <a:extLst>
              <a:ext uri="{FF2B5EF4-FFF2-40B4-BE49-F238E27FC236}">
                <a16:creationId xmlns:a16="http://schemas.microsoft.com/office/drawing/2014/main" id="{8AE640BC-E364-4F7E-F9BC-6D325B8496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0540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2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Quadruple-track_railway" TargetMode="External"/><Relationship Id="rId5" Type="http://schemas.openxmlformats.org/officeDocument/2006/relationships/hyperlink" Target="https://insidetelecom.com/countries-using-7g-network-technology-today/" TargetMode="External"/><Relationship Id="rId4" Type="http://schemas.openxmlformats.org/officeDocument/2006/relationships/hyperlink" Target="https://www.tencom.com/blog/how-high-speed-trains-can-be-more-efficient-with-fiberglass-reinforced-plastic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50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37.jpeg"/><Relationship Id="rId10" Type="http://schemas.openxmlformats.org/officeDocument/2006/relationships/image" Target="../media/image29.svg"/><Relationship Id="rId4" Type="http://schemas.openxmlformats.org/officeDocument/2006/relationships/image" Target="../media/image52.pn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aunakauppa.com/category/53/saunavihdat" TargetMode="External"/><Relationship Id="rId3" Type="http://schemas.openxmlformats.org/officeDocument/2006/relationships/hyperlink" Target="https://www.mielikuva.org/fi/tag/peura/" TargetMode="External"/><Relationship Id="rId7" Type="http://schemas.openxmlformats.org/officeDocument/2006/relationships/hyperlink" Target="https://tynnyrishop.fi/tuotelistaus/pihasauna-round-cube-double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Quadruple-track_railway" TargetMode="External"/><Relationship Id="rId5" Type="http://schemas.openxmlformats.org/officeDocument/2006/relationships/hyperlink" Target="https://insidetelecom.com/countries-using-7g-network-technology-today/" TargetMode="External"/><Relationship Id="rId10" Type="http://schemas.openxmlformats.org/officeDocument/2006/relationships/hyperlink" Target="https://c.ramboll.com/fi/fi/72h-liikennehaaste-2024" TargetMode="External"/><Relationship Id="rId4" Type="http://schemas.openxmlformats.org/officeDocument/2006/relationships/hyperlink" Target="https://www.tencom.com/blog/how-high-speed-trains-can-be-more-efficient-with-fiberglass-reinforced-plastic" TargetMode="External"/><Relationship Id="rId9" Type="http://schemas.openxmlformats.org/officeDocument/2006/relationships/hyperlink" Target="https://visittampere.fi/nahtavyydet/pispala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microsoft.com/office/2007/relationships/hdphoto" Target="../media/hdphoto1.wdp"/><Relationship Id="rId9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E4CE567-A019-5FFD-3867-2DF80E9A20EC}"/>
              </a:ext>
            </a:extLst>
          </p:cNvPr>
          <p:cNvSpPr/>
          <p:nvPr/>
        </p:nvSpPr>
        <p:spPr>
          <a:xfrm>
            <a:off x="2166708" y="1944457"/>
            <a:ext cx="4969328" cy="1250043"/>
          </a:xfrm>
          <a:prstGeom prst="roundRect">
            <a:avLst/>
          </a:prstGeom>
          <a:solidFill>
            <a:srgbClr val="FFFFFF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Google Shape;128;p13">
            <a:extLst>
              <a:ext uri="{FF2B5EF4-FFF2-40B4-BE49-F238E27FC236}">
                <a16:creationId xmlns:a16="http://schemas.microsoft.com/office/drawing/2014/main" id="{DA8B47A5-E035-27E4-AD1D-10CFAFE58757}"/>
              </a:ext>
            </a:extLst>
          </p:cNvPr>
          <p:cNvSpPr txBox="1">
            <a:spLocks/>
          </p:cNvSpPr>
          <p:nvPr/>
        </p:nvSpPr>
        <p:spPr>
          <a:xfrm>
            <a:off x="2212489" y="1643672"/>
            <a:ext cx="4717230" cy="1475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unito"/>
              <a:buNone/>
              <a:defRPr sz="32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unito"/>
              <a:buNone/>
              <a:defRPr sz="32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unito"/>
              <a:buNone/>
              <a:defRPr sz="32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unito"/>
              <a:buNone/>
              <a:defRPr sz="32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unito"/>
              <a:buNone/>
              <a:defRPr sz="32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unito"/>
              <a:buNone/>
              <a:defRPr sz="32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unito"/>
              <a:buNone/>
              <a:defRPr sz="32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unito"/>
              <a:buNone/>
              <a:defRPr sz="32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unito"/>
              <a:buNone/>
              <a:defRPr sz="32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fi-FI" b="1">
                <a:solidFill>
                  <a:schemeClr val="bg2"/>
                </a:solidFill>
              </a:rPr>
              <a:t>Sustainavators</a:t>
            </a:r>
          </a:p>
        </p:txBody>
      </p:sp>
      <p:sp>
        <p:nvSpPr>
          <p:cNvPr id="16" name="Google Shape;129;p13">
            <a:extLst>
              <a:ext uri="{FF2B5EF4-FFF2-40B4-BE49-F238E27FC236}">
                <a16:creationId xmlns:a16="http://schemas.microsoft.com/office/drawing/2014/main" id="{3991CDCA-B123-BC79-40F2-72E0CBFDB38C}"/>
              </a:ext>
            </a:extLst>
          </p:cNvPr>
          <p:cNvSpPr txBox="1">
            <a:spLocks/>
          </p:cNvSpPr>
          <p:nvPr/>
        </p:nvSpPr>
        <p:spPr>
          <a:xfrm>
            <a:off x="2346694" y="2573597"/>
            <a:ext cx="4615840" cy="6812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err="1">
                <a:solidFill>
                  <a:schemeClr val="bg1"/>
                </a:solidFill>
                <a:latin typeface="Nunito"/>
              </a:rPr>
              <a:t>Kohti</a:t>
            </a:r>
            <a:r>
              <a:rPr lang="en-US" sz="2000" b="1">
                <a:solidFill>
                  <a:schemeClr val="bg1"/>
                </a:solidFill>
                <a:latin typeface="Nunito"/>
              </a:rPr>
              <a:t> </a:t>
            </a:r>
            <a:r>
              <a:rPr lang="en-US" sz="2000" b="1" err="1">
                <a:solidFill>
                  <a:schemeClr val="bg1"/>
                </a:solidFill>
                <a:latin typeface="Nunito"/>
              </a:rPr>
              <a:t>yhteisöllisempää</a:t>
            </a:r>
            <a:r>
              <a:rPr lang="en-US" sz="2000" b="1">
                <a:solidFill>
                  <a:schemeClr val="bg1"/>
                </a:solidFill>
                <a:latin typeface="Nunito"/>
              </a:rPr>
              <a:t> </a:t>
            </a:r>
            <a:r>
              <a:rPr lang="en-US" sz="2000" b="1" err="1">
                <a:solidFill>
                  <a:schemeClr val="bg1"/>
                </a:solidFill>
                <a:latin typeface="Nunito"/>
              </a:rPr>
              <a:t>Kannelmäkeä</a:t>
            </a:r>
            <a:r>
              <a:rPr lang="en-US" sz="2000" b="1">
                <a:solidFill>
                  <a:schemeClr val="bg1"/>
                </a:solidFill>
                <a:latin typeface="Nunito"/>
              </a:rPr>
              <a:t>!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58833D0-B8DB-6C20-AE63-E164D91DB775}"/>
              </a:ext>
            </a:extLst>
          </p:cNvPr>
          <p:cNvSpPr/>
          <p:nvPr/>
        </p:nvSpPr>
        <p:spPr>
          <a:xfrm>
            <a:off x="2510649" y="3362717"/>
            <a:ext cx="4129954" cy="619312"/>
          </a:xfrm>
          <a:prstGeom prst="roundRect">
            <a:avLst/>
          </a:prstGeom>
          <a:solidFill>
            <a:srgbClr val="FFFFFF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Google Shape;130;p13">
            <a:extLst>
              <a:ext uri="{FF2B5EF4-FFF2-40B4-BE49-F238E27FC236}">
                <a16:creationId xmlns:a16="http://schemas.microsoft.com/office/drawing/2014/main" id="{B818B315-96A8-3AD9-D384-FA9B49FD689B}"/>
              </a:ext>
            </a:extLst>
          </p:cNvPr>
          <p:cNvSpPr txBox="1">
            <a:spLocks/>
          </p:cNvSpPr>
          <p:nvPr/>
        </p:nvSpPr>
        <p:spPr>
          <a:xfrm>
            <a:off x="473844" y="3358742"/>
            <a:ext cx="8196900" cy="7579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i">
                <a:solidFill>
                  <a:schemeClr val="accent1"/>
                </a:solidFill>
                <a:latin typeface="Nunito"/>
              </a:rPr>
              <a:t>Ryhmä 12 | Suvi-Tuulia Kamppinen, Aulis Korva,</a:t>
            </a:r>
            <a:endParaRPr lang="en-US"/>
          </a:p>
          <a:p>
            <a:pPr algn="ctr"/>
            <a:r>
              <a:rPr lang="fi">
                <a:solidFill>
                  <a:schemeClr val="accent1"/>
                </a:solidFill>
                <a:latin typeface="Nunito"/>
              </a:rPr>
              <a:t>Terho Nissilä, Tomi Tykkyläinen, Nelli </a:t>
            </a:r>
            <a:r>
              <a:rPr lang="fi" err="1">
                <a:solidFill>
                  <a:schemeClr val="accent1"/>
                </a:solidFill>
                <a:latin typeface="Nunito"/>
              </a:rPr>
              <a:t>Vasse</a:t>
            </a:r>
            <a:endParaRPr lang="fi">
              <a:solidFill>
                <a:schemeClr val="accent1"/>
              </a:solidFill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1694388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34">
          <a:extLst>
            <a:ext uri="{FF2B5EF4-FFF2-40B4-BE49-F238E27FC236}">
              <a16:creationId xmlns:a16="http://schemas.microsoft.com/office/drawing/2014/main" id="{13756942-6822-8F61-4E70-7C7610619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B58C63FF-A9C9-7F01-7FC7-810D64E925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21305185">
            <a:off x="5757318" y="469838"/>
            <a:ext cx="2404798" cy="4397344"/>
          </a:xfrm>
          <a:prstGeom prst="roundRect">
            <a:avLst>
              <a:gd name="adj" fmla="val 8495"/>
            </a:avLst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1B313238-307D-18FB-50E9-BB0D3E6C3F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431587">
            <a:off x="637813" y="421798"/>
            <a:ext cx="2409944" cy="4406755"/>
          </a:xfrm>
          <a:prstGeom prst="roundRect">
            <a:avLst>
              <a:gd name="adj" fmla="val 8240"/>
            </a:avLst>
          </a:prstGeom>
        </p:spPr>
      </p:pic>
      <p:sp>
        <p:nvSpPr>
          <p:cNvPr id="6" name="Ellipsi 5">
            <a:extLst>
              <a:ext uri="{FF2B5EF4-FFF2-40B4-BE49-F238E27FC236}">
                <a16:creationId xmlns:a16="http://schemas.microsoft.com/office/drawing/2014/main" id="{7EE2D09C-6CD6-3FF9-C574-62650A58D811}"/>
              </a:ext>
            </a:extLst>
          </p:cNvPr>
          <p:cNvSpPr/>
          <p:nvPr/>
        </p:nvSpPr>
        <p:spPr>
          <a:xfrm>
            <a:off x="2850844" y="2571750"/>
            <a:ext cx="3064054" cy="1712060"/>
          </a:xfrm>
          <a:prstGeom prst="ellipse">
            <a:avLst/>
          </a:prstGeom>
          <a:solidFill>
            <a:srgbClr val="AB8D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200" dirty="0">
                <a:solidFill>
                  <a:schemeClr val="tx1"/>
                </a:solidFill>
                <a:latin typeface="Nunito" pitchFamily="2" charset="0"/>
              </a:rPr>
              <a:t>Seuraa: Miten alusta yhdistää matkustajat? </a:t>
            </a:r>
          </a:p>
        </p:txBody>
      </p:sp>
    </p:spTree>
    <p:extLst>
      <p:ext uri="{BB962C8B-B14F-4D97-AF65-F5344CB8AC3E}">
        <p14:creationId xmlns:p14="http://schemas.microsoft.com/office/powerpoint/2010/main" val="28122481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7"/>
          <p:cNvSpPr txBox="1">
            <a:spLocks noGrp="1"/>
          </p:cNvSpPr>
          <p:nvPr>
            <p:ph type="title"/>
          </p:nvPr>
        </p:nvSpPr>
        <p:spPr>
          <a:xfrm>
            <a:off x="505343" y="488375"/>
            <a:ext cx="4449429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dirty="0"/>
              <a:t>Kotoa Kannelmäen asemalle</a:t>
            </a:r>
            <a:endParaRPr dirty="0"/>
          </a:p>
        </p:txBody>
      </p:sp>
      <p:sp>
        <p:nvSpPr>
          <p:cNvPr id="247" name="Google Shape;247;p27"/>
          <p:cNvSpPr txBox="1">
            <a:spLocks noGrp="1"/>
          </p:cNvSpPr>
          <p:nvPr>
            <p:ph type="body" idx="1"/>
          </p:nvPr>
        </p:nvSpPr>
        <p:spPr>
          <a:xfrm>
            <a:off x="505343" y="2872142"/>
            <a:ext cx="3304655" cy="21332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i-FI" sz="1400" dirty="0">
                <a:latin typeface="Nunito" pitchFamily="2" charset="0"/>
                <a:ea typeface="Arial"/>
                <a:cs typeface="Arial"/>
                <a:sym typeface="Arial"/>
              </a:rPr>
              <a:t>Kävely vaivalloista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i-FI" sz="1400" dirty="0">
                <a:latin typeface="Nunito" pitchFamily="2" charset="0"/>
                <a:ea typeface="Arial"/>
                <a:cs typeface="Arial"/>
                <a:sym typeface="Arial"/>
              </a:rPr>
              <a:t>Paikallinen kutsuohjautuva robottibussi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i-FI" sz="1400" dirty="0">
                <a:latin typeface="Nunito" pitchFamily="2" charset="0"/>
                <a:ea typeface="Arial"/>
                <a:cs typeface="Arial"/>
                <a:sym typeface="Arial"/>
              </a:rPr>
              <a:t>Minirobotti kuljettaa Maurin tavarat</a:t>
            </a:r>
          </a:p>
        </p:txBody>
      </p:sp>
      <p:sp>
        <p:nvSpPr>
          <p:cNvPr id="8" name="Ellipsi 7">
            <a:extLst>
              <a:ext uri="{FF2B5EF4-FFF2-40B4-BE49-F238E27FC236}">
                <a16:creationId xmlns:a16="http://schemas.microsoft.com/office/drawing/2014/main" id="{7DE2D92D-CC81-8A04-F319-E33AF78C4568}"/>
              </a:ext>
            </a:extLst>
          </p:cNvPr>
          <p:cNvSpPr>
            <a:spLocks noChangeAspect="1"/>
          </p:cNvSpPr>
          <p:nvPr/>
        </p:nvSpPr>
        <p:spPr>
          <a:xfrm>
            <a:off x="580604" y="1661598"/>
            <a:ext cx="1238103" cy="1238103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chemeClr val="tx1"/>
              </a:solidFill>
            </a:endParaRPr>
          </a:p>
        </p:txBody>
      </p:sp>
      <p:cxnSp>
        <p:nvCxnSpPr>
          <p:cNvPr id="10" name="Suora yhdysviiva 9">
            <a:extLst>
              <a:ext uri="{FF2B5EF4-FFF2-40B4-BE49-F238E27FC236}">
                <a16:creationId xmlns:a16="http://schemas.microsoft.com/office/drawing/2014/main" id="{EB18FF04-8841-B10B-D082-78DB9EA9EF0A}"/>
              </a:ext>
            </a:extLst>
          </p:cNvPr>
          <p:cNvCxnSpPr>
            <a:cxnSpLocks/>
          </p:cNvCxnSpPr>
          <p:nvPr/>
        </p:nvCxnSpPr>
        <p:spPr>
          <a:xfrm>
            <a:off x="4678325" y="684956"/>
            <a:ext cx="0" cy="365312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3" name="Google Shape;246;p27">
            <a:extLst>
              <a:ext uri="{FF2B5EF4-FFF2-40B4-BE49-F238E27FC236}">
                <a16:creationId xmlns:a16="http://schemas.microsoft.com/office/drawing/2014/main" id="{79668121-C5A3-AA0D-F223-B45CBD465951}"/>
              </a:ext>
            </a:extLst>
          </p:cNvPr>
          <p:cNvSpPr txBox="1">
            <a:spLocks/>
          </p:cNvSpPr>
          <p:nvPr/>
        </p:nvSpPr>
        <p:spPr>
          <a:xfrm>
            <a:off x="4954772" y="508424"/>
            <a:ext cx="328546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fi-FI" dirty="0"/>
              <a:t>Kotoa Pasilan asemalle</a:t>
            </a:r>
          </a:p>
        </p:txBody>
      </p:sp>
      <p:sp>
        <p:nvSpPr>
          <p:cNvPr id="14" name="Ellipsi 13">
            <a:extLst>
              <a:ext uri="{FF2B5EF4-FFF2-40B4-BE49-F238E27FC236}">
                <a16:creationId xmlns:a16="http://schemas.microsoft.com/office/drawing/2014/main" id="{213AA28F-0091-0D67-BFD7-345DFE2ED923}"/>
              </a:ext>
            </a:extLst>
          </p:cNvPr>
          <p:cNvSpPr>
            <a:spLocks noChangeAspect="1"/>
          </p:cNvSpPr>
          <p:nvPr/>
        </p:nvSpPr>
        <p:spPr>
          <a:xfrm>
            <a:off x="7324996" y="1550082"/>
            <a:ext cx="1238400" cy="123840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15" name="Google Shape;247;p27">
            <a:extLst>
              <a:ext uri="{FF2B5EF4-FFF2-40B4-BE49-F238E27FC236}">
                <a16:creationId xmlns:a16="http://schemas.microsoft.com/office/drawing/2014/main" id="{BBF50B51-2E0B-5EDD-542A-A9BA316C5A2E}"/>
              </a:ext>
            </a:extLst>
          </p:cNvPr>
          <p:cNvSpPr txBox="1">
            <a:spLocks/>
          </p:cNvSpPr>
          <p:nvPr/>
        </p:nvSpPr>
        <p:spPr>
          <a:xfrm>
            <a:off x="4954772" y="2788482"/>
            <a:ext cx="3391785" cy="208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fi-FI" sz="1400" dirty="0">
                <a:latin typeface="Nunito"/>
                <a:ea typeface="Arial"/>
                <a:cs typeface="Arial"/>
                <a:sym typeface="Arial"/>
              </a:rPr>
              <a:t>Liikematkalaiselle nopeus on hintaa tärkeämpää</a:t>
            </a:r>
            <a:endParaRPr lang="fi-FI" sz="1400" dirty="0">
              <a:latin typeface="Nunito" pitchFamily="2" charset="0"/>
              <a:ea typeface="Arial"/>
              <a:cs typeface="Arial"/>
            </a:endParaRPr>
          </a:p>
          <a:p>
            <a:pPr marL="0" indent="0">
              <a:spcBef>
                <a:spcPts val="1200"/>
              </a:spcBef>
              <a:buFont typeface="Calibri"/>
              <a:buNone/>
            </a:pPr>
            <a:r>
              <a:rPr lang="fi-FI" sz="1400" dirty="0" err="1">
                <a:latin typeface="Nunito"/>
                <a:ea typeface="Arial"/>
                <a:cs typeface="Arial"/>
                <a:sym typeface="Arial"/>
              </a:rPr>
              <a:t>Aishalle</a:t>
            </a:r>
            <a:r>
              <a:rPr lang="fi-FI" sz="1400" dirty="0">
                <a:latin typeface="Nunito"/>
                <a:ea typeface="Arial"/>
                <a:cs typeface="Arial"/>
                <a:sym typeface="Arial"/>
              </a:rPr>
              <a:t> suositellaan nopeuden vuoksi taksimatkaa kotoa Pasilaan</a:t>
            </a:r>
            <a:endParaRPr lang="fi-FI" sz="1400" dirty="0">
              <a:latin typeface="Nunito"/>
              <a:ea typeface="Arial"/>
              <a:cs typeface="Arial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fi-FI" sz="1400" dirty="0" err="1">
                <a:latin typeface="Nunito"/>
                <a:ea typeface="Arial"/>
                <a:cs typeface="Arial"/>
                <a:sym typeface="Arial"/>
              </a:rPr>
              <a:t>Aisha</a:t>
            </a:r>
            <a:r>
              <a:rPr lang="fi-FI" sz="1400" dirty="0">
                <a:latin typeface="Nunito"/>
                <a:ea typeface="Arial"/>
                <a:cs typeface="Arial"/>
                <a:sym typeface="Arial"/>
              </a:rPr>
              <a:t> varaa junasta kuntosalivuoron </a:t>
            </a:r>
            <a:endParaRPr lang="fi-FI" sz="1400" dirty="0">
              <a:latin typeface="Nunito"/>
              <a:ea typeface="Arial"/>
              <a:cs typeface="Arial"/>
            </a:endParaRPr>
          </a:p>
          <a:p>
            <a:pPr marL="0" indent="0">
              <a:spcBef>
                <a:spcPts val="1200"/>
              </a:spcBef>
              <a:buFont typeface="Calibri"/>
              <a:buNone/>
            </a:pPr>
            <a:endParaRPr lang="fi-FI" sz="1400" dirty="0">
              <a:latin typeface="Nunito" pitchFamily="2" charset="0"/>
              <a:ea typeface="Arial"/>
              <a:cs typeface="Arial"/>
              <a:sym typeface="Arial"/>
            </a:endParaRPr>
          </a:p>
          <a:p>
            <a:pPr marL="0" indent="0">
              <a:spcBef>
                <a:spcPts val="1200"/>
              </a:spcBef>
              <a:buFont typeface="Calibri"/>
              <a:buNone/>
            </a:pPr>
            <a:endParaRPr lang="fi-FI" sz="1400" dirty="0">
              <a:latin typeface="Nunito" pitchFamily="2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0"/>
          <p:cNvSpPr txBox="1">
            <a:spLocks noGrp="1"/>
          </p:cNvSpPr>
          <p:nvPr>
            <p:ph type="title"/>
          </p:nvPr>
        </p:nvSpPr>
        <p:spPr>
          <a:xfrm>
            <a:off x="819150" y="396793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Kannelmäestä Pasilaan</a:t>
            </a:r>
            <a:endParaRPr/>
          </a:p>
        </p:txBody>
      </p:sp>
      <p:pic>
        <p:nvPicPr>
          <p:cNvPr id="3" name="Kuva 2" descr="Kuva, joka sisältää kohteen teksti, kuvakaappaus, Värikkyys&#10;&#10;Kuvaus luotu automaattisesti">
            <a:extLst>
              <a:ext uri="{FF2B5EF4-FFF2-40B4-BE49-F238E27FC236}">
                <a16:creationId xmlns:a16="http://schemas.microsoft.com/office/drawing/2014/main" id="{BFBC5CF7-A56F-10F9-694D-6BAA3A227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10837">
            <a:off x="3069610" y="1081706"/>
            <a:ext cx="2066696" cy="3952805"/>
          </a:xfrm>
          <a:prstGeom prst="rect">
            <a:avLst/>
          </a:prstGeom>
        </p:spPr>
      </p:pic>
      <p:sp>
        <p:nvSpPr>
          <p:cNvPr id="4" name="Ellipsi 3">
            <a:extLst>
              <a:ext uri="{FF2B5EF4-FFF2-40B4-BE49-F238E27FC236}">
                <a16:creationId xmlns:a16="http://schemas.microsoft.com/office/drawing/2014/main" id="{0C25480C-C353-E9F9-21E5-5D1E596A28D7}"/>
              </a:ext>
            </a:extLst>
          </p:cNvPr>
          <p:cNvSpPr>
            <a:spLocks noChangeAspect="1"/>
          </p:cNvSpPr>
          <p:nvPr/>
        </p:nvSpPr>
        <p:spPr>
          <a:xfrm>
            <a:off x="552776" y="2113029"/>
            <a:ext cx="1700786" cy="1700786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pic>
        <p:nvPicPr>
          <p:cNvPr id="8" name="Kuva 7" descr="Esineiden Internet tasaisella täytöllä">
            <a:extLst>
              <a:ext uri="{FF2B5EF4-FFF2-40B4-BE49-F238E27FC236}">
                <a16:creationId xmlns:a16="http://schemas.microsoft.com/office/drawing/2014/main" id="{D0DE27F4-FE75-B586-0645-0C7DE004E0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30562" y="2438362"/>
            <a:ext cx="914400" cy="914400"/>
          </a:xfrm>
          <a:prstGeom prst="rect">
            <a:avLst/>
          </a:prstGeom>
        </p:spPr>
      </p:pic>
      <p:pic>
        <p:nvPicPr>
          <p:cNvPr id="15" name="Kuva 14" descr="Pylväskuvaaja tasaisella täytöllä">
            <a:extLst>
              <a:ext uri="{FF2B5EF4-FFF2-40B4-BE49-F238E27FC236}">
                <a16:creationId xmlns:a16="http://schemas.microsoft.com/office/drawing/2014/main" id="{CD928866-F543-50C6-4A24-A696B47481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76824" y="2438362"/>
            <a:ext cx="914400" cy="914400"/>
          </a:xfrm>
          <a:prstGeom prst="rect">
            <a:avLst/>
          </a:prstGeom>
        </p:spPr>
      </p:pic>
      <p:cxnSp>
        <p:nvCxnSpPr>
          <p:cNvPr id="28" name="Suora nuoliyhdysviiva 27">
            <a:extLst>
              <a:ext uri="{FF2B5EF4-FFF2-40B4-BE49-F238E27FC236}">
                <a16:creationId xmlns:a16="http://schemas.microsoft.com/office/drawing/2014/main" id="{4AA85182-6C1E-5698-27A3-843781C1C5BE}"/>
              </a:ext>
            </a:extLst>
          </p:cNvPr>
          <p:cNvCxnSpPr/>
          <p:nvPr/>
        </p:nvCxnSpPr>
        <p:spPr>
          <a:xfrm>
            <a:off x="2416792" y="2963422"/>
            <a:ext cx="485775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uora nuoliyhdysviiva 28">
            <a:extLst>
              <a:ext uri="{FF2B5EF4-FFF2-40B4-BE49-F238E27FC236}">
                <a16:creationId xmlns:a16="http://schemas.microsoft.com/office/drawing/2014/main" id="{61DD0A83-897F-E344-7DD0-18C29492D89A}"/>
              </a:ext>
            </a:extLst>
          </p:cNvPr>
          <p:cNvCxnSpPr/>
          <p:nvPr/>
        </p:nvCxnSpPr>
        <p:spPr>
          <a:xfrm>
            <a:off x="5411103" y="2963422"/>
            <a:ext cx="485775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uora nuoliyhdysviiva 29">
            <a:extLst>
              <a:ext uri="{FF2B5EF4-FFF2-40B4-BE49-F238E27FC236}">
                <a16:creationId xmlns:a16="http://schemas.microsoft.com/office/drawing/2014/main" id="{83C0A61F-BDEA-35E0-516C-EF15A7FF455C}"/>
              </a:ext>
            </a:extLst>
          </p:cNvPr>
          <p:cNvCxnSpPr/>
          <p:nvPr/>
        </p:nvCxnSpPr>
        <p:spPr>
          <a:xfrm>
            <a:off x="7118522" y="2945519"/>
            <a:ext cx="485775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dobeStock_564803106-1">
            <a:extLst>
              <a:ext uri="{FF2B5EF4-FFF2-40B4-BE49-F238E27FC236}">
                <a16:creationId xmlns:a16="http://schemas.microsoft.com/office/drawing/2014/main" id="{BB6432A2-CAE9-509E-7DCC-02D11D04C1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" t="20525" b="350"/>
          <a:stretch/>
        </p:blipFill>
        <p:spPr>
          <a:xfrm>
            <a:off x="-9979" y="0"/>
            <a:ext cx="9162794" cy="5146875"/>
          </a:xfrm>
          <a:prstGeom prst="rect">
            <a:avLst/>
          </a:prstGeom>
        </p:spPr>
      </p:pic>
      <p:sp>
        <p:nvSpPr>
          <p:cNvPr id="271" name="Google Shape;271;p31"/>
          <p:cNvSpPr txBox="1">
            <a:spLocks noGrp="1"/>
          </p:cNvSpPr>
          <p:nvPr>
            <p:ph type="title"/>
          </p:nvPr>
        </p:nvSpPr>
        <p:spPr>
          <a:xfrm>
            <a:off x="522595" y="388568"/>
            <a:ext cx="4801738" cy="9034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chemeClr val="tx1">
                    <a:lumMod val="85000"/>
                  </a:schemeClr>
                </a:solidFill>
              </a:rPr>
              <a:t>Matkaketju kaukojunassa</a:t>
            </a:r>
            <a:endParaRPr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273" name="Google Shape;273;p31"/>
          <p:cNvSpPr txBox="1">
            <a:spLocks noGrp="1"/>
          </p:cNvSpPr>
          <p:nvPr>
            <p:ph type="body" idx="1"/>
          </p:nvPr>
        </p:nvSpPr>
        <p:spPr>
          <a:xfrm>
            <a:off x="216865" y="2351481"/>
            <a:ext cx="1557429" cy="15811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chemeClr val="tx1"/>
                </a:solidFill>
                <a:latin typeface="Nunito" pitchFamily="2" charset="0"/>
              </a:rPr>
              <a:t>Suomen</a:t>
            </a:r>
            <a:endParaRPr lang="en-US" sz="2400" b="1" dirty="0">
              <a:solidFill>
                <a:schemeClr val="tx1"/>
              </a:solidFill>
              <a:latin typeface="Nunito" pitchFamily="2" charset="0"/>
            </a:endParaRPr>
          </a:p>
          <a:p>
            <a:pPr marL="0" lvl="0" indent="0" algn="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b="1" dirty="0" err="1">
                <a:solidFill>
                  <a:schemeClr val="tx1"/>
                </a:solidFill>
                <a:latin typeface="Nunito" pitchFamily="2" charset="0"/>
              </a:rPr>
              <a:t>nopein</a:t>
            </a:r>
            <a:endParaRPr lang="en-US" sz="2400" b="1" dirty="0">
              <a:solidFill>
                <a:schemeClr val="tx1"/>
              </a:solidFill>
              <a:latin typeface="Nunito" pitchFamily="2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8FCDF10-9CDE-B97B-0549-B712E660172A}"/>
              </a:ext>
            </a:extLst>
          </p:cNvPr>
          <p:cNvGrpSpPr/>
          <p:nvPr/>
        </p:nvGrpSpPr>
        <p:grpSpPr>
          <a:xfrm>
            <a:off x="2568322" y="1998728"/>
            <a:ext cx="2136730" cy="491390"/>
            <a:chOff x="2067211" y="1876826"/>
            <a:chExt cx="2389141" cy="4625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236B535-9308-56B8-A7EB-787798ABF974}"/>
                </a:ext>
              </a:extLst>
            </p:cNvPr>
            <p:cNvSpPr/>
            <p:nvPr/>
          </p:nvSpPr>
          <p:spPr>
            <a:xfrm>
              <a:off x="2067211" y="1876826"/>
              <a:ext cx="2389141" cy="462500"/>
            </a:xfrm>
            <a:prstGeom prst="roundRect">
              <a:avLst/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Google Shape;272;p31">
              <a:extLst>
                <a:ext uri="{FF2B5EF4-FFF2-40B4-BE49-F238E27FC236}">
                  <a16:creationId xmlns:a16="http://schemas.microsoft.com/office/drawing/2014/main" id="{BF1050B1-E5DC-FB59-8F96-DDD22D53970D}"/>
                </a:ext>
              </a:extLst>
            </p:cNvPr>
            <p:cNvSpPr txBox="1">
              <a:spLocks/>
            </p:cNvSpPr>
            <p:nvPr/>
          </p:nvSpPr>
          <p:spPr>
            <a:xfrm>
              <a:off x="2251882" y="1876826"/>
              <a:ext cx="2197028" cy="4102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11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300"/>
                <a:buFont typeface="Calibri"/>
                <a:buChar char="●"/>
                <a:defRPr sz="13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L="914400" marR="0" lvl="1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○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L="1371600" marR="0" lvl="2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■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L="1828800" marR="0" lvl="3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●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L="2286000" marR="0" lvl="4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○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L="2743200" marR="0" lvl="5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■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●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○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■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0" indent="0">
                <a:buFont typeface="Calibri"/>
                <a:buNone/>
              </a:pPr>
              <a:r>
                <a:rPr lang="fi" sz="1800" dirty="0">
                  <a:latin typeface="Nunito" pitchFamily="2" charset="0"/>
                </a:rPr>
                <a:t>saunamaailma</a:t>
              </a:r>
              <a:endParaRPr lang="fi" sz="1800" i="1" dirty="0">
                <a:latin typeface="Nunito" pitchFamily="2" charset="0"/>
              </a:endParaRP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D57AD19-9F92-2382-466A-66FC3E42A391}"/>
              </a:ext>
            </a:extLst>
          </p:cNvPr>
          <p:cNvSpPr/>
          <p:nvPr/>
        </p:nvSpPr>
        <p:spPr>
          <a:xfrm>
            <a:off x="2568918" y="3633694"/>
            <a:ext cx="1866447" cy="439237"/>
          </a:xfrm>
          <a:prstGeom prst="round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800" dirty="0" err="1">
                <a:solidFill>
                  <a:schemeClr val="dk2"/>
                </a:solidFill>
                <a:latin typeface="Nunito"/>
                <a:ea typeface="Calibri"/>
                <a:cs typeface="Calibri"/>
              </a:rPr>
              <a:t>hiustenleikkuu</a:t>
            </a:r>
            <a:endParaRPr lang="en-US" sz="1800" dirty="0">
              <a:solidFill>
                <a:schemeClr val="dk2"/>
              </a:solidFill>
              <a:latin typeface="Nunito" pitchFamily="2" charset="0"/>
              <a:ea typeface="Calibri"/>
              <a:cs typeface="Calibri"/>
            </a:endParaRPr>
          </a:p>
        </p:txBody>
      </p:sp>
      <p:sp>
        <p:nvSpPr>
          <p:cNvPr id="19" name="Google Shape;272;p31">
            <a:extLst>
              <a:ext uri="{FF2B5EF4-FFF2-40B4-BE49-F238E27FC236}">
                <a16:creationId xmlns:a16="http://schemas.microsoft.com/office/drawing/2014/main" id="{20334BD9-1BD7-3E37-BB93-729C166AC976}"/>
              </a:ext>
            </a:extLst>
          </p:cNvPr>
          <p:cNvSpPr txBox="1">
            <a:spLocks/>
          </p:cNvSpPr>
          <p:nvPr/>
        </p:nvSpPr>
        <p:spPr>
          <a:xfrm>
            <a:off x="1984154" y="5379762"/>
            <a:ext cx="8063436" cy="1112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None/>
            </a:pPr>
            <a:r>
              <a:rPr lang="en-US" dirty="0"/>
              <a:t>Kuva 2: </a:t>
            </a:r>
            <a:r>
              <a:rPr lang="en-US" dirty="0">
                <a:hlinkClick r:id="rId4"/>
              </a:rPr>
              <a:t>https://www.tencom.com/blog/how-high-speed-trains-can-be-more-efficient-with-fiberglass-reinforced-plastic</a:t>
            </a:r>
            <a:endParaRPr lang="en-US" dirty="0"/>
          </a:p>
          <a:p>
            <a:pPr marL="0" indent="0">
              <a:lnSpc>
                <a:spcPct val="114999"/>
              </a:lnSpc>
              <a:buNone/>
            </a:pPr>
            <a:r>
              <a:rPr lang="en-US" dirty="0"/>
              <a:t>Kuva 3: </a:t>
            </a:r>
            <a:r>
              <a:rPr lang="en-US" dirty="0">
                <a:hlinkClick r:id="rId5"/>
              </a:rPr>
              <a:t>https://insidetelecom.com/countries-using-7g-network-technology-today/</a:t>
            </a:r>
          </a:p>
          <a:p>
            <a:pPr marL="0" indent="0">
              <a:lnSpc>
                <a:spcPct val="114999"/>
              </a:lnSpc>
              <a:buNone/>
            </a:pPr>
            <a:r>
              <a:rPr lang="en-US" dirty="0"/>
              <a:t>Kuva4: </a:t>
            </a:r>
            <a:r>
              <a:rPr lang="en-US" dirty="0">
                <a:hlinkClick r:id="rId6"/>
              </a:rPr>
              <a:t>https://en.wikipedia.org/wiki/Quadruple-track_railway</a:t>
            </a:r>
          </a:p>
          <a:p>
            <a:pPr marL="0" indent="0">
              <a:lnSpc>
                <a:spcPct val="114999"/>
              </a:lnSpc>
              <a:buNone/>
            </a:pPr>
            <a:endParaRPr lang="en-US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84D3508-1E69-1D60-D96F-C989D3BD75CC}"/>
              </a:ext>
            </a:extLst>
          </p:cNvPr>
          <p:cNvSpPr/>
          <p:nvPr/>
        </p:nvSpPr>
        <p:spPr>
          <a:xfrm>
            <a:off x="5008037" y="1447772"/>
            <a:ext cx="2136730" cy="555201"/>
          </a:xfrm>
          <a:prstGeom prst="round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Google Shape;274;p31"/>
          <p:cNvSpPr txBox="1">
            <a:spLocks noGrp="1"/>
          </p:cNvSpPr>
          <p:nvPr>
            <p:ph type="body" idx="1"/>
          </p:nvPr>
        </p:nvSpPr>
        <p:spPr>
          <a:xfrm>
            <a:off x="5080196" y="1483103"/>
            <a:ext cx="2430083" cy="4466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800" dirty="0">
                <a:latin typeface="Nunito" pitchFamily="2" charset="0"/>
              </a:rPr>
              <a:t>4 raidetta HKI-TRE</a:t>
            </a:r>
            <a:endParaRPr lang="en-US" sz="1800" b="1" dirty="0">
              <a:latin typeface="Nunito" pitchFamily="2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41DBEC7-B1D6-3DE5-D4BB-30EE07995D76}"/>
              </a:ext>
            </a:extLst>
          </p:cNvPr>
          <p:cNvSpPr/>
          <p:nvPr/>
        </p:nvSpPr>
        <p:spPr>
          <a:xfrm>
            <a:off x="5324333" y="2456855"/>
            <a:ext cx="2342225" cy="562706"/>
          </a:xfrm>
          <a:prstGeom prst="round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Google Shape;274;p31">
            <a:extLst>
              <a:ext uri="{FF2B5EF4-FFF2-40B4-BE49-F238E27FC236}">
                <a16:creationId xmlns:a16="http://schemas.microsoft.com/office/drawing/2014/main" id="{90F2019A-72EC-A210-F3E1-FE4A5B8220EE}"/>
              </a:ext>
            </a:extLst>
          </p:cNvPr>
          <p:cNvSpPr txBox="1">
            <a:spLocks/>
          </p:cNvSpPr>
          <p:nvPr/>
        </p:nvSpPr>
        <p:spPr>
          <a:xfrm>
            <a:off x="5606220" y="2490118"/>
            <a:ext cx="1916416" cy="562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None/>
            </a:pPr>
            <a:r>
              <a:rPr lang="fi" sz="1800" dirty="0">
                <a:latin typeface="Nunito" pitchFamily="2" charset="0"/>
              </a:rPr>
              <a:t>7G-verkko</a:t>
            </a:r>
            <a:endParaRPr lang="en-US" sz="1800" b="1" dirty="0">
              <a:latin typeface="Nunito" pitchFamily="2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BC6EA99-EF6C-852E-65B2-DFA6F746F4E1}"/>
              </a:ext>
            </a:extLst>
          </p:cNvPr>
          <p:cNvSpPr/>
          <p:nvPr/>
        </p:nvSpPr>
        <p:spPr>
          <a:xfrm>
            <a:off x="5147815" y="3562322"/>
            <a:ext cx="3314105" cy="916935"/>
          </a:xfrm>
          <a:prstGeom prst="round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Google Shape;274;p31">
            <a:extLst>
              <a:ext uri="{FF2B5EF4-FFF2-40B4-BE49-F238E27FC236}">
                <a16:creationId xmlns:a16="http://schemas.microsoft.com/office/drawing/2014/main" id="{6DAB464C-F2EF-9783-4C80-A9B456F47E91}"/>
              </a:ext>
            </a:extLst>
          </p:cNvPr>
          <p:cNvSpPr txBox="1">
            <a:spLocks/>
          </p:cNvSpPr>
          <p:nvPr/>
        </p:nvSpPr>
        <p:spPr>
          <a:xfrm>
            <a:off x="5324333" y="3595584"/>
            <a:ext cx="2903114" cy="776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buNone/>
            </a:pPr>
            <a:r>
              <a:rPr lang="fi" sz="1800" dirty="0">
                <a:latin typeface="Nunito" pitchFamily="2" charset="0"/>
              </a:rPr>
              <a:t>Muuntojoustavia yksityisiä ja yhteisiä tiloja</a:t>
            </a:r>
            <a:endParaRPr lang="en-US" sz="1800" dirty="0">
              <a:latin typeface="Nunito" pitchFamily="2" charset="0"/>
            </a:endParaRPr>
          </a:p>
        </p:txBody>
      </p:sp>
      <p:pic>
        <p:nvPicPr>
          <p:cNvPr id="36" name="Picture 35" descr="A blue neon sign with lines and dots&#10;&#10;Description automatically generated">
            <a:extLst>
              <a:ext uri="{FF2B5EF4-FFF2-40B4-BE49-F238E27FC236}">
                <a16:creationId xmlns:a16="http://schemas.microsoft.com/office/drawing/2014/main" id="{E9F223D1-7F9C-FF4C-4084-87A8557857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1096" y="2055268"/>
            <a:ext cx="1244363" cy="6619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 descr="A train tracks with a bridge over it&#10;&#10;Description automatically generated">
            <a:extLst>
              <a:ext uri="{FF2B5EF4-FFF2-40B4-BE49-F238E27FC236}">
                <a16:creationId xmlns:a16="http://schemas.microsoft.com/office/drawing/2014/main" id="{C25C3134-4B6C-F9DC-FB84-4484EC6DF6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0197" y="431184"/>
            <a:ext cx="2136730" cy="14406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oup 16">
            <a:extLst>
              <a:ext uri="{FF2B5EF4-FFF2-40B4-BE49-F238E27FC236}">
                <a16:creationId xmlns:a16="http://schemas.microsoft.com/office/drawing/2014/main" id="{365AD8B5-D022-8051-6C63-AE23982752F3}"/>
              </a:ext>
            </a:extLst>
          </p:cNvPr>
          <p:cNvGrpSpPr/>
          <p:nvPr/>
        </p:nvGrpSpPr>
        <p:grpSpPr>
          <a:xfrm>
            <a:off x="3172028" y="2850069"/>
            <a:ext cx="1690924" cy="469577"/>
            <a:chOff x="2067212" y="1817737"/>
            <a:chExt cx="1889688" cy="522817"/>
          </a:xfrm>
        </p:grpSpPr>
        <p:sp>
          <p:nvSpPr>
            <p:cNvPr id="10" name="Rectangle: Rounded Corners 5">
              <a:extLst>
                <a:ext uri="{FF2B5EF4-FFF2-40B4-BE49-F238E27FC236}">
                  <a16:creationId xmlns:a16="http://schemas.microsoft.com/office/drawing/2014/main" id="{1B357416-512C-5AE4-7932-CC7693B28221}"/>
                </a:ext>
              </a:extLst>
            </p:cNvPr>
            <p:cNvSpPr/>
            <p:nvPr/>
          </p:nvSpPr>
          <p:spPr>
            <a:xfrm>
              <a:off x="2067212" y="1876825"/>
              <a:ext cx="1556432" cy="463729"/>
            </a:xfrm>
            <a:prstGeom prst="roundRect">
              <a:avLst/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Google Shape;272;p31">
              <a:extLst>
                <a:ext uri="{FF2B5EF4-FFF2-40B4-BE49-F238E27FC236}">
                  <a16:creationId xmlns:a16="http://schemas.microsoft.com/office/drawing/2014/main" id="{8D749780-E36C-49AC-7E03-C7A6E01364EF}"/>
                </a:ext>
              </a:extLst>
            </p:cNvPr>
            <p:cNvSpPr txBox="1">
              <a:spLocks/>
            </p:cNvSpPr>
            <p:nvPr/>
          </p:nvSpPr>
          <p:spPr>
            <a:xfrm>
              <a:off x="2153621" y="1817737"/>
              <a:ext cx="1803279" cy="4650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11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300"/>
                <a:buFont typeface="Calibri"/>
                <a:buChar char="●"/>
                <a:defRPr sz="13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L="914400" marR="0" lvl="1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○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L="1371600" marR="0" lvl="2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■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L="1828800" marR="0" lvl="3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●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L="2286000" marR="0" lvl="4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○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L="2743200" marR="0" lvl="5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■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●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○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■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0" indent="0">
                <a:buFont typeface="Calibri"/>
                <a:buNone/>
              </a:pPr>
              <a:r>
                <a:rPr lang="fi" sz="1800" dirty="0">
                  <a:latin typeface="Nunito" pitchFamily="2" charset="0"/>
                </a:rPr>
                <a:t>kuntosali</a:t>
              </a:r>
            </a:p>
          </p:txBody>
        </p:sp>
      </p:grpSp>
      <p:cxnSp>
        <p:nvCxnSpPr>
          <p:cNvPr id="43" name="Suora nuoliyhdysviiva 42">
            <a:extLst>
              <a:ext uri="{FF2B5EF4-FFF2-40B4-BE49-F238E27FC236}">
                <a16:creationId xmlns:a16="http://schemas.microsoft.com/office/drawing/2014/main" id="{5FC03611-E799-CDB0-6825-46E74391C7AB}"/>
              </a:ext>
            </a:extLst>
          </p:cNvPr>
          <p:cNvCxnSpPr>
            <a:cxnSpLocks/>
          </p:cNvCxnSpPr>
          <p:nvPr/>
        </p:nvCxnSpPr>
        <p:spPr>
          <a:xfrm flipV="1">
            <a:off x="1761798" y="2351481"/>
            <a:ext cx="773867" cy="794488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uora nuoliyhdysviiva 46">
            <a:extLst>
              <a:ext uri="{FF2B5EF4-FFF2-40B4-BE49-F238E27FC236}">
                <a16:creationId xmlns:a16="http://schemas.microsoft.com/office/drawing/2014/main" id="{99F4503E-1FDA-98FC-6FB5-798CA73E4FB4}"/>
              </a:ext>
            </a:extLst>
          </p:cNvPr>
          <p:cNvCxnSpPr>
            <a:cxnSpLocks/>
          </p:cNvCxnSpPr>
          <p:nvPr/>
        </p:nvCxnSpPr>
        <p:spPr>
          <a:xfrm>
            <a:off x="1761798" y="3106110"/>
            <a:ext cx="1217072" cy="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uora nuoliyhdysviiva 49">
            <a:extLst>
              <a:ext uri="{FF2B5EF4-FFF2-40B4-BE49-F238E27FC236}">
                <a16:creationId xmlns:a16="http://schemas.microsoft.com/office/drawing/2014/main" id="{92847A3F-1CA9-7A72-57DE-6D2C49D0D79C}"/>
              </a:ext>
            </a:extLst>
          </p:cNvPr>
          <p:cNvCxnSpPr>
            <a:cxnSpLocks/>
          </p:cNvCxnSpPr>
          <p:nvPr/>
        </p:nvCxnSpPr>
        <p:spPr>
          <a:xfrm>
            <a:off x="1774294" y="3106110"/>
            <a:ext cx="761371" cy="711746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iruutu 26">
            <a:extLst>
              <a:ext uri="{FF2B5EF4-FFF2-40B4-BE49-F238E27FC236}">
                <a16:creationId xmlns:a16="http://schemas.microsoft.com/office/drawing/2014/main" id="{CDDB3ADB-CF2E-3AB1-1033-8EA8CA7A011F}"/>
              </a:ext>
            </a:extLst>
          </p:cNvPr>
          <p:cNvSpPr txBox="1"/>
          <p:nvPr/>
        </p:nvSpPr>
        <p:spPr>
          <a:xfrm>
            <a:off x="107465" y="4726587"/>
            <a:ext cx="1063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tx1"/>
                </a:solidFill>
                <a:latin typeface="Nunito" pitchFamily="2" charset="0"/>
              </a:rPr>
              <a:t>Kuva 2</a:t>
            </a:r>
          </a:p>
        </p:txBody>
      </p:sp>
      <p:sp>
        <p:nvSpPr>
          <p:cNvPr id="29" name="Tekstiruutu 28">
            <a:extLst>
              <a:ext uri="{FF2B5EF4-FFF2-40B4-BE49-F238E27FC236}">
                <a16:creationId xmlns:a16="http://schemas.microsoft.com/office/drawing/2014/main" id="{18CB2432-DB78-DBA1-6B65-A0762C3ACCA2}"/>
              </a:ext>
            </a:extLst>
          </p:cNvPr>
          <p:cNvSpPr txBox="1"/>
          <p:nvPr/>
        </p:nvSpPr>
        <p:spPr>
          <a:xfrm>
            <a:off x="8305322" y="2043704"/>
            <a:ext cx="1063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tx1"/>
                </a:solidFill>
                <a:latin typeface="Nunito" pitchFamily="2" charset="0"/>
              </a:rPr>
              <a:t>Kuva 3</a:t>
            </a:r>
          </a:p>
        </p:txBody>
      </p:sp>
      <p:sp>
        <p:nvSpPr>
          <p:cNvPr id="30" name="Tekstiruutu 29">
            <a:extLst>
              <a:ext uri="{FF2B5EF4-FFF2-40B4-BE49-F238E27FC236}">
                <a16:creationId xmlns:a16="http://schemas.microsoft.com/office/drawing/2014/main" id="{388DCB38-0CDD-4B2B-E874-9872E64A8F1C}"/>
              </a:ext>
            </a:extLst>
          </p:cNvPr>
          <p:cNvSpPr txBox="1"/>
          <p:nvPr/>
        </p:nvSpPr>
        <p:spPr>
          <a:xfrm>
            <a:off x="8305322" y="356466"/>
            <a:ext cx="1063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tx1"/>
                </a:solidFill>
                <a:latin typeface="Nunito" pitchFamily="2" charset="0"/>
              </a:rPr>
              <a:t>Kuva 4</a:t>
            </a:r>
          </a:p>
        </p:txBody>
      </p:sp>
    </p:spTree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Kotimaiset saunavihdat | Saunakauppa.com">
            <a:extLst>
              <a:ext uri="{FF2B5EF4-FFF2-40B4-BE49-F238E27FC236}">
                <a16:creationId xmlns:a16="http://schemas.microsoft.com/office/drawing/2014/main" id="{6C8DBA34-EBBA-8D9B-7CB2-2F96299B1B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87" t="23764" r="-38" b="10958"/>
          <a:stretch/>
        </p:blipFill>
        <p:spPr>
          <a:xfrm>
            <a:off x="5027307" y="201252"/>
            <a:ext cx="3933990" cy="1968096"/>
          </a:xfrm>
          <a:prstGeom prst="rect">
            <a:avLst/>
          </a:prstGeom>
        </p:spPr>
      </p:pic>
      <p:pic>
        <p:nvPicPr>
          <p:cNvPr id="12" name="Picture 11" descr="Pihasauna Round Cube double">
            <a:extLst>
              <a:ext uri="{FF2B5EF4-FFF2-40B4-BE49-F238E27FC236}">
                <a16:creationId xmlns:a16="http://schemas.microsoft.com/office/drawing/2014/main" id="{824D9338-F9B8-96E0-0301-DC5CF21AAA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52" t="18416" r="6768" b="18366"/>
          <a:stretch/>
        </p:blipFill>
        <p:spPr>
          <a:xfrm>
            <a:off x="5027580" y="2169143"/>
            <a:ext cx="3933524" cy="2775886"/>
          </a:xfrm>
          <a:prstGeom prst="rect">
            <a:avLst/>
          </a:prstGeom>
        </p:spPr>
      </p:pic>
      <p:pic>
        <p:nvPicPr>
          <p:cNvPr id="9" name="Picture 8" descr="Old Man Haircut Photos, Images &amp; Pictures | Shutterstock">
            <a:extLst>
              <a:ext uri="{FF2B5EF4-FFF2-40B4-BE49-F238E27FC236}">
                <a16:creationId xmlns:a16="http://schemas.microsoft.com/office/drawing/2014/main" id="{B4CB952A-5687-10BF-082D-51C827E1ECC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9323" r="10973" b="18196"/>
          <a:stretch/>
        </p:blipFill>
        <p:spPr>
          <a:xfrm flipH="1">
            <a:off x="195483" y="200479"/>
            <a:ext cx="4851147" cy="4742542"/>
          </a:xfrm>
          <a:prstGeom prst="rect">
            <a:avLst/>
          </a:prstGeom>
        </p:spPr>
      </p:pic>
      <p:sp>
        <p:nvSpPr>
          <p:cNvPr id="4" name="Ellipsi 9">
            <a:extLst>
              <a:ext uri="{FF2B5EF4-FFF2-40B4-BE49-F238E27FC236}">
                <a16:creationId xmlns:a16="http://schemas.microsoft.com/office/drawing/2014/main" id="{A0CC9DC1-D3FA-DD90-560C-0E956B746216}"/>
              </a:ext>
            </a:extLst>
          </p:cNvPr>
          <p:cNvSpPr>
            <a:spLocks noChangeAspect="1"/>
          </p:cNvSpPr>
          <p:nvPr/>
        </p:nvSpPr>
        <p:spPr>
          <a:xfrm>
            <a:off x="2642260" y="246627"/>
            <a:ext cx="1927615" cy="1910806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6" name="Ellipsi 15">
            <a:extLst>
              <a:ext uri="{FF2B5EF4-FFF2-40B4-BE49-F238E27FC236}">
                <a16:creationId xmlns:a16="http://schemas.microsoft.com/office/drawing/2014/main" id="{A38A28EF-CDF3-9C88-0500-74864C5C6197}"/>
              </a:ext>
            </a:extLst>
          </p:cNvPr>
          <p:cNvSpPr>
            <a:spLocks noChangeAspect="1"/>
          </p:cNvSpPr>
          <p:nvPr/>
        </p:nvSpPr>
        <p:spPr>
          <a:xfrm>
            <a:off x="6942883" y="1502960"/>
            <a:ext cx="1894112" cy="1877428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930AB3F5-68CB-6C72-7A07-5EA014D1BB49}"/>
              </a:ext>
            </a:extLst>
          </p:cNvPr>
          <p:cNvSpPr txBox="1"/>
          <p:nvPr/>
        </p:nvSpPr>
        <p:spPr>
          <a:xfrm>
            <a:off x="314566" y="339522"/>
            <a:ext cx="1063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tx1"/>
                </a:solidFill>
                <a:latin typeface="Nunito" pitchFamily="2" charset="0"/>
              </a:rPr>
              <a:t>Kuva 5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0C32DF99-5F8D-53F8-6D1E-958B3D3D3641}"/>
              </a:ext>
            </a:extLst>
          </p:cNvPr>
          <p:cNvSpPr txBox="1"/>
          <p:nvPr/>
        </p:nvSpPr>
        <p:spPr>
          <a:xfrm>
            <a:off x="8186370" y="219717"/>
            <a:ext cx="1063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tx1"/>
                </a:solidFill>
                <a:latin typeface="Nunito" pitchFamily="2" charset="0"/>
              </a:rPr>
              <a:t>Kuva 7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B7688D60-55F6-0C8E-5762-17CC7312D3B9}"/>
              </a:ext>
            </a:extLst>
          </p:cNvPr>
          <p:cNvSpPr txBox="1"/>
          <p:nvPr/>
        </p:nvSpPr>
        <p:spPr>
          <a:xfrm>
            <a:off x="5410635" y="2619490"/>
            <a:ext cx="1063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tx1"/>
                </a:solidFill>
                <a:latin typeface="Nunito" pitchFamily="2" charset="0"/>
              </a:rPr>
              <a:t>Kuva 6</a:t>
            </a:r>
          </a:p>
        </p:txBody>
      </p:sp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A823F59B-4FF2-6F31-25E7-218E7D3552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2019"/>
          <a:stretch/>
        </p:blipFill>
        <p:spPr>
          <a:xfrm>
            <a:off x="-13685" y="0"/>
            <a:ext cx="9171369" cy="5143500"/>
          </a:xfrm>
          <a:prstGeom prst="rect">
            <a:avLst/>
          </a:prstGeom>
        </p:spPr>
      </p:pic>
      <p:sp>
        <p:nvSpPr>
          <p:cNvPr id="285" name="Google Shape;285;p33"/>
          <p:cNvSpPr txBox="1">
            <a:spLocks noGrp="1"/>
          </p:cNvSpPr>
          <p:nvPr>
            <p:ph type="title"/>
          </p:nvPr>
        </p:nvSpPr>
        <p:spPr>
          <a:xfrm>
            <a:off x="549103" y="395078"/>
            <a:ext cx="5597899" cy="6940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fi">
                <a:solidFill>
                  <a:srgbClr val="002060"/>
                </a:solidFill>
              </a:rPr>
              <a:t>Tavarakuljetuksen uusia tuulia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F05ADE9B-5FDB-2F13-649D-42D03CC78408}"/>
              </a:ext>
            </a:extLst>
          </p:cNvPr>
          <p:cNvSpPr txBox="1"/>
          <p:nvPr/>
        </p:nvSpPr>
        <p:spPr>
          <a:xfrm>
            <a:off x="549103" y="1018020"/>
            <a:ext cx="8135560" cy="133113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fi-FI">
                <a:latin typeface="Nunito"/>
              </a:rPr>
              <a:t>Robokärryt auttavat matkatavaroiden kanssa.</a:t>
            </a:r>
          </a:p>
          <a:p>
            <a:pPr>
              <a:lnSpc>
                <a:spcPct val="200000"/>
              </a:lnSpc>
            </a:pPr>
            <a:r>
              <a:rPr lang="fi-FI">
                <a:latin typeface="Nunito"/>
              </a:rPr>
              <a:t>Robokärry lähtöpaikasta junalle tai mukana koko matkaketjun matkustajan toivomusten mukaisesti.</a:t>
            </a:r>
          </a:p>
          <a:p>
            <a:pPr>
              <a:lnSpc>
                <a:spcPct val="200000"/>
              </a:lnSpc>
            </a:pPr>
            <a:r>
              <a:rPr lang="fi-FI">
                <a:latin typeface="Nunito"/>
              </a:rPr>
              <a:t>Junissa robokärryille omat tilat.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CE6B902A-0051-CE53-073B-E20AAE3136F8}"/>
              </a:ext>
            </a:extLst>
          </p:cNvPr>
          <p:cNvSpPr txBox="1"/>
          <p:nvPr/>
        </p:nvSpPr>
        <p:spPr>
          <a:xfrm>
            <a:off x="549103" y="4258632"/>
            <a:ext cx="3719288" cy="3885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i-FI">
                <a:latin typeface="Nunito" pitchFamily="2" charset="77"/>
              </a:rPr>
              <a:t>Robokärryt kuljettavat myös postia ja rahtia.</a:t>
            </a:r>
          </a:p>
        </p:txBody>
      </p:sp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avainnekuva Tampereen asemakeskuksesta.">
            <a:extLst>
              <a:ext uri="{FF2B5EF4-FFF2-40B4-BE49-F238E27FC236}">
                <a16:creationId xmlns:a16="http://schemas.microsoft.com/office/drawing/2014/main" id="{E74BC53D-D6E0-1F44-326E-0E89D76807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63000"/>
          </a:blip>
          <a:srcRect l="652" r="-1491" b="4426"/>
          <a:stretch/>
        </p:blipFill>
        <p:spPr>
          <a:xfrm>
            <a:off x="200026" y="196674"/>
            <a:ext cx="8873338" cy="4739982"/>
          </a:xfrm>
          <a:prstGeom prst="rect">
            <a:avLst/>
          </a:prstGeom>
        </p:spPr>
      </p:pic>
      <p:sp>
        <p:nvSpPr>
          <p:cNvPr id="297" name="Google Shape;297;p35"/>
          <p:cNvSpPr txBox="1">
            <a:spLocks noGrp="1"/>
          </p:cNvSpPr>
          <p:nvPr>
            <p:ph type="title"/>
          </p:nvPr>
        </p:nvSpPr>
        <p:spPr>
          <a:xfrm>
            <a:off x="4673597" y="587096"/>
            <a:ext cx="4153930" cy="9314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fi-FI" b="1"/>
              <a:t>Seuraavana </a:t>
            </a:r>
            <a:r>
              <a:rPr lang="fi-FI" b="1">
                <a:solidFill>
                  <a:schemeClr val="tx1"/>
                </a:solidFill>
              </a:rPr>
              <a:t>Tampere!</a:t>
            </a:r>
          </a:p>
        </p:txBody>
      </p:sp>
      <p:pic>
        <p:nvPicPr>
          <p:cNvPr id="33" name="Kuva 32">
            <a:extLst>
              <a:ext uri="{FF2B5EF4-FFF2-40B4-BE49-F238E27FC236}">
                <a16:creationId xmlns:a16="http://schemas.microsoft.com/office/drawing/2014/main" id="{DE2A61A6-7788-01F8-B99A-32220010B90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564900">
            <a:off x="1819539" y="448280"/>
            <a:ext cx="2507935" cy="4796730"/>
          </a:xfrm>
          <a:prstGeom prst="rect">
            <a:avLst/>
          </a:prstGeom>
        </p:spPr>
      </p:pic>
      <p:sp>
        <p:nvSpPr>
          <p:cNvPr id="2" name="Ellipsi 1">
            <a:extLst>
              <a:ext uri="{FF2B5EF4-FFF2-40B4-BE49-F238E27FC236}">
                <a16:creationId xmlns:a16="http://schemas.microsoft.com/office/drawing/2014/main" id="{F82D4515-8A69-3604-64CF-B2E7393AEC1D}"/>
              </a:ext>
            </a:extLst>
          </p:cNvPr>
          <p:cNvSpPr>
            <a:spLocks noChangeAspect="1"/>
          </p:cNvSpPr>
          <p:nvPr/>
        </p:nvSpPr>
        <p:spPr>
          <a:xfrm>
            <a:off x="4097133" y="1614056"/>
            <a:ext cx="931568" cy="931568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3F4F0626-1F67-0680-9A72-9521696A4648}"/>
              </a:ext>
            </a:extLst>
          </p:cNvPr>
          <p:cNvSpPr txBox="1"/>
          <p:nvPr/>
        </p:nvSpPr>
        <p:spPr>
          <a:xfrm>
            <a:off x="8080790" y="4556404"/>
            <a:ext cx="1063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solidFill>
                  <a:schemeClr val="tx1"/>
                </a:solidFill>
                <a:latin typeface="Nunito" pitchFamily="2" charset="0"/>
              </a:rPr>
              <a:t>Kuva 8</a:t>
            </a:r>
          </a:p>
        </p:txBody>
      </p:sp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>
          <a:extLst>
            <a:ext uri="{FF2B5EF4-FFF2-40B4-BE49-F238E27FC236}">
              <a16:creationId xmlns:a16="http://schemas.microsoft.com/office/drawing/2014/main" id="{5AA804C5-E7CA-CFE9-4546-63208D3FA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avainnekuva Tampereen asemakeskuksesta.">
            <a:extLst>
              <a:ext uri="{FF2B5EF4-FFF2-40B4-BE49-F238E27FC236}">
                <a16:creationId xmlns:a16="http://schemas.microsoft.com/office/drawing/2014/main" id="{D7AF1A87-8BF1-54F5-4C51-EFA627FB5B8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63000"/>
          </a:blip>
          <a:srcRect l="652" r="-1491" b="4426"/>
          <a:stretch/>
        </p:blipFill>
        <p:spPr>
          <a:xfrm>
            <a:off x="200026" y="196674"/>
            <a:ext cx="8873338" cy="4739982"/>
          </a:xfrm>
          <a:prstGeom prst="rect">
            <a:avLst/>
          </a:prstGeom>
        </p:spPr>
      </p:pic>
      <p:sp>
        <p:nvSpPr>
          <p:cNvPr id="297" name="Google Shape;297;p35">
            <a:extLst>
              <a:ext uri="{FF2B5EF4-FFF2-40B4-BE49-F238E27FC236}">
                <a16:creationId xmlns:a16="http://schemas.microsoft.com/office/drawing/2014/main" id="{C0A73F7A-0C4B-6E3D-B8E9-BA25F349AB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73597" y="587096"/>
            <a:ext cx="4153930" cy="9314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fi-FI" b="1"/>
              <a:t>Seuraavana </a:t>
            </a:r>
            <a:r>
              <a:rPr lang="fi-FI" b="1">
                <a:solidFill>
                  <a:schemeClr val="tx1"/>
                </a:solidFill>
              </a:rPr>
              <a:t>Tampere!</a:t>
            </a:r>
          </a:p>
        </p:txBody>
      </p:sp>
      <p:pic>
        <p:nvPicPr>
          <p:cNvPr id="33" name="Kuva 32">
            <a:extLst>
              <a:ext uri="{FF2B5EF4-FFF2-40B4-BE49-F238E27FC236}">
                <a16:creationId xmlns:a16="http://schemas.microsoft.com/office/drawing/2014/main" id="{FF2EE027-CF5B-64E8-B6C1-EB9D3F489C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564900">
            <a:off x="1819539" y="448280"/>
            <a:ext cx="2507935" cy="4796730"/>
          </a:xfrm>
          <a:prstGeom prst="rect">
            <a:avLst/>
          </a:prstGeom>
        </p:spPr>
      </p:pic>
      <p:grpSp>
        <p:nvGrpSpPr>
          <p:cNvPr id="11" name="Ryhmä 10">
            <a:extLst>
              <a:ext uri="{FF2B5EF4-FFF2-40B4-BE49-F238E27FC236}">
                <a16:creationId xmlns:a16="http://schemas.microsoft.com/office/drawing/2014/main" id="{861D881A-F11F-E9A4-947C-24D93CE506D0}"/>
              </a:ext>
            </a:extLst>
          </p:cNvPr>
          <p:cNvGrpSpPr/>
          <p:nvPr/>
        </p:nvGrpSpPr>
        <p:grpSpPr>
          <a:xfrm>
            <a:off x="4961449" y="1819466"/>
            <a:ext cx="2316018" cy="483989"/>
            <a:chOff x="1643869" y="1963229"/>
            <a:chExt cx="1898477" cy="48398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2E5A399-DBD0-21E3-9055-4849C048730C}"/>
                </a:ext>
              </a:extLst>
            </p:cNvPr>
            <p:cNvSpPr/>
            <p:nvPr/>
          </p:nvSpPr>
          <p:spPr>
            <a:xfrm>
              <a:off x="1643869" y="1963229"/>
              <a:ext cx="1898477" cy="472133"/>
            </a:xfrm>
            <a:prstGeom prst="roundRect">
              <a:avLst/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Google Shape;298;p35">
              <a:extLst>
                <a:ext uri="{FF2B5EF4-FFF2-40B4-BE49-F238E27FC236}">
                  <a16:creationId xmlns:a16="http://schemas.microsoft.com/office/drawing/2014/main" id="{B2FA36E6-B154-F38A-D9B7-3C7EDE463DF6}"/>
                </a:ext>
              </a:extLst>
            </p:cNvPr>
            <p:cNvSpPr txBox="1">
              <a:spLocks/>
            </p:cNvSpPr>
            <p:nvPr/>
          </p:nvSpPr>
          <p:spPr>
            <a:xfrm>
              <a:off x="1717040" y="1974253"/>
              <a:ext cx="1765489" cy="4729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11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300"/>
                <a:buFont typeface="Calibri"/>
                <a:buChar char="●"/>
                <a:defRPr sz="13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L="914400" marR="0" lvl="1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○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L="1371600" marR="0" lvl="2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■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L="1828800" marR="0" lvl="3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●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L="2286000" marR="0" lvl="4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○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L="2743200" marR="0" lvl="5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■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●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○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■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0" indent="0">
                <a:buNone/>
              </a:pPr>
              <a:r>
                <a:rPr lang="en-US" sz="1600">
                  <a:latin typeface="Nunito"/>
                </a:rPr>
                <a:t>Aisha </a:t>
              </a:r>
              <a:r>
                <a:rPr lang="en-US" sz="1600" err="1">
                  <a:latin typeface="Nunito"/>
                </a:rPr>
                <a:t>kohtaa</a:t>
              </a:r>
              <a:r>
                <a:rPr lang="en-US" sz="1600">
                  <a:latin typeface="Nunito"/>
                </a:rPr>
                <a:t> </a:t>
              </a:r>
              <a:r>
                <a:rPr lang="en-US" sz="1600" err="1">
                  <a:latin typeface="Nunito"/>
                </a:rPr>
                <a:t>Maurin</a:t>
              </a:r>
              <a:endParaRPr lang="en-US" sz="1600">
                <a:latin typeface="Nunito"/>
              </a:endParaRPr>
            </a:p>
          </p:txBody>
        </p:sp>
      </p:grpSp>
      <p:sp>
        <p:nvSpPr>
          <p:cNvPr id="2" name="Ellipsi 1">
            <a:extLst>
              <a:ext uri="{FF2B5EF4-FFF2-40B4-BE49-F238E27FC236}">
                <a16:creationId xmlns:a16="http://schemas.microsoft.com/office/drawing/2014/main" id="{F24133B2-5022-5498-4B0F-CD372777EBDB}"/>
              </a:ext>
            </a:extLst>
          </p:cNvPr>
          <p:cNvSpPr>
            <a:spLocks noChangeAspect="1"/>
          </p:cNvSpPr>
          <p:nvPr/>
        </p:nvSpPr>
        <p:spPr>
          <a:xfrm>
            <a:off x="7117813" y="1597537"/>
            <a:ext cx="931430" cy="931430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4" name="Ellipsi 3">
            <a:extLst>
              <a:ext uri="{FF2B5EF4-FFF2-40B4-BE49-F238E27FC236}">
                <a16:creationId xmlns:a16="http://schemas.microsoft.com/office/drawing/2014/main" id="{5153D382-5CCC-C50C-3582-29BFADD4B574}"/>
              </a:ext>
            </a:extLst>
          </p:cNvPr>
          <p:cNvSpPr>
            <a:spLocks noChangeAspect="1"/>
          </p:cNvSpPr>
          <p:nvPr/>
        </p:nvSpPr>
        <p:spPr>
          <a:xfrm>
            <a:off x="4097133" y="1614056"/>
            <a:ext cx="931568" cy="931568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pic>
        <p:nvPicPr>
          <p:cNvPr id="15" name="Graphic 5" descr="Line arrow: Clockwise curve with solid fill">
            <a:extLst>
              <a:ext uri="{FF2B5EF4-FFF2-40B4-BE49-F238E27FC236}">
                <a16:creationId xmlns:a16="http://schemas.microsoft.com/office/drawing/2014/main" id="{2DF7734E-425F-BCA2-E768-60BDEE08A7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406423">
            <a:off x="1025371" y="1294152"/>
            <a:ext cx="914400" cy="914400"/>
          </a:xfrm>
          <a:prstGeom prst="rect">
            <a:avLst/>
          </a:prstGeom>
        </p:spPr>
      </p:pic>
      <p:pic>
        <p:nvPicPr>
          <p:cNvPr id="17" name="Graphic 6" descr="Coins with solid fill">
            <a:extLst>
              <a:ext uri="{FF2B5EF4-FFF2-40B4-BE49-F238E27FC236}">
                <a16:creationId xmlns:a16="http://schemas.microsoft.com/office/drawing/2014/main" id="{03730CAA-42DE-E23B-D3B0-96DA98C260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8449" y="831095"/>
            <a:ext cx="568678" cy="582789"/>
          </a:xfrm>
          <a:prstGeom prst="rect">
            <a:avLst/>
          </a:prstGeom>
        </p:spPr>
      </p:pic>
      <p:sp>
        <p:nvSpPr>
          <p:cNvPr id="18" name="Tekstiruutu 17">
            <a:extLst>
              <a:ext uri="{FF2B5EF4-FFF2-40B4-BE49-F238E27FC236}">
                <a16:creationId xmlns:a16="http://schemas.microsoft.com/office/drawing/2014/main" id="{652AAB03-2FD5-53AA-21F0-28C8237C5ECC}"/>
              </a:ext>
            </a:extLst>
          </p:cNvPr>
          <p:cNvSpPr txBox="1"/>
          <p:nvPr/>
        </p:nvSpPr>
        <p:spPr>
          <a:xfrm>
            <a:off x="900702" y="587096"/>
            <a:ext cx="1086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>
                <a:latin typeface="Nunito" pitchFamily="2" charset="0"/>
              </a:rPr>
              <a:t>+ 300 p</a:t>
            </a:r>
          </a:p>
        </p:txBody>
      </p:sp>
      <p:grpSp>
        <p:nvGrpSpPr>
          <p:cNvPr id="5" name="Ryhmä 4">
            <a:extLst>
              <a:ext uri="{FF2B5EF4-FFF2-40B4-BE49-F238E27FC236}">
                <a16:creationId xmlns:a16="http://schemas.microsoft.com/office/drawing/2014/main" id="{7EBA0FA3-CFB1-A657-9302-9F39322B0EBC}"/>
              </a:ext>
            </a:extLst>
          </p:cNvPr>
          <p:cNvGrpSpPr/>
          <p:nvPr/>
        </p:nvGrpSpPr>
        <p:grpSpPr>
          <a:xfrm>
            <a:off x="5784563" y="3363210"/>
            <a:ext cx="3073717" cy="486890"/>
            <a:chOff x="2859148" y="3539066"/>
            <a:chExt cx="2469952" cy="440788"/>
          </a:xfrm>
        </p:grpSpPr>
        <p:sp>
          <p:nvSpPr>
            <p:cNvPr id="6" name="Rectangle: Rounded Corners 7">
              <a:extLst>
                <a:ext uri="{FF2B5EF4-FFF2-40B4-BE49-F238E27FC236}">
                  <a16:creationId xmlns:a16="http://schemas.microsoft.com/office/drawing/2014/main" id="{95CC50D7-5756-0F22-F589-0C8AF3772FE3}"/>
                </a:ext>
              </a:extLst>
            </p:cNvPr>
            <p:cNvSpPr/>
            <p:nvPr/>
          </p:nvSpPr>
          <p:spPr>
            <a:xfrm>
              <a:off x="2859148" y="3566551"/>
              <a:ext cx="2444763" cy="413303"/>
            </a:xfrm>
            <a:prstGeom prst="roundRect">
              <a:avLst/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Google Shape;298;p35">
              <a:extLst>
                <a:ext uri="{FF2B5EF4-FFF2-40B4-BE49-F238E27FC236}">
                  <a16:creationId xmlns:a16="http://schemas.microsoft.com/office/drawing/2014/main" id="{8E1F5F69-8693-8C72-A162-218C043A4953}"/>
                </a:ext>
              </a:extLst>
            </p:cNvPr>
            <p:cNvSpPr txBox="1">
              <a:spLocks/>
            </p:cNvSpPr>
            <p:nvPr/>
          </p:nvSpPr>
          <p:spPr>
            <a:xfrm>
              <a:off x="2966898" y="3539066"/>
              <a:ext cx="2362202" cy="413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11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300"/>
                <a:buFont typeface="Calibri"/>
                <a:buChar char="●"/>
                <a:defRPr sz="13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L="914400" marR="0" lvl="1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○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L="1371600" marR="0" lvl="2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■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L="1828800" marR="0" lvl="3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●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L="2286000" marR="0" lvl="4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○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L="2743200" marR="0" lvl="5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■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●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○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■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0" indent="0">
                <a:buFont typeface="Calibri"/>
                <a:buNone/>
              </a:pPr>
              <a:r>
                <a:rPr lang="en-US" sz="1600" err="1">
                  <a:latin typeface="Nunito"/>
                </a:rPr>
                <a:t>Matka</a:t>
              </a:r>
              <a:r>
                <a:rPr lang="en-US" sz="1600">
                  <a:latin typeface="Nunito"/>
                </a:rPr>
                <a:t> </a:t>
              </a:r>
              <a:r>
                <a:rPr lang="en-US" sz="1600" err="1">
                  <a:latin typeface="Nunito"/>
                </a:rPr>
                <a:t>jatkuu</a:t>
              </a:r>
              <a:r>
                <a:rPr lang="en-US" sz="1600">
                  <a:latin typeface="Nunito"/>
                </a:rPr>
                <a:t> </a:t>
              </a:r>
              <a:r>
                <a:rPr lang="en-US" sz="1600" err="1">
                  <a:latin typeface="Nunito"/>
                </a:rPr>
                <a:t>samalla</a:t>
              </a:r>
              <a:r>
                <a:rPr lang="en-US" sz="1600">
                  <a:latin typeface="Nunito"/>
                </a:rPr>
                <a:t> </a:t>
              </a:r>
              <a:r>
                <a:rPr lang="en-US" sz="1600" err="1">
                  <a:latin typeface="Nunito"/>
                </a:rPr>
                <a:t>lipulla</a:t>
              </a:r>
              <a:endParaRPr lang="en-US" sz="1600">
                <a:latin typeface="Nunito"/>
              </a:endParaRPr>
            </a:p>
          </p:txBody>
        </p:sp>
      </p:grpSp>
      <p:grpSp>
        <p:nvGrpSpPr>
          <p:cNvPr id="8" name="Ryhmä 7">
            <a:extLst>
              <a:ext uri="{FF2B5EF4-FFF2-40B4-BE49-F238E27FC236}">
                <a16:creationId xmlns:a16="http://schemas.microsoft.com/office/drawing/2014/main" id="{33EE53C3-344E-56A0-E5D7-92EF1B46DD7A}"/>
              </a:ext>
            </a:extLst>
          </p:cNvPr>
          <p:cNvGrpSpPr/>
          <p:nvPr/>
        </p:nvGrpSpPr>
        <p:grpSpPr>
          <a:xfrm>
            <a:off x="5628501" y="2665675"/>
            <a:ext cx="2315817" cy="497346"/>
            <a:chOff x="9581322" y="2435122"/>
            <a:chExt cx="2315817" cy="497346"/>
          </a:xfrm>
        </p:grpSpPr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id="{3387A960-3260-3F9D-0E09-2C4436845CE8}"/>
                </a:ext>
              </a:extLst>
            </p:cNvPr>
            <p:cNvSpPr/>
            <p:nvPr/>
          </p:nvSpPr>
          <p:spPr>
            <a:xfrm>
              <a:off x="9581322" y="2435122"/>
              <a:ext cx="2315817" cy="497346"/>
            </a:xfrm>
            <a:prstGeom prst="roundRect">
              <a:avLst/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Google Shape;298;p35">
              <a:extLst>
                <a:ext uri="{FF2B5EF4-FFF2-40B4-BE49-F238E27FC236}">
                  <a16:creationId xmlns:a16="http://schemas.microsoft.com/office/drawing/2014/main" id="{728777D3-B457-66CA-11A2-F716CDAAABE2}"/>
                </a:ext>
              </a:extLst>
            </p:cNvPr>
            <p:cNvSpPr txBox="1">
              <a:spLocks/>
            </p:cNvSpPr>
            <p:nvPr/>
          </p:nvSpPr>
          <p:spPr>
            <a:xfrm>
              <a:off x="9666645" y="2435122"/>
              <a:ext cx="2230494" cy="4729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11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300"/>
                <a:buFont typeface="Calibri"/>
                <a:buChar char="●"/>
                <a:defRPr sz="13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L="914400" marR="0" lvl="1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○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L="1371600" marR="0" lvl="2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■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L="1828800" marR="0" lvl="3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●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L="2286000" marR="0" lvl="4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○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L="2743200" marR="0" lvl="5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■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●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○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■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0" indent="0">
                <a:buNone/>
              </a:pPr>
              <a:r>
                <a:rPr lang="en-US" sz="1600" dirty="0">
                  <a:latin typeface="Nunito"/>
                </a:rPr>
                <a:t>Ei </a:t>
              </a:r>
              <a:r>
                <a:rPr lang="en-US" sz="1600" dirty="0" err="1">
                  <a:latin typeface="Nunito"/>
                </a:rPr>
                <a:t>matkatavarasäätöä</a:t>
              </a:r>
              <a:endParaRPr lang="en-US" sz="1600" dirty="0">
                <a:latin typeface="Nunito"/>
              </a:endParaRPr>
            </a:p>
          </p:txBody>
        </p:sp>
      </p:grpSp>
      <p:grpSp>
        <p:nvGrpSpPr>
          <p:cNvPr id="14" name="Ryhmä 13">
            <a:extLst>
              <a:ext uri="{FF2B5EF4-FFF2-40B4-BE49-F238E27FC236}">
                <a16:creationId xmlns:a16="http://schemas.microsoft.com/office/drawing/2014/main" id="{249D63C1-2340-2414-D461-33EFAD666EE3}"/>
              </a:ext>
            </a:extLst>
          </p:cNvPr>
          <p:cNvGrpSpPr/>
          <p:nvPr/>
        </p:nvGrpSpPr>
        <p:grpSpPr>
          <a:xfrm>
            <a:off x="5004744" y="4103174"/>
            <a:ext cx="2626993" cy="490796"/>
            <a:chOff x="-4012541" y="4121308"/>
            <a:chExt cx="1923239" cy="490796"/>
          </a:xfrm>
        </p:grpSpPr>
        <p:sp>
          <p:nvSpPr>
            <p:cNvPr id="16" name="Rectangle: Rounded Corners 23">
              <a:extLst>
                <a:ext uri="{FF2B5EF4-FFF2-40B4-BE49-F238E27FC236}">
                  <a16:creationId xmlns:a16="http://schemas.microsoft.com/office/drawing/2014/main" id="{00A3B001-0334-A10B-7C26-F3639BACFCCA}"/>
                </a:ext>
              </a:extLst>
            </p:cNvPr>
            <p:cNvSpPr/>
            <p:nvPr/>
          </p:nvSpPr>
          <p:spPr>
            <a:xfrm>
              <a:off x="-4012541" y="4139971"/>
              <a:ext cx="1898477" cy="472133"/>
            </a:xfrm>
            <a:prstGeom prst="roundRect">
              <a:avLst/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Google Shape;298;p35">
              <a:extLst>
                <a:ext uri="{FF2B5EF4-FFF2-40B4-BE49-F238E27FC236}">
                  <a16:creationId xmlns:a16="http://schemas.microsoft.com/office/drawing/2014/main" id="{1E827276-AE90-EFBE-C7F5-9A0EECA9CE89}"/>
                </a:ext>
              </a:extLst>
            </p:cNvPr>
            <p:cNvSpPr txBox="1">
              <a:spLocks/>
            </p:cNvSpPr>
            <p:nvPr/>
          </p:nvSpPr>
          <p:spPr>
            <a:xfrm>
              <a:off x="-3863196" y="4121308"/>
              <a:ext cx="1773894" cy="4729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11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300"/>
                <a:buFont typeface="Calibri"/>
                <a:buChar char="●"/>
                <a:defRPr sz="13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L="914400" marR="0" lvl="1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○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L="1371600" marR="0" lvl="2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■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L="1828800" marR="0" lvl="3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●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L="2286000" marR="0" lvl="4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○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L="2743200" marR="0" lvl="5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■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●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○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■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0" indent="0">
                <a:buNone/>
              </a:pPr>
              <a:r>
                <a:rPr lang="en-US" sz="1600" err="1">
                  <a:latin typeface="Nunito"/>
                </a:rPr>
                <a:t>Palautetta</a:t>
              </a:r>
              <a:r>
                <a:rPr lang="en-US" sz="1600">
                  <a:latin typeface="Nunito"/>
                </a:rPr>
                <a:t> </a:t>
              </a:r>
              <a:r>
                <a:rPr lang="en-US" sz="1600" err="1">
                  <a:latin typeface="Nunito"/>
                </a:rPr>
                <a:t>matkasta</a:t>
              </a:r>
              <a:endParaRPr lang="en-US" sz="1600">
                <a:latin typeface="Nuni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881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 txBox="1">
            <a:spLocks noGrp="1"/>
          </p:cNvSpPr>
          <p:nvPr>
            <p:ph type="title" idx="4294967295"/>
          </p:nvPr>
        </p:nvSpPr>
        <p:spPr>
          <a:xfrm>
            <a:off x="1950010" y="2122825"/>
            <a:ext cx="5378450" cy="15456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233A44"/>
              </a:buClr>
              <a:buSzPts val="3200"/>
            </a:pPr>
            <a:r>
              <a:rPr lang="fi-FI" sz="4400">
                <a:solidFill>
                  <a:schemeClr val="tx1"/>
                </a:solidFill>
              </a:rPr>
              <a:t>Mitä opimme?</a:t>
            </a:r>
          </a:p>
        </p:txBody>
      </p:sp>
    </p:spTree>
    <p:extLst>
      <p:ext uri="{BB962C8B-B14F-4D97-AF65-F5344CB8AC3E}">
        <p14:creationId xmlns:p14="http://schemas.microsoft.com/office/powerpoint/2010/main" val="3130894904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Ryhmä 11">
            <a:extLst>
              <a:ext uri="{FF2B5EF4-FFF2-40B4-BE49-F238E27FC236}">
                <a16:creationId xmlns:a16="http://schemas.microsoft.com/office/drawing/2014/main" id="{95085E8F-D54C-89B3-A039-743FDBA55794}"/>
              </a:ext>
            </a:extLst>
          </p:cNvPr>
          <p:cNvGrpSpPr/>
          <p:nvPr/>
        </p:nvGrpSpPr>
        <p:grpSpPr>
          <a:xfrm>
            <a:off x="2175328" y="1378406"/>
            <a:ext cx="5163181" cy="1478229"/>
            <a:chOff x="930180" y="1487949"/>
            <a:chExt cx="6596541" cy="147822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C39B9D9-9363-8F34-6541-1B1BAA22243A}"/>
                </a:ext>
              </a:extLst>
            </p:cNvPr>
            <p:cNvSpPr/>
            <p:nvPr/>
          </p:nvSpPr>
          <p:spPr>
            <a:xfrm>
              <a:off x="930180" y="1487949"/>
              <a:ext cx="6596541" cy="787853"/>
            </a:xfrm>
            <a:prstGeom prst="roundRect">
              <a:avLst/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asakylkinen kolmio 1">
              <a:extLst>
                <a:ext uri="{FF2B5EF4-FFF2-40B4-BE49-F238E27FC236}">
                  <a16:creationId xmlns:a16="http://schemas.microsoft.com/office/drawing/2014/main" id="{21991ACB-7A9F-B266-8FDA-7A08BE9119C8}"/>
                </a:ext>
              </a:extLst>
            </p:cNvPr>
            <p:cNvSpPr/>
            <p:nvPr/>
          </p:nvSpPr>
          <p:spPr>
            <a:xfrm rot="8304553">
              <a:off x="7005462" y="1995775"/>
              <a:ext cx="305566" cy="970403"/>
            </a:xfrm>
            <a:prstGeom prst="triangle">
              <a:avLst>
                <a:gd name="adj" fmla="val 0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Ryhmä 6">
            <a:extLst>
              <a:ext uri="{FF2B5EF4-FFF2-40B4-BE49-F238E27FC236}">
                <a16:creationId xmlns:a16="http://schemas.microsoft.com/office/drawing/2014/main" id="{4B2A0E4F-0862-5632-8C6D-30C8D16F5B5D}"/>
              </a:ext>
            </a:extLst>
          </p:cNvPr>
          <p:cNvGrpSpPr/>
          <p:nvPr/>
        </p:nvGrpSpPr>
        <p:grpSpPr>
          <a:xfrm>
            <a:off x="1087033" y="2518563"/>
            <a:ext cx="5789637" cy="763363"/>
            <a:chOff x="1087033" y="2518563"/>
            <a:chExt cx="5789637" cy="76336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A220858-9CAD-B07F-9766-3C564F8663CA}"/>
                </a:ext>
              </a:extLst>
            </p:cNvPr>
            <p:cNvSpPr/>
            <p:nvPr/>
          </p:nvSpPr>
          <p:spPr>
            <a:xfrm>
              <a:off x="1288783" y="2518563"/>
              <a:ext cx="5587887" cy="472585"/>
            </a:xfrm>
            <a:prstGeom prst="roundRect">
              <a:avLst/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asakylkinen kolmio 3">
              <a:extLst>
                <a:ext uri="{FF2B5EF4-FFF2-40B4-BE49-F238E27FC236}">
                  <a16:creationId xmlns:a16="http://schemas.microsoft.com/office/drawing/2014/main" id="{3B368EA4-0405-5A25-AE85-6A55A0082213}"/>
                </a:ext>
              </a:extLst>
            </p:cNvPr>
            <p:cNvSpPr/>
            <p:nvPr/>
          </p:nvSpPr>
          <p:spPr>
            <a:xfrm rot="14158807" flipH="1">
              <a:off x="1459726" y="2684215"/>
              <a:ext cx="225018" cy="970403"/>
            </a:xfrm>
            <a:prstGeom prst="triangle">
              <a:avLst>
                <a:gd name="adj" fmla="val 0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tx1"/>
                </a:solidFill>
              </a:endParaRPr>
            </a:p>
          </p:txBody>
        </p:sp>
      </p:grpSp>
      <p:sp>
        <p:nvSpPr>
          <p:cNvPr id="303" name="Google Shape;303;p36"/>
          <p:cNvSpPr txBox="1">
            <a:spLocks noGrp="1"/>
          </p:cNvSpPr>
          <p:nvPr>
            <p:ph type="title"/>
          </p:nvPr>
        </p:nvSpPr>
        <p:spPr>
          <a:xfrm>
            <a:off x="819150" y="652526"/>
            <a:ext cx="7497296" cy="8369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fi"/>
              <a:t>Regempi parempi!</a:t>
            </a:r>
          </a:p>
        </p:txBody>
      </p:sp>
      <p:sp>
        <p:nvSpPr>
          <p:cNvPr id="304" name="Google Shape;304;p36"/>
          <p:cNvSpPr txBox="1">
            <a:spLocks noGrp="1"/>
          </p:cNvSpPr>
          <p:nvPr>
            <p:ph type="body" idx="1"/>
          </p:nvPr>
        </p:nvSpPr>
        <p:spPr>
          <a:xfrm>
            <a:off x="2401172" y="1386789"/>
            <a:ext cx="4998891" cy="7878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14999"/>
              </a:lnSpc>
              <a:buNone/>
            </a:pPr>
            <a:r>
              <a:rPr lang="fi" sz="1600" b="1">
                <a:latin typeface="Nunito"/>
              </a:rPr>
              <a:t>Viihtyisässä ja vehreässä</a:t>
            </a:r>
            <a:r>
              <a:rPr lang="fi" sz="1600">
                <a:latin typeface="Nunito"/>
              </a:rPr>
              <a:t> uudessa Kannelmäessä luonto ja ihminen elävät sulassa sovussa</a:t>
            </a:r>
            <a:endParaRPr lang="fi" sz="1600" b="1">
              <a:latin typeface="Nunito"/>
            </a:endParaRPr>
          </a:p>
        </p:txBody>
      </p:sp>
      <p:sp>
        <p:nvSpPr>
          <p:cNvPr id="15" name="Google Shape;304;p36">
            <a:extLst>
              <a:ext uri="{FF2B5EF4-FFF2-40B4-BE49-F238E27FC236}">
                <a16:creationId xmlns:a16="http://schemas.microsoft.com/office/drawing/2014/main" id="{82EC3180-6584-006D-C333-F9B31A219346}"/>
              </a:ext>
            </a:extLst>
          </p:cNvPr>
          <p:cNvSpPr txBox="1">
            <a:spLocks/>
          </p:cNvSpPr>
          <p:nvPr/>
        </p:nvSpPr>
        <p:spPr>
          <a:xfrm>
            <a:off x="1433131" y="2508103"/>
            <a:ext cx="5443539" cy="463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14999"/>
              </a:lnSpc>
              <a:buFont typeface="Calibri"/>
              <a:buNone/>
            </a:pPr>
            <a:r>
              <a:rPr lang="fi" sz="1600">
                <a:latin typeface="Nunito"/>
              </a:rPr>
              <a:t>Yhteisöllisyyden paluu – </a:t>
            </a:r>
            <a:r>
              <a:rPr lang="fi" sz="1600" b="1">
                <a:latin typeface="Nunito"/>
              </a:rPr>
              <a:t>kohtaamisten</a:t>
            </a:r>
            <a:r>
              <a:rPr lang="fi" sz="1600">
                <a:latin typeface="Nunito"/>
              </a:rPr>
              <a:t> arvaamaton arvo</a:t>
            </a:r>
            <a:endParaRPr lang="en-US" sz="1600"/>
          </a:p>
        </p:txBody>
      </p:sp>
      <p:sp>
        <p:nvSpPr>
          <p:cNvPr id="6" name="Ellipsi 5">
            <a:extLst>
              <a:ext uri="{FF2B5EF4-FFF2-40B4-BE49-F238E27FC236}">
                <a16:creationId xmlns:a16="http://schemas.microsoft.com/office/drawing/2014/main" id="{D61D5880-0CB8-376B-C999-01827FE088C2}"/>
              </a:ext>
            </a:extLst>
          </p:cNvPr>
          <p:cNvSpPr>
            <a:spLocks noChangeAspect="1"/>
          </p:cNvSpPr>
          <p:nvPr/>
        </p:nvSpPr>
        <p:spPr>
          <a:xfrm>
            <a:off x="273853" y="3328263"/>
            <a:ext cx="1090594" cy="1090594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8" name="Ellipsi 7">
            <a:extLst>
              <a:ext uri="{FF2B5EF4-FFF2-40B4-BE49-F238E27FC236}">
                <a16:creationId xmlns:a16="http://schemas.microsoft.com/office/drawing/2014/main" id="{4932D1FE-11E8-2CB2-E5AF-95E3ED6BE24E}"/>
              </a:ext>
            </a:extLst>
          </p:cNvPr>
          <p:cNvSpPr>
            <a:spLocks noChangeAspect="1"/>
          </p:cNvSpPr>
          <p:nvPr/>
        </p:nvSpPr>
        <p:spPr>
          <a:xfrm>
            <a:off x="6857419" y="3619204"/>
            <a:ext cx="1238400" cy="123840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grpSp>
        <p:nvGrpSpPr>
          <p:cNvPr id="19" name="Ryhmä 18">
            <a:extLst>
              <a:ext uri="{FF2B5EF4-FFF2-40B4-BE49-F238E27FC236}">
                <a16:creationId xmlns:a16="http://schemas.microsoft.com/office/drawing/2014/main" id="{68C50F1F-F8AC-AFEC-CA8B-AD971690D20D}"/>
              </a:ext>
            </a:extLst>
          </p:cNvPr>
          <p:cNvGrpSpPr/>
          <p:nvPr/>
        </p:nvGrpSpPr>
        <p:grpSpPr>
          <a:xfrm>
            <a:off x="1674797" y="3277288"/>
            <a:ext cx="5201873" cy="820894"/>
            <a:chOff x="1674797" y="3277288"/>
            <a:chExt cx="5201873" cy="820894"/>
          </a:xfrm>
        </p:grpSpPr>
        <p:sp>
          <p:nvSpPr>
            <p:cNvPr id="16" name="Rectangle: Rounded Corners 9">
              <a:extLst>
                <a:ext uri="{FF2B5EF4-FFF2-40B4-BE49-F238E27FC236}">
                  <a16:creationId xmlns:a16="http://schemas.microsoft.com/office/drawing/2014/main" id="{6AC67F19-59C5-763F-8FA3-AE96DFC64B2D}"/>
                </a:ext>
              </a:extLst>
            </p:cNvPr>
            <p:cNvSpPr/>
            <p:nvPr/>
          </p:nvSpPr>
          <p:spPr>
            <a:xfrm>
              <a:off x="1674797" y="3288051"/>
              <a:ext cx="5201873" cy="472585"/>
            </a:xfrm>
            <a:prstGeom prst="roundRect">
              <a:avLst/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asakylkinen kolmio 16">
              <a:extLst>
                <a:ext uri="{FF2B5EF4-FFF2-40B4-BE49-F238E27FC236}">
                  <a16:creationId xmlns:a16="http://schemas.microsoft.com/office/drawing/2014/main" id="{009DB6BF-736D-87D0-6548-DC3C9AAB7132}"/>
                </a:ext>
              </a:extLst>
            </p:cNvPr>
            <p:cNvSpPr/>
            <p:nvPr/>
          </p:nvSpPr>
          <p:spPr>
            <a:xfrm rot="7767979">
              <a:off x="5954319" y="3308225"/>
              <a:ext cx="370355" cy="1209560"/>
            </a:xfrm>
            <a:prstGeom prst="triangle">
              <a:avLst>
                <a:gd name="adj" fmla="val 0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tx1"/>
                </a:solidFill>
              </a:endParaRPr>
            </a:p>
          </p:txBody>
        </p:sp>
        <p:sp>
          <p:nvSpPr>
            <p:cNvPr id="3" name="Google Shape;304;p36">
              <a:extLst>
                <a:ext uri="{FF2B5EF4-FFF2-40B4-BE49-F238E27FC236}">
                  <a16:creationId xmlns:a16="http://schemas.microsoft.com/office/drawing/2014/main" id="{F101F271-0E06-C475-2E69-6E69BA8FB8BB}"/>
                </a:ext>
              </a:extLst>
            </p:cNvPr>
            <p:cNvSpPr txBox="1">
              <a:spLocks/>
            </p:cNvSpPr>
            <p:nvPr/>
          </p:nvSpPr>
          <p:spPr>
            <a:xfrm>
              <a:off x="1713489" y="3277288"/>
              <a:ext cx="5163181" cy="4637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11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300"/>
                <a:buFont typeface="Calibri"/>
                <a:buChar char="●"/>
                <a:defRPr sz="13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L="914400" marR="0" lvl="1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○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L="1371600" marR="0" lvl="2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■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L="1828800" marR="0" lvl="3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●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L="2286000" marR="0" lvl="4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○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L="2743200" marR="0" lvl="5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■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●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○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Calibri"/>
                <a:buChar char="■"/>
                <a:defRPr sz="11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0" indent="0">
                <a:lnSpc>
                  <a:spcPct val="114999"/>
                </a:lnSpc>
                <a:buNone/>
              </a:pPr>
              <a:r>
                <a:rPr lang="fi" sz="1600">
                  <a:latin typeface="Nunito"/>
                </a:rPr>
                <a:t>Monipuolisemmat </a:t>
              </a:r>
              <a:r>
                <a:rPr lang="fi" sz="1600" b="1">
                  <a:latin typeface="Nunito"/>
                </a:rPr>
                <a:t>liikkuvat palvelut </a:t>
              </a:r>
              <a:r>
                <a:rPr lang="fi" sz="1600">
                  <a:latin typeface="Nunito"/>
                </a:rPr>
                <a:t>tehostavat arkea </a:t>
              </a:r>
            </a:p>
          </p:txBody>
        </p:sp>
      </p:grpSp>
      <p:sp>
        <p:nvSpPr>
          <p:cNvPr id="14" name="Ellipsi 13">
            <a:extLst>
              <a:ext uri="{FF2B5EF4-FFF2-40B4-BE49-F238E27FC236}">
                <a16:creationId xmlns:a16="http://schemas.microsoft.com/office/drawing/2014/main" id="{C90046F6-6234-9C80-5347-3915815BEAD4}"/>
              </a:ext>
            </a:extLst>
          </p:cNvPr>
          <p:cNvSpPr>
            <a:spLocks noChangeAspect="1"/>
          </p:cNvSpPr>
          <p:nvPr/>
        </p:nvSpPr>
        <p:spPr>
          <a:xfrm>
            <a:off x="7594592" y="2371948"/>
            <a:ext cx="1238400" cy="1238400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" grpId="0" build="p"/>
      <p:bldP spid="15" grpId="0"/>
      <p:bldP spid="6" grpId="0" animBg="1"/>
      <p:bldP spid="8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 txBox="1">
            <a:spLocks noGrp="1"/>
          </p:cNvSpPr>
          <p:nvPr>
            <p:ph type="title" idx="4294967295"/>
          </p:nvPr>
        </p:nvSpPr>
        <p:spPr>
          <a:xfrm>
            <a:off x="1920256" y="2097796"/>
            <a:ext cx="5378450" cy="9479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algn="ctr">
              <a:buClr>
                <a:srgbClr val="233A44"/>
              </a:buClr>
              <a:buSzPts val="3200"/>
            </a:pPr>
            <a:r>
              <a:rPr lang="fi-FI" sz="4600" dirty="0">
                <a:solidFill>
                  <a:schemeClr val="tx1"/>
                </a:solidFill>
              </a:rPr>
              <a:t>Regeneratiivisuus</a:t>
            </a: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F9358E27-682E-B7C5-0279-61B8D607792E}"/>
              </a:ext>
            </a:extLst>
          </p:cNvPr>
          <p:cNvSpPr/>
          <p:nvPr/>
        </p:nvSpPr>
        <p:spPr>
          <a:xfrm>
            <a:off x="358297" y="2095263"/>
            <a:ext cx="2594574" cy="737261"/>
          </a:xfrm>
          <a:prstGeom prst="round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1E323A"/>
                </a:solidFill>
                <a:latin typeface="Nunito" pitchFamily="2" charset="0"/>
              </a:rPr>
              <a:t>Luontopohjainen</a:t>
            </a:r>
            <a:endParaRPr lang="en-US" sz="2000" b="1" dirty="0">
              <a:solidFill>
                <a:srgbClr val="1E323A"/>
              </a:solidFill>
              <a:latin typeface="Nunito" pitchFamily="2" charset="0"/>
            </a:endParaRPr>
          </a:p>
        </p:txBody>
      </p:sp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B574876D-53DB-67BD-75E2-F4EFF33E7B80}"/>
              </a:ext>
            </a:extLst>
          </p:cNvPr>
          <p:cNvSpPr/>
          <p:nvPr/>
        </p:nvSpPr>
        <p:spPr>
          <a:xfrm>
            <a:off x="3368602" y="2911683"/>
            <a:ext cx="2594574" cy="737261"/>
          </a:xfrm>
          <a:prstGeom prst="round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1E323A"/>
                </a:solidFill>
                <a:latin typeface="Nunito" pitchFamily="2" charset="0"/>
              </a:rPr>
              <a:t>Sosiaalinen</a:t>
            </a:r>
            <a:endParaRPr lang="en-US" sz="2000" b="1" dirty="0">
              <a:solidFill>
                <a:srgbClr val="1E323A"/>
              </a:solidFill>
              <a:latin typeface="Nunito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5244AD6-90CC-7F05-66A6-D44C516D193B}"/>
              </a:ext>
            </a:extLst>
          </p:cNvPr>
          <p:cNvSpPr/>
          <p:nvPr/>
        </p:nvSpPr>
        <p:spPr>
          <a:xfrm>
            <a:off x="6266091" y="2095263"/>
            <a:ext cx="2594574" cy="737261"/>
          </a:xfrm>
          <a:prstGeom prst="round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1E323A"/>
                </a:solidFill>
                <a:latin typeface="Nunito" pitchFamily="2" charset="0"/>
              </a:rPr>
              <a:t>Taloudellinen</a:t>
            </a:r>
            <a:endParaRPr lang="en-US" sz="2000" b="1" dirty="0">
              <a:solidFill>
                <a:srgbClr val="1E323A"/>
              </a:solidFill>
              <a:latin typeface="Nunito" pitchFamily="2" charset="0"/>
            </a:endParaRPr>
          </a:p>
        </p:txBody>
      </p:sp>
      <p:sp>
        <p:nvSpPr>
          <p:cNvPr id="5" name="Suorakulmio: Pyöristetyt kulmat 4">
            <a:extLst>
              <a:ext uri="{FF2B5EF4-FFF2-40B4-BE49-F238E27FC236}">
                <a16:creationId xmlns:a16="http://schemas.microsoft.com/office/drawing/2014/main" id="{E19AFC84-D5B7-ECA6-549D-B6AC57F67CA6}"/>
              </a:ext>
            </a:extLst>
          </p:cNvPr>
          <p:cNvSpPr/>
          <p:nvPr/>
        </p:nvSpPr>
        <p:spPr>
          <a:xfrm>
            <a:off x="641171" y="3765434"/>
            <a:ext cx="2035473" cy="69226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dirty="0">
                <a:solidFill>
                  <a:schemeClr val="tx1"/>
                </a:solidFill>
                <a:latin typeface="Nunito" pitchFamily="2" charset="0"/>
              </a:rPr>
              <a:t>Uusi rakentaminen</a:t>
            </a:r>
          </a:p>
        </p:txBody>
      </p:sp>
      <p:sp>
        <p:nvSpPr>
          <p:cNvPr id="6" name="Suorakulmio: Pyöristetyt kulmat 5">
            <a:extLst>
              <a:ext uri="{FF2B5EF4-FFF2-40B4-BE49-F238E27FC236}">
                <a16:creationId xmlns:a16="http://schemas.microsoft.com/office/drawing/2014/main" id="{933DEA54-9943-014D-7568-CD52AB69391A}"/>
              </a:ext>
            </a:extLst>
          </p:cNvPr>
          <p:cNvSpPr/>
          <p:nvPr/>
        </p:nvSpPr>
        <p:spPr>
          <a:xfrm>
            <a:off x="3851501" y="4279622"/>
            <a:ext cx="1643063" cy="53329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dirty="0">
                <a:solidFill>
                  <a:schemeClr val="tx1"/>
                </a:solidFill>
                <a:latin typeface="Nunito" pitchFamily="2" charset="0"/>
              </a:rPr>
              <a:t>Vertaisapu</a:t>
            </a:r>
          </a:p>
        </p:txBody>
      </p:sp>
      <p:sp>
        <p:nvSpPr>
          <p:cNvPr id="8" name="Suorakulmio: Pyöristetyt kulmat 7">
            <a:extLst>
              <a:ext uri="{FF2B5EF4-FFF2-40B4-BE49-F238E27FC236}">
                <a16:creationId xmlns:a16="http://schemas.microsoft.com/office/drawing/2014/main" id="{F8CE298B-8B44-93A4-BFBF-479BF03BEEDD}"/>
              </a:ext>
            </a:extLst>
          </p:cNvPr>
          <p:cNvSpPr/>
          <p:nvPr/>
        </p:nvSpPr>
        <p:spPr>
          <a:xfrm>
            <a:off x="6553729" y="3381426"/>
            <a:ext cx="2012649" cy="73389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dirty="0">
                <a:solidFill>
                  <a:schemeClr val="tx1"/>
                </a:solidFill>
                <a:latin typeface="Nunito" pitchFamily="2" charset="0"/>
              </a:rPr>
              <a:t>Palveluiden mullistus</a:t>
            </a:r>
          </a:p>
        </p:txBody>
      </p:sp>
      <p:cxnSp>
        <p:nvCxnSpPr>
          <p:cNvPr id="10" name="Suora yhdysviiva 9">
            <a:extLst>
              <a:ext uri="{FF2B5EF4-FFF2-40B4-BE49-F238E27FC236}">
                <a16:creationId xmlns:a16="http://schemas.microsoft.com/office/drawing/2014/main" id="{2A2CCDAA-507F-CEF8-9CA3-932CB6B33F50}"/>
              </a:ext>
            </a:extLst>
          </p:cNvPr>
          <p:cNvCxnSpPr>
            <a:cxnSpLocks/>
            <a:stCxn id="2" idx="2"/>
            <a:endCxn id="5" idx="0"/>
          </p:cNvCxnSpPr>
          <p:nvPr/>
        </p:nvCxnSpPr>
        <p:spPr>
          <a:xfrm>
            <a:off x="1655584" y="2832524"/>
            <a:ext cx="3324" cy="932910"/>
          </a:xfrm>
          <a:prstGeom prst="line">
            <a:avLst/>
          </a:prstGeom>
          <a:ln w="762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2E9CF5DE-F5C7-F8F4-1C3B-4E68D5AB0A79}"/>
              </a:ext>
            </a:extLst>
          </p:cNvPr>
          <p:cNvCxnSpPr>
            <a:cxnSpLocks/>
            <a:stCxn id="3" idx="2"/>
            <a:endCxn id="6" idx="0"/>
          </p:cNvCxnSpPr>
          <p:nvPr/>
        </p:nvCxnSpPr>
        <p:spPr>
          <a:xfrm>
            <a:off x="4665889" y="3648944"/>
            <a:ext cx="7144" cy="630678"/>
          </a:xfrm>
          <a:prstGeom prst="line">
            <a:avLst/>
          </a:prstGeom>
          <a:ln w="762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>
            <a:extLst>
              <a:ext uri="{FF2B5EF4-FFF2-40B4-BE49-F238E27FC236}">
                <a16:creationId xmlns:a16="http://schemas.microsoft.com/office/drawing/2014/main" id="{C1E15C0D-11F5-6F7E-789F-E1306115FE5C}"/>
              </a:ext>
            </a:extLst>
          </p:cNvPr>
          <p:cNvCxnSpPr>
            <a:cxnSpLocks/>
          </p:cNvCxnSpPr>
          <p:nvPr/>
        </p:nvCxnSpPr>
        <p:spPr>
          <a:xfrm>
            <a:off x="7560054" y="2829154"/>
            <a:ext cx="1" cy="552273"/>
          </a:xfrm>
          <a:prstGeom prst="line">
            <a:avLst/>
          </a:prstGeom>
          <a:ln w="762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12411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-0.00104 -0.30185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/>
      <p:bldP spid="2" grpId="0" animBg="1"/>
      <p:bldP spid="3" grpId="0" animBg="1"/>
      <p:bldP spid="4" grpId="0" animBg="1"/>
      <p:bldP spid="5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37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>
            <a:off x="231744" y="992600"/>
            <a:ext cx="8797573" cy="3150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9" name="Google Shape;309;p37"/>
          <p:cNvSpPr txBox="1">
            <a:spLocks noGrp="1"/>
          </p:cNvSpPr>
          <p:nvPr>
            <p:ph type="title"/>
          </p:nvPr>
        </p:nvSpPr>
        <p:spPr>
          <a:xfrm>
            <a:off x="819150" y="5199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4800" b="1"/>
              <a:t>Sustainavators!</a:t>
            </a:r>
            <a:endParaRPr lang="fi-FI" sz="4800" b="1"/>
          </a:p>
        </p:txBody>
      </p:sp>
      <p:pic>
        <p:nvPicPr>
          <p:cNvPr id="2" name="Picture 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C9D828C-EC56-3CB3-0699-6DC7168DF4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103" y="398369"/>
            <a:ext cx="3667685" cy="488464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dirty="0"/>
              <a:t>Kuvalähteet</a:t>
            </a:r>
            <a:endParaRPr dirty="0"/>
          </a:p>
        </p:txBody>
      </p:sp>
      <p:sp>
        <p:nvSpPr>
          <p:cNvPr id="323" name="Google Shape;323;p39"/>
          <p:cNvSpPr txBox="1">
            <a:spLocks noGrp="1"/>
          </p:cNvSpPr>
          <p:nvPr>
            <p:ph type="body" idx="1"/>
          </p:nvPr>
        </p:nvSpPr>
        <p:spPr>
          <a:xfrm>
            <a:off x="819150" y="1604123"/>
            <a:ext cx="7505700" cy="28346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i-FI" sz="1400" dirty="0">
                <a:solidFill>
                  <a:srgbClr val="000000"/>
                </a:solidFill>
                <a:latin typeface="Nunito" pitchFamily="2" charset="0"/>
              </a:rPr>
              <a:t>Kansikuvat: Nelli </a:t>
            </a:r>
            <a:r>
              <a:rPr lang="fi-FI" sz="1400" dirty="0" err="1">
                <a:solidFill>
                  <a:srgbClr val="000000"/>
                </a:solidFill>
                <a:latin typeface="Nunito" pitchFamily="2" charset="0"/>
              </a:rPr>
              <a:t>Vasse</a:t>
            </a:r>
            <a:endParaRPr lang="fi-FI" sz="1400" dirty="0">
              <a:solidFill>
                <a:srgbClr val="000000"/>
              </a:solidFill>
              <a:latin typeface="Nunito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i-FI" sz="1400" dirty="0">
                <a:solidFill>
                  <a:srgbClr val="000000"/>
                </a:solidFill>
                <a:latin typeface="Nunito" pitchFamily="2" charset="0"/>
              </a:rPr>
              <a:t>Kuva 1: </a:t>
            </a:r>
            <a:r>
              <a:rPr lang="fi-FI" sz="1400" dirty="0">
                <a:solidFill>
                  <a:srgbClr val="000000"/>
                </a:solidFill>
                <a:latin typeface="Nunito" pitchFamily="2" charset="0"/>
                <a:hlinkClick r:id="rId3"/>
              </a:rPr>
              <a:t>https://www.mielikuva.org/fi/tag/peura/</a:t>
            </a:r>
            <a:endParaRPr lang="fi-FI" sz="1400" dirty="0">
              <a:solidFill>
                <a:srgbClr val="000000"/>
              </a:solidFill>
              <a:latin typeface="Nunito"/>
              <a:cs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Nunito" pitchFamily="2" charset="0"/>
              </a:rPr>
              <a:t>Kuva 2: </a:t>
            </a:r>
            <a:r>
              <a:rPr lang="en-US" sz="1400" dirty="0">
                <a:solidFill>
                  <a:schemeClr val="accent5"/>
                </a:solidFill>
                <a:latin typeface="Nunito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https://www.tencom.com/blog/how-high-speed-trains-can-be-more-efficient-with-fiberglass-reinforced-plastic</a:t>
            </a:r>
            <a:endParaRPr lang="en-US" sz="1400" dirty="0">
              <a:solidFill>
                <a:schemeClr val="accent5"/>
              </a:solidFill>
              <a:latin typeface="Nunito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Nunito" pitchFamily="2" charset="0"/>
              </a:rPr>
              <a:t>Kuva 3: </a:t>
            </a:r>
            <a:r>
              <a:rPr lang="en-US" sz="1400" dirty="0">
                <a:solidFill>
                  <a:schemeClr val="accent5"/>
                </a:solidFill>
                <a:latin typeface="Nunito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https://insidetelecom.com/countries-using-7g-network-technology-today/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Nunito" pitchFamily="2" charset="0"/>
              </a:rPr>
              <a:t>Kuva 4: </a:t>
            </a:r>
            <a:r>
              <a:rPr lang="en-US" sz="1400" dirty="0">
                <a:solidFill>
                  <a:schemeClr val="accent5"/>
                </a:solidFill>
                <a:latin typeface="Nunito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https://en.wikipedia.org/wiki/Quadruple-track_railway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000000"/>
                </a:solidFill>
                <a:latin typeface="Nunito" pitchFamily="2" charset="0"/>
              </a:rPr>
              <a:t>Kuva 5: Shutterstock (1824471392)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Nunito" pitchFamily="2" charset="0"/>
              </a:rPr>
              <a:t>Kuva 6: </a:t>
            </a:r>
            <a:r>
              <a:rPr lang="en-US" sz="1400" dirty="0">
                <a:solidFill>
                  <a:schemeClr val="accent5"/>
                </a:solidFill>
                <a:latin typeface="Nunito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https://tynnyrishop.fi/tuotelistaus/pihasauna-round-cube-double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Nunito" pitchFamily="2" charset="0"/>
              </a:rPr>
              <a:t>Kuva 7: </a:t>
            </a:r>
            <a:r>
              <a:rPr lang="en-US" sz="1400" dirty="0">
                <a:solidFill>
                  <a:schemeClr val="accent5"/>
                </a:solidFill>
                <a:latin typeface="Nunito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https://www.saunakauppa.com/category/53/saunavihdat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Nunito" pitchFamily="2" charset="0"/>
              </a:rPr>
              <a:t>Kuva 8</a:t>
            </a:r>
            <a:r>
              <a:rPr lang="en-US" sz="1600" dirty="0">
                <a:solidFill>
                  <a:srgbClr val="000000"/>
                </a:solidFill>
                <a:latin typeface="Nunito" pitchFamily="2" charset="0"/>
              </a:rPr>
              <a:t>:</a:t>
            </a:r>
            <a:r>
              <a:rPr lang="en-US" sz="1600" dirty="0"/>
              <a:t> </a:t>
            </a:r>
            <a:r>
              <a:rPr lang="en-US" sz="1400" dirty="0">
                <a:solidFill>
                  <a:schemeClr val="accent5"/>
                </a:solidFill>
                <a:latin typeface="Nunito" pitchFamily="2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https://visittampere.fi/nahtavyydet/pispala/</a:t>
            </a:r>
            <a:endParaRPr lang="en-US" sz="1400" dirty="0">
              <a:solidFill>
                <a:schemeClr val="accent5"/>
              </a:solidFill>
              <a:latin typeface="Nunito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/>
              <a:t>Kuva 9: </a:t>
            </a:r>
            <a:r>
              <a:rPr lang="en-US" sz="1400" dirty="0">
                <a:solidFill>
                  <a:schemeClr val="accent5"/>
                </a:solidFill>
                <a:latin typeface="Nunito" pitchFamily="2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https://c.ramboll.com/fi/fi/72h-liikennehaaste-2024</a:t>
            </a:r>
            <a:r>
              <a:rPr lang="en-US" sz="1400" dirty="0">
                <a:solidFill>
                  <a:schemeClr val="accent5"/>
                </a:solidFill>
                <a:latin typeface="Nunito" pitchFamily="2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400" dirty="0">
              <a:solidFill>
                <a:schemeClr val="accent5"/>
              </a:solidFill>
              <a:latin typeface="Nunito" pitchFamily="2" charset="0"/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200" dirty="0">
              <a:solidFill>
                <a:schemeClr val="accent5"/>
              </a:solidFill>
              <a:latin typeface="Nunito" pitchFamily="2" charset="0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lnSpc>
                <a:spcPct val="100000"/>
              </a:lnSpc>
              <a:buNone/>
            </a:pPr>
            <a:endParaRPr lang="fi-FI" sz="1000" dirty="0">
              <a:solidFill>
                <a:srgbClr val="000000"/>
              </a:solidFill>
              <a:latin typeface="Nunito"/>
              <a:cs typeface="Arial"/>
            </a:endParaRPr>
          </a:p>
          <a:p>
            <a:pPr marL="0" indent="0">
              <a:lnSpc>
                <a:spcPct val="100000"/>
              </a:lnSpc>
              <a:buNone/>
            </a:pPr>
            <a:endParaRPr lang="fi-FI" sz="1000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fi-FI" dirty="0"/>
          </a:p>
          <a:p>
            <a:pPr marL="0" indent="0">
              <a:lnSpc>
                <a:spcPct val="100000"/>
              </a:lnSpc>
              <a:buNone/>
            </a:pPr>
            <a:endParaRPr lang="fi-FI" sz="1000" dirty="0">
              <a:solidFill>
                <a:srgbClr val="000000"/>
              </a:solidFill>
              <a:latin typeface="Nunito"/>
              <a:ea typeface="Arial"/>
              <a:cs typeface="Arial"/>
            </a:endParaRPr>
          </a:p>
          <a:p>
            <a:pPr marL="0" indent="0">
              <a:lnSpc>
                <a:spcPct val="100000"/>
              </a:lnSpc>
              <a:buNone/>
            </a:pPr>
            <a:endParaRPr lang="fi-FI" sz="1000" dirty="0">
              <a:solidFill>
                <a:srgbClr val="000000"/>
              </a:solidFill>
              <a:latin typeface="Nunito"/>
              <a:ea typeface="Arial"/>
              <a:cs typeface="Arial"/>
            </a:endParaRPr>
          </a:p>
          <a:p>
            <a:pPr marL="0" indent="0">
              <a:lnSpc>
                <a:spcPct val="100000"/>
              </a:lnSpc>
              <a:buNone/>
            </a:pPr>
            <a:endParaRPr lang="fi-FI" sz="1000" dirty="0">
              <a:solidFill>
                <a:srgbClr val="000000"/>
              </a:solidFill>
              <a:latin typeface="Nunito"/>
              <a:ea typeface="Arial"/>
              <a:cs typeface="Arial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100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 txBox="1">
            <a:spLocks noGrp="1"/>
          </p:cNvSpPr>
          <p:nvPr>
            <p:ph type="title" idx="4294967295"/>
          </p:nvPr>
        </p:nvSpPr>
        <p:spPr>
          <a:xfrm>
            <a:off x="1882775" y="2048385"/>
            <a:ext cx="5378450" cy="10467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algn="ctr">
              <a:buClr>
                <a:srgbClr val="233A44"/>
              </a:buClr>
              <a:buSzPts val="3200"/>
            </a:pPr>
            <a:r>
              <a:rPr lang="fi-FI" sz="4600" dirty="0" err="1">
                <a:solidFill>
                  <a:schemeClr val="tx1"/>
                </a:solidFill>
              </a:rPr>
              <a:t>Sustainavators</a:t>
            </a:r>
            <a:r>
              <a:rPr lang="fi-FI" sz="4600" dirty="0">
                <a:solidFill>
                  <a:schemeClr val="tx1"/>
                </a:solidFill>
              </a:rPr>
              <a:t>-alusta</a:t>
            </a:r>
          </a:p>
        </p:txBody>
      </p:sp>
    </p:spTree>
    <p:extLst>
      <p:ext uri="{BB962C8B-B14F-4D97-AF65-F5344CB8AC3E}">
        <p14:creationId xmlns:p14="http://schemas.microsoft.com/office/powerpoint/2010/main" val="226972855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3"/>
          <p:cNvSpPr txBox="1">
            <a:spLocks noGrp="1"/>
          </p:cNvSpPr>
          <p:nvPr>
            <p:ph type="title"/>
          </p:nvPr>
        </p:nvSpPr>
        <p:spPr>
          <a:xfrm>
            <a:off x="675560" y="483660"/>
            <a:ext cx="75057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dirty="0"/>
              <a:t>Sustainavators-alusta</a:t>
            </a:r>
            <a:endParaRPr dirty="0"/>
          </a:p>
        </p:txBody>
      </p:sp>
      <p:sp>
        <p:nvSpPr>
          <p:cNvPr id="9" name="Ellipsi 8">
            <a:extLst>
              <a:ext uri="{FF2B5EF4-FFF2-40B4-BE49-F238E27FC236}">
                <a16:creationId xmlns:a16="http://schemas.microsoft.com/office/drawing/2014/main" id="{7B03A1F0-DEAE-39D2-28DB-4A5A1FBDA855}"/>
              </a:ext>
            </a:extLst>
          </p:cNvPr>
          <p:cNvSpPr/>
          <p:nvPr/>
        </p:nvSpPr>
        <p:spPr>
          <a:xfrm>
            <a:off x="5577909" y="4015117"/>
            <a:ext cx="2089972" cy="549083"/>
          </a:xfrm>
          <a:prstGeom prst="ellipse">
            <a:avLst/>
          </a:prstGeom>
          <a:solidFill>
            <a:srgbClr val="1E32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chemeClr val="tx1"/>
                </a:solidFill>
              </a:rPr>
              <a:t>Palvelutarpeen </a:t>
            </a:r>
            <a:r>
              <a:rPr lang="fi-FI" err="1">
                <a:solidFill>
                  <a:schemeClr val="tx1"/>
                </a:solidFill>
              </a:rPr>
              <a:t>kohtaanto</a:t>
            </a:r>
            <a:endParaRPr lang="fi-FI">
              <a:solidFill>
                <a:schemeClr val="tx1"/>
              </a:solidFill>
            </a:endParaRPr>
          </a:p>
        </p:txBody>
      </p:sp>
      <p:sp>
        <p:nvSpPr>
          <p:cNvPr id="10" name="Ellipsi 9">
            <a:extLst>
              <a:ext uri="{FF2B5EF4-FFF2-40B4-BE49-F238E27FC236}">
                <a16:creationId xmlns:a16="http://schemas.microsoft.com/office/drawing/2014/main" id="{952DB892-2B7A-40AD-12C4-95E8DB887933}"/>
              </a:ext>
            </a:extLst>
          </p:cNvPr>
          <p:cNvSpPr/>
          <p:nvPr/>
        </p:nvSpPr>
        <p:spPr>
          <a:xfrm>
            <a:off x="5068307" y="3149935"/>
            <a:ext cx="2263585" cy="590919"/>
          </a:xfrm>
          <a:prstGeom prst="ellipse">
            <a:avLst/>
          </a:prstGeom>
          <a:solidFill>
            <a:srgbClr val="1E32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chemeClr val="tx1"/>
                </a:solidFill>
              </a:rPr>
              <a:t>Ajantasainen matkustustieto</a:t>
            </a:r>
          </a:p>
        </p:txBody>
      </p:sp>
      <p:sp>
        <p:nvSpPr>
          <p:cNvPr id="11" name="Ellipsi 10">
            <a:extLst>
              <a:ext uri="{FF2B5EF4-FFF2-40B4-BE49-F238E27FC236}">
                <a16:creationId xmlns:a16="http://schemas.microsoft.com/office/drawing/2014/main" id="{8776D63D-302C-C0F9-B4B1-F2F82F4792E3}"/>
              </a:ext>
            </a:extLst>
          </p:cNvPr>
          <p:cNvSpPr/>
          <p:nvPr/>
        </p:nvSpPr>
        <p:spPr>
          <a:xfrm>
            <a:off x="5739529" y="2401290"/>
            <a:ext cx="2143247" cy="462210"/>
          </a:xfrm>
          <a:prstGeom prst="ellipse">
            <a:avLst/>
          </a:prstGeom>
          <a:solidFill>
            <a:srgbClr val="1E32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chemeClr val="tx1"/>
                </a:solidFill>
              </a:rPr>
              <a:t>Käyttäjäpalaute ja seuranta</a:t>
            </a:r>
          </a:p>
        </p:txBody>
      </p:sp>
      <p:sp>
        <p:nvSpPr>
          <p:cNvPr id="12" name="Ellipsi 11">
            <a:extLst>
              <a:ext uri="{FF2B5EF4-FFF2-40B4-BE49-F238E27FC236}">
                <a16:creationId xmlns:a16="http://schemas.microsoft.com/office/drawing/2014/main" id="{3381A981-34CE-D39A-EF12-4B048A47F635}"/>
              </a:ext>
            </a:extLst>
          </p:cNvPr>
          <p:cNvSpPr/>
          <p:nvPr/>
        </p:nvSpPr>
        <p:spPr>
          <a:xfrm>
            <a:off x="4747841" y="1546575"/>
            <a:ext cx="2351608" cy="571072"/>
          </a:xfrm>
          <a:prstGeom prst="ellipse">
            <a:avLst/>
          </a:prstGeom>
          <a:solidFill>
            <a:srgbClr val="1E32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chemeClr val="tx1"/>
                </a:solidFill>
              </a:rPr>
              <a:t>Palvelutarjontaan reagointi</a:t>
            </a:r>
          </a:p>
        </p:txBody>
      </p:sp>
      <p:sp>
        <p:nvSpPr>
          <p:cNvPr id="13" name="Ellipsi 12">
            <a:extLst>
              <a:ext uri="{FF2B5EF4-FFF2-40B4-BE49-F238E27FC236}">
                <a16:creationId xmlns:a16="http://schemas.microsoft.com/office/drawing/2014/main" id="{7F359ED1-D445-3FE6-C576-A84ABBA40A09}"/>
              </a:ext>
            </a:extLst>
          </p:cNvPr>
          <p:cNvSpPr/>
          <p:nvPr/>
        </p:nvSpPr>
        <p:spPr>
          <a:xfrm>
            <a:off x="5428221" y="823170"/>
            <a:ext cx="1903671" cy="462210"/>
          </a:xfrm>
          <a:prstGeom prst="ellipse">
            <a:avLst/>
          </a:prstGeom>
          <a:solidFill>
            <a:srgbClr val="1E32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chemeClr val="tx1"/>
                </a:solidFill>
              </a:rPr>
              <a:t>Luotettavuus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E4515707-BAF5-9C0F-C6A8-D1C11CC21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658" y="2972636"/>
            <a:ext cx="799372" cy="799372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D1793640-8FF8-AB52-593F-CE6CB48E3E3A}"/>
              </a:ext>
            </a:extLst>
          </p:cNvPr>
          <p:cNvSpPr txBox="1"/>
          <p:nvPr/>
        </p:nvSpPr>
        <p:spPr>
          <a:xfrm>
            <a:off x="672487" y="1242855"/>
            <a:ext cx="439582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" sz="1800" dirty="0">
                <a:latin typeface="Nunito" pitchFamily="2" charset="0"/>
                <a:ea typeface="Arial"/>
                <a:cs typeface="Arial"/>
                <a:sym typeface="Arial"/>
              </a:rPr>
              <a:t>Osallistava ja aktiivi</a:t>
            </a:r>
            <a:r>
              <a:rPr lang="fi" sz="1800" dirty="0">
                <a:latin typeface="Nunito" pitchFamily="2" charset="0"/>
              </a:rPr>
              <a:t>nen</a:t>
            </a:r>
          </a:p>
          <a:p>
            <a:r>
              <a:rPr lang="fi" sz="1800" dirty="0">
                <a:latin typeface="Nunito" pitchFamily="2" charset="0"/>
              </a:rPr>
              <a:t> </a:t>
            </a:r>
          </a:p>
          <a:p>
            <a:r>
              <a:rPr lang="fi" sz="1800" dirty="0">
                <a:latin typeface="Nunito" pitchFamily="2" charset="0"/>
              </a:rPr>
              <a:t>Tilipohjainen </a:t>
            </a:r>
            <a:endParaRPr lang="fi" sz="1800" dirty="0">
              <a:latin typeface="Nunito" pitchFamily="2" charset="0"/>
              <a:ea typeface="Arial"/>
              <a:cs typeface="Arial"/>
              <a:sym typeface="Arial"/>
            </a:endParaRPr>
          </a:p>
          <a:p>
            <a:endParaRPr lang="fi" sz="1800" dirty="0">
              <a:latin typeface="Nunito" pitchFamily="2" charset="0"/>
            </a:endParaRPr>
          </a:p>
          <a:p>
            <a:r>
              <a:rPr lang="fi" sz="1800" dirty="0">
                <a:latin typeface="Nunito" pitchFamily="2" charset="0"/>
              </a:rPr>
              <a:t>Datan kerääminen ja palkitseminen</a:t>
            </a:r>
            <a:endParaRPr lang="fi" sz="1800" dirty="0">
              <a:latin typeface="Nunito" pitchFamily="2" charset="0"/>
              <a:ea typeface="Arial"/>
              <a:cs typeface="Arial"/>
              <a:sym typeface="Arial"/>
            </a:endParaRPr>
          </a:p>
          <a:p>
            <a:endParaRPr lang="fi" sz="1800" dirty="0">
              <a:latin typeface="Nunito" pitchFamily="2" charset="0"/>
            </a:endParaRPr>
          </a:p>
          <a:p>
            <a:r>
              <a:rPr lang="fi" sz="1800" dirty="0">
                <a:latin typeface="Nunito" pitchFamily="2" charset="0"/>
              </a:rPr>
              <a:t>Matkustaja-informaatio ja lippujärjestelmä </a:t>
            </a:r>
          </a:p>
          <a:p>
            <a:endParaRPr lang="fi" sz="1800" dirty="0">
              <a:latin typeface="Nunito" pitchFamily="2" charset="0"/>
            </a:endParaRPr>
          </a:p>
          <a:p>
            <a:r>
              <a:rPr lang="fi" sz="1800" dirty="0">
                <a:latin typeface="Nunito" pitchFamily="2" charset="0"/>
              </a:rPr>
              <a:t>Kaupunkikehittäminen</a:t>
            </a:r>
            <a:endParaRPr lang="fi" sz="1800" dirty="0">
              <a:latin typeface="Nunito" pitchFamily="2" charset="0"/>
              <a:ea typeface="Arial"/>
              <a:cs typeface="Arial"/>
              <a:sym typeface="Arial"/>
            </a:endParaRPr>
          </a:p>
          <a:p>
            <a:endParaRPr lang="fi" sz="1800" dirty="0">
              <a:latin typeface="Nunito" pitchFamily="2" charset="0"/>
              <a:ea typeface="Arial"/>
              <a:cs typeface="Arial"/>
              <a:sym typeface="Arial"/>
            </a:endParaRPr>
          </a:p>
          <a:p>
            <a:r>
              <a:rPr lang="fi" sz="1800" dirty="0">
                <a:latin typeface="Nunito" pitchFamily="2" charset="0"/>
                <a:ea typeface="Arial"/>
                <a:cs typeface="Arial"/>
                <a:sym typeface="Arial"/>
              </a:rPr>
              <a:t>Vertaisapu</a:t>
            </a:r>
            <a:endParaRPr lang="fi-FI" sz="1800" dirty="0"/>
          </a:p>
        </p:txBody>
      </p:sp>
      <p:pic>
        <p:nvPicPr>
          <p:cNvPr id="20" name="Kuva 19" descr="Yhteydet ääriviiva">
            <a:extLst>
              <a:ext uri="{FF2B5EF4-FFF2-40B4-BE49-F238E27FC236}">
                <a16:creationId xmlns:a16="http://schemas.microsoft.com/office/drawing/2014/main" id="{DBD8F1AA-2995-13EF-A68C-F51D6B744B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86450" y="3881144"/>
            <a:ext cx="914400" cy="914400"/>
          </a:xfrm>
          <a:prstGeom prst="rect">
            <a:avLst/>
          </a:prstGeom>
        </p:spPr>
      </p:pic>
      <p:pic>
        <p:nvPicPr>
          <p:cNvPr id="30" name="Kuva 29" descr="Hammasrattaat ääriviiva">
            <a:extLst>
              <a:ext uri="{FF2B5EF4-FFF2-40B4-BE49-F238E27FC236}">
                <a16:creationId xmlns:a16="http://schemas.microsoft.com/office/drawing/2014/main" id="{37750E76-F2EB-BB01-6424-85768D724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86580" y="1384525"/>
            <a:ext cx="914400" cy="914400"/>
          </a:xfrm>
          <a:prstGeom prst="rect">
            <a:avLst/>
          </a:prstGeom>
        </p:spPr>
      </p:pic>
      <p:pic>
        <p:nvPicPr>
          <p:cNvPr id="32" name="Kuva 31" descr="Kättely ääriviiva">
            <a:extLst>
              <a:ext uri="{FF2B5EF4-FFF2-40B4-BE49-F238E27FC236}">
                <a16:creationId xmlns:a16="http://schemas.microsoft.com/office/drawing/2014/main" id="{C22D4D56-FD01-D04D-E1FA-8462AB5B5E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65235" y="627828"/>
            <a:ext cx="914400" cy="914400"/>
          </a:xfrm>
          <a:prstGeom prst="rect">
            <a:avLst/>
          </a:prstGeom>
        </p:spPr>
      </p:pic>
      <p:pic>
        <p:nvPicPr>
          <p:cNvPr id="34" name="Kuva 33" descr="Vaikuttaja ääriviiva">
            <a:extLst>
              <a:ext uri="{FF2B5EF4-FFF2-40B4-BE49-F238E27FC236}">
                <a16:creationId xmlns:a16="http://schemas.microsoft.com/office/drawing/2014/main" id="{7FB94501-33BA-7044-C090-998D7E7FE9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22435" y="210380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5622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Kuva 40" descr="Luottokortti ääriviiva">
            <a:extLst>
              <a:ext uri="{FF2B5EF4-FFF2-40B4-BE49-F238E27FC236}">
                <a16:creationId xmlns:a16="http://schemas.microsoft.com/office/drawing/2014/main" id="{786D567A-F4A2-B9A0-7842-F052F7DE4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39808" y="2021417"/>
            <a:ext cx="914400" cy="914400"/>
          </a:xfrm>
          <a:prstGeom prst="rect">
            <a:avLst/>
          </a:prstGeom>
        </p:spPr>
      </p:pic>
      <p:pic>
        <p:nvPicPr>
          <p:cNvPr id="42" name="Kuva 41" descr="Silmän kuvaus ääriviiva">
            <a:extLst>
              <a:ext uri="{FF2B5EF4-FFF2-40B4-BE49-F238E27FC236}">
                <a16:creationId xmlns:a16="http://schemas.microsoft.com/office/drawing/2014/main" id="{46B6CDE9-C438-D5E8-6784-BB0F0ED832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00763" y="2905174"/>
            <a:ext cx="914400" cy="914400"/>
          </a:xfrm>
          <a:prstGeom prst="rect">
            <a:avLst/>
          </a:prstGeom>
        </p:spPr>
      </p:pic>
      <p:pic>
        <p:nvPicPr>
          <p:cNvPr id="43" name="Kuva 42" descr="Sormenjälki ääriviiva">
            <a:extLst>
              <a:ext uri="{FF2B5EF4-FFF2-40B4-BE49-F238E27FC236}">
                <a16:creationId xmlns:a16="http://schemas.microsoft.com/office/drawing/2014/main" id="{18750F2E-24DE-C5AE-AC88-2E4ADB74E6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00763" y="1098494"/>
            <a:ext cx="914400" cy="914400"/>
          </a:xfrm>
          <a:prstGeom prst="rect">
            <a:avLst/>
          </a:prstGeom>
        </p:spPr>
      </p:pic>
      <p:pic>
        <p:nvPicPr>
          <p:cNvPr id="44" name="Kuva 43">
            <a:extLst>
              <a:ext uri="{FF2B5EF4-FFF2-40B4-BE49-F238E27FC236}">
                <a16:creationId xmlns:a16="http://schemas.microsoft.com/office/drawing/2014/main" id="{7AE1E8E0-2200-2C79-5552-4E3F12541D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7781" y="3688945"/>
            <a:ext cx="799372" cy="799372"/>
          </a:xfrm>
          <a:prstGeom prst="rect">
            <a:avLst/>
          </a:prstGeom>
        </p:spPr>
      </p:pic>
      <p:sp>
        <p:nvSpPr>
          <p:cNvPr id="3" name="Suorakulmio: Pyöristetyt kulmat 2">
            <a:extLst>
              <a:ext uri="{FF2B5EF4-FFF2-40B4-BE49-F238E27FC236}">
                <a16:creationId xmlns:a16="http://schemas.microsoft.com/office/drawing/2014/main" id="{34F9BACE-A5FE-685E-3118-7650228FD023}"/>
              </a:ext>
            </a:extLst>
          </p:cNvPr>
          <p:cNvSpPr/>
          <p:nvPr/>
        </p:nvSpPr>
        <p:spPr>
          <a:xfrm>
            <a:off x="6753153" y="1768571"/>
            <a:ext cx="1923210" cy="232006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dirty="0">
                <a:solidFill>
                  <a:schemeClr val="tx1"/>
                </a:solidFill>
                <a:latin typeface="Nunito" pitchFamily="2" charset="0"/>
              </a:rPr>
              <a:t>Tunnisteena kulloinkin sopivin menetelmä</a:t>
            </a:r>
          </a:p>
        </p:txBody>
      </p:sp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6D750022-A129-3798-2391-50F62D432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9150" y="1990725"/>
            <a:ext cx="2496705" cy="2448000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25" name="Tekstin paikkamerkki 24">
            <a:extLst>
              <a:ext uri="{FF2B5EF4-FFF2-40B4-BE49-F238E27FC236}">
                <a16:creationId xmlns:a16="http://schemas.microsoft.com/office/drawing/2014/main" id="{5DE3F9BB-17DD-8F88-4831-34B9F6BF4E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9150" y="1990725"/>
            <a:ext cx="2736850" cy="2448000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29" name="Tekstin paikkamerkki 28">
            <a:extLst>
              <a:ext uri="{FF2B5EF4-FFF2-40B4-BE49-F238E27FC236}">
                <a16:creationId xmlns:a16="http://schemas.microsoft.com/office/drawing/2014/main" id="{73D5097C-0DB7-F87C-87E5-E0E07DD64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9150" y="1990725"/>
            <a:ext cx="2666578" cy="2448000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40" name="Google Shape;204;p23">
            <a:extLst>
              <a:ext uri="{FF2B5EF4-FFF2-40B4-BE49-F238E27FC236}">
                <a16:creationId xmlns:a16="http://schemas.microsoft.com/office/drawing/2014/main" id="{706B03D3-82E3-FD42-0561-E1E1FEE52B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5560" y="483660"/>
            <a:ext cx="75057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dirty="0"/>
              <a:t>Sustainavators-alusta</a:t>
            </a:r>
            <a:endParaRPr dirty="0"/>
          </a:p>
        </p:txBody>
      </p:sp>
      <p:sp>
        <p:nvSpPr>
          <p:cNvPr id="45" name="Tekstiruutu 44">
            <a:extLst>
              <a:ext uri="{FF2B5EF4-FFF2-40B4-BE49-F238E27FC236}">
                <a16:creationId xmlns:a16="http://schemas.microsoft.com/office/drawing/2014/main" id="{04FE059A-D50B-26C5-16B9-4E255C89C8AE}"/>
              </a:ext>
            </a:extLst>
          </p:cNvPr>
          <p:cNvSpPr txBox="1"/>
          <p:nvPr/>
        </p:nvSpPr>
        <p:spPr>
          <a:xfrm>
            <a:off x="672487" y="1242855"/>
            <a:ext cx="389951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" sz="1800" dirty="0">
                <a:latin typeface="Nunito" pitchFamily="2" charset="0"/>
                <a:ea typeface="Arial"/>
                <a:cs typeface="Arial"/>
                <a:sym typeface="Arial"/>
              </a:rPr>
              <a:t>Osallistava ja aktiivi</a:t>
            </a:r>
            <a:r>
              <a:rPr lang="fi" sz="1800" dirty="0">
                <a:latin typeface="Nunito" pitchFamily="2" charset="0"/>
              </a:rPr>
              <a:t>nen</a:t>
            </a:r>
          </a:p>
          <a:p>
            <a:r>
              <a:rPr lang="fi" sz="1800" dirty="0">
                <a:latin typeface="Nunito" pitchFamily="2" charset="0"/>
              </a:rPr>
              <a:t> </a:t>
            </a:r>
          </a:p>
          <a:p>
            <a:r>
              <a:rPr lang="fi" sz="1800" dirty="0">
                <a:latin typeface="Nunito" pitchFamily="2" charset="0"/>
              </a:rPr>
              <a:t>Tilipohjainen </a:t>
            </a:r>
            <a:endParaRPr lang="fi" sz="1800" dirty="0">
              <a:latin typeface="Nunito" pitchFamily="2" charset="0"/>
              <a:ea typeface="Arial"/>
              <a:cs typeface="Arial"/>
              <a:sym typeface="Arial"/>
            </a:endParaRPr>
          </a:p>
          <a:p>
            <a:endParaRPr lang="fi" sz="1800" dirty="0">
              <a:latin typeface="Nunito" pitchFamily="2" charset="0"/>
            </a:endParaRPr>
          </a:p>
          <a:p>
            <a:r>
              <a:rPr lang="fi" sz="1800" dirty="0">
                <a:latin typeface="Nunito" pitchFamily="2" charset="0"/>
              </a:rPr>
              <a:t>Datan kerääminen ja palkitseminen</a:t>
            </a:r>
            <a:endParaRPr lang="fi" sz="1800" dirty="0">
              <a:latin typeface="Nunito" pitchFamily="2" charset="0"/>
              <a:ea typeface="Arial"/>
              <a:cs typeface="Arial"/>
              <a:sym typeface="Arial"/>
            </a:endParaRPr>
          </a:p>
          <a:p>
            <a:endParaRPr lang="fi" sz="1800" dirty="0">
              <a:latin typeface="Nunito" pitchFamily="2" charset="0"/>
            </a:endParaRPr>
          </a:p>
          <a:p>
            <a:r>
              <a:rPr lang="fi" sz="1800" dirty="0">
                <a:latin typeface="Nunito" pitchFamily="2" charset="0"/>
              </a:rPr>
              <a:t>Matkustaja-informaatio ja lippujärjestelmä </a:t>
            </a:r>
          </a:p>
          <a:p>
            <a:endParaRPr lang="fi" sz="1800" dirty="0">
              <a:latin typeface="Nunito" pitchFamily="2" charset="0"/>
            </a:endParaRPr>
          </a:p>
          <a:p>
            <a:r>
              <a:rPr lang="fi" sz="1800" dirty="0">
                <a:latin typeface="Nunito" pitchFamily="2" charset="0"/>
              </a:rPr>
              <a:t>Kaupunkikehittäminen</a:t>
            </a:r>
            <a:endParaRPr lang="fi" sz="1800" dirty="0">
              <a:latin typeface="Nunito" pitchFamily="2" charset="0"/>
              <a:ea typeface="Arial"/>
              <a:cs typeface="Arial"/>
              <a:sym typeface="Arial"/>
            </a:endParaRPr>
          </a:p>
          <a:p>
            <a:endParaRPr lang="fi" sz="1800" dirty="0">
              <a:latin typeface="Nunito" pitchFamily="2" charset="0"/>
              <a:ea typeface="Arial"/>
              <a:cs typeface="Arial"/>
              <a:sym typeface="Arial"/>
            </a:endParaRPr>
          </a:p>
          <a:p>
            <a:r>
              <a:rPr lang="fi" sz="1800" dirty="0">
                <a:latin typeface="Nunito" pitchFamily="2" charset="0"/>
                <a:ea typeface="Arial"/>
                <a:cs typeface="Arial"/>
                <a:sym typeface="Arial"/>
              </a:rPr>
              <a:t>Vertaisapu</a:t>
            </a:r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504131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 txBox="1">
            <a:spLocks noGrp="1"/>
          </p:cNvSpPr>
          <p:nvPr>
            <p:ph type="title" idx="4294967295"/>
          </p:nvPr>
        </p:nvSpPr>
        <p:spPr>
          <a:xfrm>
            <a:off x="1882775" y="1803457"/>
            <a:ext cx="5378450" cy="15456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233A44"/>
              </a:buClr>
              <a:buSzPts val="3200"/>
            </a:pPr>
            <a:r>
              <a:rPr lang="fi-FI" sz="4400">
                <a:solidFill>
                  <a:schemeClr val="tx1"/>
                </a:solidFill>
              </a:rPr>
              <a:t>Tuleva</a:t>
            </a:r>
            <a:br>
              <a:rPr lang="fi-FI" sz="4400">
                <a:solidFill>
                  <a:schemeClr val="tx1"/>
                </a:solidFill>
              </a:rPr>
            </a:br>
            <a:r>
              <a:rPr lang="fi-FI" sz="4400">
                <a:solidFill>
                  <a:schemeClr val="tx1"/>
                </a:solidFill>
              </a:rPr>
              <a:t>Kannelmäki</a:t>
            </a:r>
          </a:p>
        </p:txBody>
      </p:sp>
    </p:spTree>
    <p:extLst>
      <p:ext uri="{BB962C8B-B14F-4D97-AF65-F5344CB8AC3E}">
        <p14:creationId xmlns:p14="http://schemas.microsoft.com/office/powerpoint/2010/main" val="22966106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>
          <a:extLst>
            <a:ext uri="{FF2B5EF4-FFF2-40B4-BE49-F238E27FC236}">
              <a16:creationId xmlns:a16="http://schemas.microsoft.com/office/drawing/2014/main" id="{560DCB56-570F-AF6E-EB65-427ED85D5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uva 7">
            <a:extLst>
              <a:ext uri="{FF2B5EF4-FFF2-40B4-BE49-F238E27FC236}">
                <a16:creationId xmlns:a16="http://schemas.microsoft.com/office/drawing/2014/main" id="{13806212-391D-961A-6033-E13FF269B2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53033" y="226677"/>
            <a:ext cx="6638894" cy="4797226"/>
          </a:xfrm>
          <a:prstGeom prst="rect">
            <a:avLst/>
          </a:prstGeom>
        </p:spPr>
      </p:pic>
      <p:pic>
        <p:nvPicPr>
          <p:cNvPr id="7" name="Google Shape;179;p19" descr="A train going through a city&#10;&#10;Description automatically generated">
            <a:extLst>
              <a:ext uri="{FF2B5EF4-FFF2-40B4-BE49-F238E27FC236}">
                <a16:creationId xmlns:a16="http://schemas.microsoft.com/office/drawing/2014/main" id="{A8727068-2D84-6AEB-A857-6E621AD2237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0184" y="2741081"/>
            <a:ext cx="2673133" cy="25579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A bridge over a road with buildings and cars&#10;&#10;Description automatically generated">
            <a:extLst>
              <a:ext uri="{FF2B5EF4-FFF2-40B4-BE49-F238E27FC236}">
                <a16:creationId xmlns:a16="http://schemas.microsoft.com/office/drawing/2014/main" id="{5D710740-E337-3E31-ED0F-E3041C0127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884" y="1115239"/>
            <a:ext cx="2839047" cy="27930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Google Shape;170;p18" descr="A long walkway with benches and tables&#10;&#10;Description automatically generated">
            <a:extLst>
              <a:ext uri="{FF2B5EF4-FFF2-40B4-BE49-F238E27FC236}">
                <a16:creationId xmlns:a16="http://schemas.microsoft.com/office/drawing/2014/main" id="{181DFAEA-BB5F-4208-70EC-70A6464C37C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68463" y="-224160"/>
            <a:ext cx="2454857" cy="23824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A building with a parking lot and cars&#10;&#10;Description automatically generated">
            <a:extLst>
              <a:ext uri="{FF2B5EF4-FFF2-40B4-BE49-F238E27FC236}">
                <a16:creationId xmlns:a16="http://schemas.microsoft.com/office/drawing/2014/main" id="{9947D904-DFC4-1122-6053-E38344A1085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9050" t="-46" r="-70"/>
          <a:stretch/>
        </p:blipFill>
        <p:spPr>
          <a:xfrm>
            <a:off x="3332" y="1115205"/>
            <a:ext cx="2945830" cy="29171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Kuva 11">
            <a:extLst>
              <a:ext uri="{FF2B5EF4-FFF2-40B4-BE49-F238E27FC236}">
                <a16:creationId xmlns:a16="http://schemas.microsoft.com/office/drawing/2014/main" id="{1CBB5DD7-8A00-945A-5B44-BC7CC59BA42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756014" y="1955626"/>
            <a:ext cx="2805494" cy="988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07519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>
          <a:extLst>
            <a:ext uri="{FF2B5EF4-FFF2-40B4-BE49-F238E27FC236}">
              <a16:creationId xmlns:a16="http://schemas.microsoft.com/office/drawing/2014/main" id="{560DCB56-570F-AF6E-EB65-427ED85D5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62;p17">
            <a:extLst>
              <a:ext uri="{FF2B5EF4-FFF2-40B4-BE49-F238E27FC236}">
                <a16:creationId xmlns:a16="http://schemas.microsoft.com/office/drawing/2014/main" id="{36C6698F-4637-E647-6C95-D7CC834F6E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2658" y="417384"/>
            <a:ext cx="5442726" cy="8899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fi" dirty="0"/>
              <a:t>Sustainavators-alustasta lisäarvoa Kannelmäessä</a:t>
            </a:r>
            <a:endParaRPr lang="en-US" dirty="0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B2F13441-C869-4FA5-1300-CF5BEC7AF7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1625" y="2901679"/>
            <a:ext cx="2690331" cy="18690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5" name="Suora yhdysviiva 14">
            <a:extLst>
              <a:ext uri="{FF2B5EF4-FFF2-40B4-BE49-F238E27FC236}">
                <a16:creationId xmlns:a16="http://schemas.microsoft.com/office/drawing/2014/main" id="{21056696-97BA-D185-F87E-2501DC5CAE92}"/>
              </a:ext>
            </a:extLst>
          </p:cNvPr>
          <p:cNvCxnSpPr>
            <a:cxnSpLocks/>
          </p:cNvCxnSpPr>
          <p:nvPr/>
        </p:nvCxnSpPr>
        <p:spPr>
          <a:xfrm flipH="1">
            <a:off x="4633185" y="1907177"/>
            <a:ext cx="1149530" cy="1719884"/>
          </a:xfrm>
          <a:prstGeom prst="line">
            <a:avLst/>
          </a:prstGeom>
          <a:ln w="57150">
            <a:solidFill>
              <a:srgbClr val="BC9B56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uora yhdysviiva 17">
            <a:extLst>
              <a:ext uri="{FF2B5EF4-FFF2-40B4-BE49-F238E27FC236}">
                <a16:creationId xmlns:a16="http://schemas.microsoft.com/office/drawing/2014/main" id="{30EB221A-04F8-FE6A-5928-CB197D92D9DE}"/>
              </a:ext>
            </a:extLst>
          </p:cNvPr>
          <p:cNvCxnSpPr>
            <a:cxnSpLocks/>
          </p:cNvCxnSpPr>
          <p:nvPr/>
        </p:nvCxnSpPr>
        <p:spPr>
          <a:xfrm>
            <a:off x="2511280" y="3220357"/>
            <a:ext cx="1136995" cy="687500"/>
          </a:xfrm>
          <a:prstGeom prst="line">
            <a:avLst/>
          </a:prstGeom>
          <a:ln w="57150">
            <a:solidFill>
              <a:srgbClr val="BB9956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erson and person holding light bulbs&#10;&#10;Description automatically generated">
            <a:extLst>
              <a:ext uri="{FF2B5EF4-FFF2-40B4-BE49-F238E27FC236}">
                <a16:creationId xmlns:a16="http://schemas.microsoft.com/office/drawing/2014/main" id="{7F28C1DE-4198-E802-0AFD-68CDD50D5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66" y="1332734"/>
            <a:ext cx="2731583" cy="27315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Graphic 5" descr="Line arrow: Clockwise curve with solid fill">
            <a:extLst>
              <a:ext uri="{FF2B5EF4-FFF2-40B4-BE49-F238E27FC236}">
                <a16:creationId xmlns:a16="http://schemas.microsoft.com/office/drawing/2014/main" id="{510673C4-F3A6-932D-E56C-3FE15EE87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460000">
            <a:off x="7200312" y="2426699"/>
            <a:ext cx="914400" cy="914400"/>
          </a:xfrm>
          <a:prstGeom prst="rect">
            <a:avLst/>
          </a:prstGeom>
        </p:spPr>
      </p:pic>
      <p:pic>
        <p:nvPicPr>
          <p:cNvPr id="7" name="Graphic 6" descr="Coins with solid fill">
            <a:extLst>
              <a:ext uri="{FF2B5EF4-FFF2-40B4-BE49-F238E27FC236}">
                <a16:creationId xmlns:a16="http://schemas.microsoft.com/office/drawing/2014/main" id="{1CFE8DE0-6FC2-A5DE-D4D0-FB56056861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57441" y="1795553"/>
            <a:ext cx="568678" cy="582789"/>
          </a:xfrm>
          <a:prstGeom prst="rect">
            <a:avLst/>
          </a:prstGeom>
        </p:spPr>
      </p:pic>
      <p:cxnSp>
        <p:nvCxnSpPr>
          <p:cNvPr id="20" name="Suora yhdysviiva 19">
            <a:extLst>
              <a:ext uri="{FF2B5EF4-FFF2-40B4-BE49-F238E27FC236}">
                <a16:creationId xmlns:a16="http://schemas.microsoft.com/office/drawing/2014/main" id="{8053C816-47DB-D80F-57CA-905A74F80898}"/>
              </a:ext>
            </a:extLst>
          </p:cNvPr>
          <p:cNvCxnSpPr>
            <a:cxnSpLocks/>
          </p:cNvCxnSpPr>
          <p:nvPr/>
        </p:nvCxnSpPr>
        <p:spPr>
          <a:xfrm flipH="1">
            <a:off x="4009869" y="3928687"/>
            <a:ext cx="2435901" cy="479932"/>
          </a:xfrm>
          <a:prstGeom prst="line">
            <a:avLst/>
          </a:prstGeom>
          <a:ln w="57150">
            <a:solidFill>
              <a:srgbClr val="BC9B56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Kuva 10">
            <a:extLst>
              <a:ext uri="{FF2B5EF4-FFF2-40B4-BE49-F238E27FC236}">
                <a16:creationId xmlns:a16="http://schemas.microsoft.com/office/drawing/2014/main" id="{61989004-1044-444B-84D2-981B37CAA13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0628" t="20301" r="14828" b="21114"/>
          <a:stretch/>
        </p:blipFill>
        <p:spPr>
          <a:xfrm>
            <a:off x="5888113" y="3469007"/>
            <a:ext cx="3035105" cy="1081820"/>
          </a:xfrm>
          <a:prstGeom prst="rect">
            <a:avLst/>
          </a:prstGeom>
        </p:spPr>
      </p:pic>
      <p:sp>
        <p:nvSpPr>
          <p:cNvPr id="17" name="Suorakulmio 16">
            <a:extLst>
              <a:ext uri="{FF2B5EF4-FFF2-40B4-BE49-F238E27FC236}">
                <a16:creationId xmlns:a16="http://schemas.microsoft.com/office/drawing/2014/main" id="{58E38823-5060-67A7-19D2-433E9D96C109}"/>
              </a:ext>
            </a:extLst>
          </p:cNvPr>
          <p:cNvSpPr/>
          <p:nvPr/>
        </p:nvSpPr>
        <p:spPr>
          <a:xfrm>
            <a:off x="6183069" y="3588799"/>
            <a:ext cx="2445192" cy="269823"/>
          </a:xfrm>
          <a:prstGeom prst="rect">
            <a:avLst/>
          </a:prstGeom>
          <a:solidFill>
            <a:srgbClr val="999999"/>
          </a:solidFill>
          <a:ln>
            <a:solidFill>
              <a:srgbClr val="9999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24" name="Tekstiruutu 23">
            <a:extLst>
              <a:ext uri="{FF2B5EF4-FFF2-40B4-BE49-F238E27FC236}">
                <a16:creationId xmlns:a16="http://schemas.microsoft.com/office/drawing/2014/main" id="{2307F4E7-3A43-4A71-00A5-E64C8AD38480}"/>
              </a:ext>
            </a:extLst>
          </p:cNvPr>
          <p:cNvSpPr txBox="1"/>
          <p:nvPr/>
        </p:nvSpPr>
        <p:spPr>
          <a:xfrm>
            <a:off x="7767168" y="1551554"/>
            <a:ext cx="1086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>
                <a:latin typeface="Nunito" pitchFamily="2" charset="0"/>
              </a:rPr>
              <a:t>+ 100 p</a:t>
            </a:r>
          </a:p>
        </p:txBody>
      </p:sp>
      <p:pic>
        <p:nvPicPr>
          <p:cNvPr id="5" name="Picture 4" descr="A deer standing in a field&#10;&#10;Description automatically generated">
            <a:extLst>
              <a:ext uri="{FF2B5EF4-FFF2-40B4-BE49-F238E27FC236}">
                <a16:creationId xmlns:a16="http://schemas.microsoft.com/office/drawing/2014/main" id="{CAE7C240-1A69-83C8-02AC-4B8B63F2D8B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25442" r="29682" b="32979"/>
          <a:stretch/>
        </p:blipFill>
        <p:spPr>
          <a:xfrm>
            <a:off x="4633185" y="520494"/>
            <a:ext cx="2529724" cy="24350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D05423D3-7E1C-13B7-5B35-934ACF668B52}"/>
              </a:ext>
            </a:extLst>
          </p:cNvPr>
          <p:cNvSpPr txBox="1"/>
          <p:nvPr/>
        </p:nvSpPr>
        <p:spPr>
          <a:xfrm>
            <a:off x="5786370" y="2520750"/>
            <a:ext cx="1063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tx1"/>
                </a:solidFill>
                <a:latin typeface="Nunito" pitchFamily="2" charset="0"/>
              </a:rPr>
              <a:t>Kuva 1</a:t>
            </a:r>
          </a:p>
        </p:txBody>
      </p:sp>
    </p:spTree>
    <p:extLst>
      <p:ext uri="{BB962C8B-B14F-4D97-AF65-F5344CB8AC3E}">
        <p14:creationId xmlns:p14="http://schemas.microsoft.com/office/powerpoint/2010/main" val="260726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 txBox="1">
            <a:spLocks noGrp="1"/>
          </p:cNvSpPr>
          <p:nvPr>
            <p:ph type="title" idx="4294967295"/>
          </p:nvPr>
        </p:nvSpPr>
        <p:spPr>
          <a:xfrm>
            <a:off x="1882775" y="1816128"/>
            <a:ext cx="5378450" cy="15112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algn="ctr">
              <a:buClr>
                <a:srgbClr val="233A44"/>
              </a:buClr>
              <a:buSzPts val="3200"/>
            </a:pPr>
            <a:r>
              <a:rPr lang="fi-FI" sz="4600" dirty="0">
                <a:solidFill>
                  <a:schemeClr val="tx1"/>
                </a:solidFill>
              </a:rPr>
              <a:t>Kuinka alusta huomioi yksilöllisyyden? </a:t>
            </a:r>
          </a:p>
        </p:txBody>
      </p:sp>
    </p:spTree>
    <p:extLst>
      <p:ext uri="{BB962C8B-B14F-4D97-AF65-F5344CB8AC3E}">
        <p14:creationId xmlns:p14="http://schemas.microsoft.com/office/powerpoint/2010/main" val="253347474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C5D81F2AF67C2545B1AC008414C39F65" ma:contentTypeVersion="15" ma:contentTypeDescription="Luo uusi asiakirja." ma:contentTypeScope="" ma:versionID="4bc4b87f6571b0de78dab17927d74136">
  <xsd:schema xmlns:xsd="http://www.w3.org/2001/XMLSchema" xmlns:xs="http://www.w3.org/2001/XMLSchema" xmlns:p="http://schemas.microsoft.com/office/2006/metadata/properties" xmlns:ns2="008c50e5-2b27-48d9-9c5a-a5ef71ad6135" xmlns:ns3="7aad5223-bc47-4b74-aeee-c3cd68ff073b" targetNamespace="http://schemas.microsoft.com/office/2006/metadata/properties" ma:root="true" ma:fieldsID="3465d32a08d0c46723b4ac9237776eec" ns2:_="" ns3:_="">
    <xsd:import namespace="008c50e5-2b27-48d9-9c5a-a5ef71ad6135"/>
    <xsd:import namespace="7aad5223-bc47-4b74-aeee-c3cd68ff07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8c50e5-2b27-48d9-9c5a-a5ef71ad61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Kuvien tunnisteet" ma:readOnly="false" ma:fieldId="{5cf76f15-5ced-4ddc-b409-7134ff3c332f}" ma:taxonomyMulti="true" ma:sspId="2a0716b9-ea6c-4544-a4bd-65ac324c60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ad5223-bc47-4b74-aeee-c3cd68ff073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9ec50ae-66e9-4160-ae37-2c51e46173ac}" ma:internalName="TaxCatchAll" ma:showField="CatchAllData" ma:web="7aad5223-bc47-4b74-aeee-c3cd68ff07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08c50e5-2b27-48d9-9c5a-a5ef71ad6135">
      <Terms xmlns="http://schemas.microsoft.com/office/infopath/2007/PartnerControls"/>
    </lcf76f155ced4ddcb4097134ff3c332f>
    <TaxCatchAll xmlns="7aad5223-bc47-4b74-aeee-c3cd68ff073b" xsi:nil="true"/>
  </documentManagement>
</p:properties>
</file>

<file path=customXml/itemProps1.xml><?xml version="1.0" encoding="utf-8"?>
<ds:datastoreItem xmlns:ds="http://schemas.openxmlformats.org/officeDocument/2006/customXml" ds:itemID="{2BEE860D-17E2-4420-B067-D3D95BE631CA}"/>
</file>

<file path=customXml/itemProps2.xml><?xml version="1.0" encoding="utf-8"?>
<ds:datastoreItem xmlns:ds="http://schemas.openxmlformats.org/officeDocument/2006/customXml" ds:itemID="{9A66F4FE-FC5D-4E85-918C-3062BF523CED}"/>
</file>

<file path=customXml/itemProps3.xml><?xml version="1.0" encoding="utf-8"?>
<ds:datastoreItem xmlns:ds="http://schemas.openxmlformats.org/officeDocument/2006/customXml" ds:itemID="{9CB84BE1-DC0F-4C26-8284-4AFB443E5810}"/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410</Words>
  <Application>Microsoft Office PowerPoint</Application>
  <PresentationFormat>Näytössä katseltava esitys (16:9)</PresentationFormat>
  <Paragraphs>112</Paragraphs>
  <Slides>21</Slides>
  <Notes>20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21</vt:i4>
      </vt:variant>
    </vt:vector>
  </HeadingPairs>
  <TitlesOfParts>
    <vt:vector size="25" baseType="lpstr">
      <vt:lpstr>Nunito</vt:lpstr>
      <vt:lpstr>Arial</vt:lpstr>
      <vt:lpstr>Calibri</vt:lpstr>
      <vt:lpstr>Shift</vt:lpstr>
      <vt:lpstr>PowerPoint-esitys</vt:lpstr>
      <vt:lpstr>Regeneratiivisuus</vt:lpstr>
      <vt:lpstr>Sustainavators-alusta</vt:lpstr>
      <vt:lpstr>Sustainavators-alusta</vt:lpstr>
      <vt:lpstr>Sustainavators-alusta</vt:lpstr>
      <vt:lpstr>Tuleva Kannelmäki</vt:lpstr>
      <vt:lpstr>PowerPoint-esitys</vt:lpstr>
      <vt:lpstr>Sustainavators-alustasta lisäarvoa Kannelmäessä</vt:lpstr>
      <vt:lpstr>Kuinka alusta huomioi yksilöllisyyden? </vt:lpstr>
      <vt:lpstr>PowerPoint-esitys</vt:lpstr>
      <vt:lpstr>Kotoa Kannelmäen asemalle</vt:lpstr>
      <vt:lpstr>Kannelmäestä Pasilaan</vt:lpstr>
      <vt:lpstr>Matkaketju kaukojunassa</vt:lpstr>
      <vt:lpstr>PowerPoint-esitys</vt:lpstr>
      <vt:lpstr>Tavarakuljetuksen uusia tuulia</vt:lpstr>
      <vt:lpstr>Seuraavana Tampere!</vt:lpstr>
      <vt:lpstr>Seuraavana Tampere!</vt:lpstr>
      <vt:lpstr>Mitä opimme?</vt:lpstr>
      <vt:lpstr>Regempi parempi!</vt:lpstr>
      <vt:lpstr>Sustainavators!</vt:lpstr>
      <vt:lpstr>Kuvalähteet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Nissilä Terho</cp:lastModifiedBy>
  <cp:revision>2</cp:revision>
  <dcterms:modified xsi:type="dcterms:W3CDTF">2024-10-25T00:13:50Z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0x010100C5D81F2AF67C2545B1AC008414C39F65</vt:lpwstr>
  </property>
</Properties>
</file>