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5"/>
  </p:notesMasterIdLst>
  <p:sldIdLst>
    <p:sldId id="256" r:id="rId2"/>
    <p:sldId id="284" r:id="rId3"/>
    <p:sldId id="293" r:id="rId4"/>
    <p:sldId id="258" r:id="rId5"/>
    <p:sldId id="271" r:id="rId6"/>
    <p:sldId id="265" r:id="rId7"/>
    <p:sldId id="268" r:id="rId8"/>
    <p:sldId id="276" r:id="rId9"/>
    <p:sldId id="280" r:id="rId10"/>
    <p:sldId id="291" r:id="rId11"/>
    <p:sldId id="279" r:id="rId12"/>
    <p:sldId id="263" r:id="rId13"/>
    <p:sldId id="261" r:id="rId14"/>
    <p:sldId id="286" r:id="rId15"/>
    <p:sldId id="260" r:id="rId16"/>
    <p:sldId id="289" r:id="rId17"/>
    <p:sldId id="262" r:id="rId18"/>
    <p:sldId id="274" r:id="rId19"/>
    <p:sldId id="275" r:id="rId20"/>
    <p:sldId id="282" r:id="rId21"/>
    <p:sldId id="290" r:id="rId22"/>
    <p:sldId id="272" r:id="rId23"/>
    <p:sldId id="29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57FB032-838A-CF67-6EEF-AD0DBF57FEB9}" name="Yasemin Atmaca (TAU)" initials="Y(" userId="S::yasemin.atmaca@tuni.fi::40d13da5-8adf-4137-a4c5-302d4b46e96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322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E91F51-DE87-EBEB-31E5-5B073BBAFD5C}" v="1" dt="2024-10-27T18:14:47.8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äyrynen Juha-Pekka" userId="S::juha-pekka.hayrynen_tampere.fi#ext#@ramboll.onmicrosoft.com::8f1231d1-ca1d-4530-a352-aa52234e1532" providerId="AD" clId="Web-{E1E91F51-DE87-EBEB-31E5-5B073BBAFD5C}"/>
    <pc:docChg chg="modSld">
      <pc:chgData name="Häyrynen Juha-Pekka" userId="S::juha-pekka.hayrynen_tampere.fi#ext#@ramboll.onmicrosoft.com::8f1231d1-ca1d-4530-a352-aa52234e1532" providerId="AD" clId="Web-{E1E91F51-DE87-EBEB-31E5-5B073BBAFD5C}" dt="2024-10-27T18:14:47.803" v="0" actId="1076"/>
      <pc:docMkLst>
        <pc:docMk/>
      </pc:docMkLst>
      <pc:sldChg chg="modSp">
        <pc:chgData name="Häyrynen Juha-Pekka" userId="S::juha-pekka.hayrynen_tampere.fi#ext#@ramboll.onmicrosoft.com::8f1231d1-ca1d-4530-a352-aa52234e1532" providerId="AD" clId="Web-{E1E91F51-DE87-EBEB-31E5-5B073BBAFD5C}" dt="2024-10-27T18:14:47.803" v="0" actId="1076"/>
        <pc:sldMkLst>
          <pc:docMk/>
          <pc:sldMk cId="2963587876" sldId="275"/>
        </pc:sldMkLst>
        <pc:picChg chg="mod">
          <ac:chgData name="Häyrynen Juha-Pekka" userId="S::juha-pekka.hayrynen_tampere.fi#ext#@ramboll.onmicrosoft.com::8f1231d1-ca1d-4530-a352-aa52234e1532" providerId="AD" clId="Web-{E1E91F51-DE87-EBEB-31E5-5B073BBAFD5C}" dt="2024-10-27T18:14:47.803" v="0" actId="1076"/>
          <ac:picMkLst>
            <pc:docMk/>
            <pc:sldMk cId="2963587876" sldId="275"/>
            <ac:picMk id="2" creationId="{17A96851-62E0-36D5-7A15-FFC59FD1BD57}"/>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0FA3D5-201A-4750-99B6-4523FF046AB8}"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19320B86-F5C7-4E89-92E0-4E3156AA6BA5}">
      <dgm:prSet/>
      <dgm:spPr/>
      <dgm:t>
        <a:bodyPr/>
        <a:lstStyle/>
        <a:p>
          <a:pPr>
            <a:lnSpc>
              <a:spcPct val="100000"/>
            </a:lnSpc>
          </a:pPr>
          <a:r>
            <a:rPr lang="en-US">
              <a:solidFill>
                <a:schemeClr val="bg1"/>
              </a:solidFill>
            </a:rPr>
            <a:t>Challenges and Regenerative Future of Tampere</a:t>
          </a:r>
        </a:p>
      </dgm:t>
    </dgm:pt>
    <dgm:pt modelId="{C1D3C164-7186-4DCA-A41C-BEB5E113442A}" type="parTrans" cxnId="{90E3A8E5-091C-4CAC-BFAE-A19114DE71F7}">
      <dgm:prSet/>
      <dgm:spPr/>
      <dgm:t>
        <a:bodyPr/>
        <a:lstStyle/>
        <a:p>
          <a:endParaRPr lang="en-US"/>
        </a:p>
      </dgm:t>
    </dgm:pt>
    <dgm:pt modelId="{1C55536C-82F9-45F4-9F84-15EDCA15BA29}" type="sibTrans" cxnId="{90E3A8E5-091C-4CAC-BFAE-A19114DE71F7}">
      <dgm:prSet/>
      <dgm:spPr/>
      <dgm:t>
        <a:bodyPr/>
        <a:lstStyle/>
        <a:p>
          <a:pPr>
            <a:lnSpc>
              <a:spcPct val="100000"/>
            </a:lnSpc>
          </a:pPr>
          <a:endParaRPr lang="en-US"/>
        </a:p>
      </dgm:t>
    </dgm:pt>
    <dgm:pt modelId="{7A021084-8B34-46D0-B3D4-C8A23CBC9826}">
      <dgm:prSet/>
      <dgm:spPr/>
      <dgm:t>
        <a:bodyPr/>
        <a:lstStyle/>
        <a:p>
          <a:pPr>
            <a:lnSpc>
              <a:spcPct val="100000"/>
            </a:lnSpc>
          </a:pPr>
          <a:r>
            <a:rPr lang="en-US">
              <a:solidFill>
                <a:schemeClr val="bg1"/>
              </a:solidFill>
            </a:rPr>
            <a:t>Regenerative </a:t>
          </a:r>
          <a:r>
            <a:rPr lang="en-US" err="1">
              <a:solidFill>
                <a:schemeClr val="bg1"/>
              </a:solidFill>
            </a:rPr>
            <a:t>Kaukajärvi</a:t>
          </a:r>
          <a:endParaRPr lang="en-US">
            <a:solidFill>
              <a:schemeClr val="bg1"/>
            </a:solidFill>
          </a:endParaRPr>
        </a:p>
      </dgm:t>
    </dgm:pt>
    <dgm:pt modelId="{6C591CDB-D07F-49AA-B13F-186C71F5E3F5}" type="parTrans" cxnId="{4D7836D0-3F81-4336-8C7E-C9088309004E}">
      <dgm:prSet/>
      <dgm:spPr/>
      <dgm:t>
        <a:bodyPr/>
        <a:lstStyle/>
        <a:p>
          <a:endParaRPr lang="en-US"/>
        </a:p>
      </dgm:t>
    </dgm:pt>
    <dgm:pt modelId="{F40EC2E1-698F-49C8-A19C-64E17085F410}" type="sibTrans" cxnId="{4D7836D0-3F81-4336-8C7E-C9088309004E}">
      <dgm:prSet/>
      <dgm:spPr/>
      <dgm:t>
        <a:bodyPr/>
        <a:lstStyle/>
        <a:p>
          <a:pPr>
            <a:lnSpc>
              <a:spcPct val="100000"/>
            </a:lnSpc>
          </a:pPr>
          <a:endParaRPr lang="en-US"/>
        </a:p>
      </dgm:t>
    </dgm:pt>
    <dgm:pt modelId="{A88EFA96-22CE-4444-819C-DAED4DE7D4A6}">
      <dgm:prSet/>
      <dgm:spPr/>
      <dgm:t>
        <a:bodyPr/>
        <a:lstStyle/>
        <a:p>
          <a:pPr>
            <a:lnSpc>
              <a:spcPct val="100000"/>
            </a:lnSpc>
          </a:pPr>
          <a:r>
            <a:rPr lang="en-US" err="1">
              <a:solidFill>
                <a:schemeClr val="bg1"/>
              </a:solidFill>
            </a:rPr>
            <a:t>Haihara</a:t>
          </a:r>
          <a:r>
            <a:rPr lang="en-US">
              <a:solidFill>
                <a:schemeClr val="bg1"/>
              </a:solidFill>
            </a:rPr>
            <a:t> Art Village</a:t>
          </a:r>
        </a:p>
      </dgm:t>
    </dgm:pt>
    <dgm:pt modelId="{83E9C3C4-4E90-417D-8361-7B449264D94B}" type="parTrans" cxnId="{2A47E688-4614-4CAB-92B0-9DAE7B4C946F}">
      <dgm:prSet/>
      <dgm:spPr/>
      <dgm:t>
        <a:bodyPr/>
        <a:lstStyle/>
        <a:p>
          <a:endParaRPr lang="en-US"/>
        </a:p>
      </dgm:t>
    </dgm:pt>
    <dgm:pt modelId="{B6A78672-5E38-4C3B-A91A-EC29C5DCB0D8}" type="sibTrans" cxnId="{2A47E688-4614-4CAB-92B0-9DAE7B4C946F}">
      <dgm:prSet/>
      <dgm:spPr/>
      <dgm:t>
        <a:bodyPr/>
        <a:lstStyle/>
        <a:p>
          <a:pPr>
            <a:lnSpc>
              <a:spcPct val="100000"/>
            </a:lnSpc>
          </a:pPr>
          <a:endParaRPr lang="en-US"/>
        </a:p>
      </dgm:t>
    </dgm:pt>
    <dgm:pt modelId="{11BC67EB-9696-40AA-BD3B-3AFAC516820A}">
      <dgm:prSet/>
      <dgm:spPr/>
      <dgm:t>
        <a:bodyPr/>
        <a:lstStyle/>
        <a:p>
          <a:pPr>
            <a:lnSpc>
              <a:spcPct val="100000"/>
            </a:lnSpc>
          </a:pPr>
          <a:r>
            <a:rPr lang="en-US">
              <a:solidFill>
                <a:schemeClr val="bg1"/>
              </a:solidFill>
            </a:rPr>
            <a:t>Connecting </a:t>
          </a:r>
          <a:r>
            <a:rPr lang="en-US" err="1">
              <a:solidFill>
                <a:schemeClr val="bg1"/>
              </a:solidFill>
            </a:rPr>
            <a:t>Kaukajärvi</a:t>
          </a:r>
          <a:r>
            <a:rPr lang="en-US">
              <a:solidFill>
                <a:schemeClr val="bg1"/>
              </a:solidFill>
            </a:rPr>
            <a:t> and </a:t>
          </a:r>
          <a:r>
            <a:rPr lang="en-US" err="1">
              <a:solidFill>
                <a:schemeClr val="bg1"/>
              </a:solidFill>
            </a:rPr>
            <a:t>Haihara</a:t>
          </a:r>
          <a:r>
            <a:rPr lang="en-US">
              <a:solidFill>
                <a:schemeClr val="bg1"/>
              </a:solidFill>
            </a:rPr>
            <a:t> to the wider urban Finland</a:t>
          </a:r>
        </a:p>
      </dgm:t>
    </dgm:pt>
    <dgm:pt modelId="{9C71869B-1D20-4F64-8A50-BDFF8D1F517A}" type="parTrans" cxnId="{236BDEF7-DD02-4F94-ACA1-7F52F7EE8ECE}">
      <dgm:prSet/>
      <dgm:spPr/>
      <dgm:t>
        <a:bodyPr/>
        <a:lstStyle/>
        <a:p>
          <a:endParaRPr lang="en-US"/>
        </a:p>
      </dgm:t>
    </dgm:pt>
    <dgm:pt modelId="{D3B4A033-BE11-4739-A6D3-58D764FB524A}" type="sibTrans" cxnId="{236BDEF7-DD02-4F94-ACA1-7F52F7EE8ECE}">
      <dgm:prSet/>
      <dgm:spPr/>
      <dgm:t>
        <a:bodyPr/>
        <a:lstStyle/>
        <a:p>
          <a:pPr>
            <a:lnSpc>
              <a:spcPct val="100000"/>
            </a:lnSpc>
          </a:pPr>
          <a:endParaRPr lang="en-US"/>
        </a:p>
      </dgm:t>
    </dgm:pt>
    <dgm:pt modelId="{454F3F61-0B53-4119-BF5B-93EA35FF2792}">
      <dgm:prSet phldr="0"/>
      <dgm:spPr/>
      <dgm:t>
        <a:bodyPr/>
        <a:lstStyle/>
        <a:p>
          <a:pPr>
            <a:lnSpc>
              <a:spcPct val="100000"/>
            </a:lnSpc>
          </a:pPr>
          <a:r>
            <a:rPr lang="en-US">
              <a:solidFill>
                <a:schemeClr val="bg1"/>
              </a:solidFill>
              <a:latin typeface="Aptos Display" panose="02110004020202020204"/>
            </a:rPr>
            <a:t>Conclusion</a:t>
          </a:r>
        </a:p>
      </dgm:t>
    </dgm:pt>
    <dgm:pt modelId="{4979D863-4B18-4F36-802C-ACC8624AC843}" type="parTrans" cxnId="{FA49C1BC-5658-4513-AE61-A2BFB626966A}">
      <dgm:prSet/>
      <dgm:spPr/>
      <dgm:t>
        <a:bodyPr/>
        <a:lstStyle/>
        <a:p>
          <a:endParaRPr lang="en-US"/>
        </a:p>
      </dgm:t>
    </dgm:pt>
    <dgm:pt modelId="{8B730936-2CD6-42C1-94DF-79A519D40F10}" type="sibTrans" cxnId="{FA49C1BC-5658-4513-AE61-A2BFB626966A}">
      <dgm:prSet/>
      <dgm:spPr/>
      <dgm:t>
        <a:bodyPr/>
        <a:lstStyle/>
        <a:p>
          <a:endParaRPr lang="en-US"/>
        </a:p>
      </dgm:t>
    </dgm:pt>
    <dgm:pt modelId="{2E3A9B24-9387-46F4-B1AA-41A5C7FFA59E}">
      <dgm:prSet phldr="0"/>
      <dgm:spPr/>
      <dgm:t>
        <a:bodyPr/>
        <a:lstStyle/>
        <a:p>
          <a:pPr>
            <a:lnSpc>
              <a:spcPct val="100000"/>
            </a:lnSpc>
          </a:pPr>
          <a:r>
            <a:rPr lang="en-US">
              <a:solidFill>
                <a:schemeClr val="bg1"/>
              </a:solidFill>
              <a:latin typeface="Aptos Display" panose="02110004020202020204"/>
            </a:rPr>
            <a:t>Team Aura Introduction</a:t>
          </a:r>
        </a:p>
      </dgm:t>
    </dgm:pt>
    <dgm:pt modelId="{8EEC2E19-3C1A-450C-A9B2-9B123F11E973}" type="parTrans" cxnId="{EA411A7B-8D80-4085-A077-D4FA6B77D6CE}">
      <dgm:prSet/>
      <dgm:spPr/>
      <dgm:t>
        <a:bodyPr/>
        <a:lstStyle/>
        <a:p>
          <a:endParaRPr lang="en-US"/>
        </a:p>
      </dgm:t>
    </dgm:pt>
    <dgm:pt modelId="{FBAB8091-D3A0-4697-83DD-DB61D5B0CA52}" type="sibTrans" cxnId="{EA411A7B-8D80-4085-A077-D4FA6B77D6CE}">
      <dgm:prSet/>
      <dgm:spPr/>
      <dgm:t>
        <a:bodyPr/>
        <a:lstStyle/>
        <a:p>
          <a:pPr>
            <a:lnSpc>
              <a:spcPct val="100000"/>
            </a:lnSpc>
          </a:pPr>
          <a:endParaRPr lang="en-US"/>
        </a:p>
      </dgm:t>
    </dgm:pt>
    <dgm:pt modelId="{B35712D9-5F53-410E-9392-13866D5AF7BE}" type="pres">
      <dgm:prSet presAssocID="{200FA3D5-201A-4750-99B6-4523FF046AB8}" presName="root" presStyleCnt="0">
        <dgm:presLayoutVars>
          <dgm:dir/>
          <dgm:resizeHandles val="exact"/>
        </dgm:presLayoutVars>
      </dgm:prSet>
      <dgm:spPr/>
    </dgm:pt>
    <dgm:pt modelId="{7EF6EAB3-AF48-4F1B-9E03-63EDC033B09F}" type="pres">
      <dgm:prSet presAssocID="{200FA3D5-201A-4750-99B6-4523FF046AB8}" presName="container" presStyleCnt="0">
        <dgm:presLayoutVars>
          <dgm:dir/>
          <dgm:resizeHandles val="exact"/>
        </dgm:presLayoutVars>
      </dgm:prSet>
      <dgm:spPr/>
    </dgm:pt>
    <dgm:pt modelId="{CE68CC37-F314-4182-8B14-A1C5BDD71589}" type="pres">
      <dgm:prSet presAssocID="{2E3A9B24-9387-46F4-B1AA-41A5C7FFA59E}" presName="compNode" presStyleCnt="0"/>
      <dgm:spPr/>
    </dgm:pt>
    <dgm:pt modelId="{01410566-5A20-44AE-9913-0C34437E52E1}" type="pres">
      <dgm:prSet presAssocID="{2E3A9B24-9387-46F4-B1AA-41A5C7FFA59E}" presName="iconBgRect" presStyleLbl="bgShp" presStyleIdx="0" presStyleCnt="6"/>
      <dgm:spPr/>
    </dgm:pt>
    <dgm:pt modelId="{A78F8E45-A821-46EA-9767-62B7C29802DC}" type="pres">
      <dgm:prSet presAssocID="{2E3A9B24-9387-46F4-B1AA-41A5C7FFA59E}"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actory"/>
        </a:ext>
      </dgm:extLst>
    </dgm:pt>
    <dgm:pt modelId="{53B69E9D-8544-4B66-AE4A-6C0BD3F07EDA}" type="pres">
      <dgm:prSet presAssocID="{2E3A9B24-9387-46F4-B1AA-41A5C7FFA59E}" presName="spaceRect" presStyleCnt="0"/>
      <dgm:spPr/>
    </dgm:pt>
    <dgm:pt modelId="{6B709C98-C258-4F42-A598-3920F6ED0AFE}" type="pres">
      <dgm:prSet presAssocID="{2E3A9B24-9387-46F4-B1AA-41A5C7FFA59E}" presName="textRect" presStyleLbl="revTx" presStyleIdx="0" presStyleCnt="6">
        <dgm:presLayoutVars>
          <dgm:chMax val="1"/>
          <dgm:chPref val="1"/>
        </dgm:presLayoutVars>
      </dgm:prSet>
      <dgm:spPr/>
    </dgm:pt>
    <dgm:pt modelId="{C627827B-5C3B-4BE0-91BC-6C9E37E8AEEC}" type="pres">
      <dgm:prSet presAssocID="{FBAB8091-D3A0-4697-83DD-DB61D5B0CA52}" presName="sibTrans" presStyleLbl="sibTrans2D1" presStyleIdx="0" presStyleCnt="0"/>
      <dgm:spPr/>
    </dgm:pt>
    <dgm:pt modelId="{C39E868D-D25D-44E7-858B-CA46CE3C68FF}" type="pres">
      <dgm:prSet presAssocID="{19320B86-F5C7-4E89-92E0-4E3156AA6BA5}" presName="compNode" presStyleCnt="0"/>
      <dgm:spPr/>
    </dgm:pt>
    <dgm:pt modelId="{03451643-2F53-4EC3-AA43-200DF661E711}" type="pres">
      <dgm:prSet presAssocID="{19320B86-F5C7-4E89-92E0-4E3156AA6BA5}" presName="iconBgRect" presStyleLbl="bgShp" presStyleIdx="1" presStyleCnt="6"/>
      <dgm:spPr/>
    </dgm:pt>
    <dgm:pt modelId="{E9F6F247-CA32-4960-89CA-A4CE74A79B9F}" type="pres">
      <dgm:prSet presAssocID="{19320B86-F5C7-4E89-92E0-4E3156AA6BA5}"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eaf"/>
        </a:ext>
      </dgm:extLst>
    </dgm:pt>
    <dgm:pt modelId="{E18702D1-1EE3-40A0-AB5A-50A7B8D9087F}" type="pres">
      <dgm:prSet presAssocID="{19320B86-F5C7-4E89-92E0-4E3156AA6BA5}" presName="spaceRect" presStyleCnt="0"/>
      <dgm:spPr/>
    </dgm:pt>
    <dgm:pt modelId="{0DED2171-2E1A-4847-87BF-ADC1423B6A44}" type="pres">
      <dgm:prSet presAssocID="{19320B86-F5C7-4E89-92E0-4E3156AA6BA5}" presName="textRect" presStyleLbl="revTx" presStyleIdx="1" presStyleCnt="6">
        <dgm:presLayoutVars>
          <dgm:chMax val="1"/>
          <dgm:chPref val="1"/>
        </dgm:presLayoutVars>
      </dgm:prSet>
      <dgm:spPr/>
    </dgm:pt>
    <dgm:pt modelId="{3917D3AD-C309-46EA-A29B-024678E116CA}" type="pres">
      <dgm:prSet presAssocID="{1C55536C-82F9-45F4-9F84-15EDCA15BA29}" presName="sibTrans" presStyleLbl="sibTrans2D1" presStyleIdx="0" presStyleCnt="0"/>
      <dgm:spPr/>
    </dgm:pt>
    <dgm:pt modelId="{C22CA552-6150-4E7F-99D5-4FBEA7F2C805}" type="pres">
      <dgm:prSet presAssocID="{7A021084-8B34-46D0-B3D4-C8A23CBC9826}" presName="compNode" presStyleCnt="0"/>
      <dgm:spPr/>
    </dgm:pt>
    <dgm:pt modelId="{7C4A3EA5-2740-4F26-8672-83ABB9B88117}" type="pres">
      <dgm:prSet presAssocID="{7A021084-8B34-46D0-B3D4-C8A23CBC9826}" presName="iconBgRect" presStyleLbl="bgShp" presStyleIdx="2" presStyleCnt="6"/>
      <dgm:spPr/>
    </dgm:pt>
    <dgm:pt modelId="{7CB17A44-1D73-433D-BC02-2AC19EB3ED71}" type="pres">
      <dgm:prSet presAssocID="{7A021084-8B34-46D0-B3D4-C8A23CBC9826}"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alette"/>
        </a:ext>
      </dgm:extLst>
    </dgm:pt>
    <dgm:pt modelId="{E5C17358-6624-4046-BDE4-B6845EE1397D}" type="pres">
      <dgm:prSet presAssocID="{7A021084-8B34-46D0-B3D4-C8A23CBC9826}" presName="spaceRect" presStyleCnt="0"/>
      <dgm:spPr/>
    </dgm:pt>
    <dgm:pt modelId="{41488E8C-4020-48A0-8B8E-4DA542C3DEAE}" type="pres">
      <dgm:prSet presAssocID="{7A021084-8B34-46D0-B3D4-C8A23CBC9826}" presName="textRect" presStyleLbl="revTx" presStyleIdx="2" presStyleCnt="6">
        <dgm:presLayoutVars>
          <dgm:chMax val="1"/>
          <dgm:chPref val="1"/>
        </dgm:presLayoutVars>
      </dgm:prSet>
      <dgm:spPr/>
    </dgm:pt>
    <dgm:pt modelId="{2F5BAF7F-393C-464D-BFDD-A681ACCB205E}" type="pres">
      <dgm:prSet presAssocID="{F40EC2E1-698F-49C8-A19C-64E17085F410}" presName="sibTrans" presStyleLbl="sibTrans2D1" presStyleIdx="0" presStyleCnt="0"/>
      <dgm:spPr/>
    </dgm:pt>
    <dgm:pt modelId="{CEBD17B3-E6D7-424E-8436-60020C516D46}" type="pres">
      <dgm:prSet presAssocID="{A88EFA96-22CE-4444-819C-DAED4DE7D4A6}" presName="compNode" presStyleCnt="0"/>
      <dgm:spPr/>
    </dgm:pt>
    <dgm:pt modelId="{B8B6680C-2BC0-4505-8D3D-8E29121324BC}" type="pres">
      <dgm:prSet presAssocID="{A88EFA96-22CE-4444-819C-DAED4DE7D4A6}" presName="iconBgRect" presStyleLbl="bgShp" presStyleIdx="3" presStyleCnt="6"/>
      <dgm:spPr/>
    </dgm:pt>
    <dgm:pt modelId="{2FDDFF7E-A48C-422E-8E31-7BD6C95E5491}" type="pres">
      <dgm:prSet presAssocID="{A88EFA96-22CE-4444-819C-DAED4DE7D4A6}"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ity"/>
        </a:ext>
      </dgm:extLst>
    </dgm:pt>
    <dgm:pt modelId="{8132F60A-EF07-4370-A341-AD6340795B5C}" type="pres">
      <dgm:prSet presAssocID="{A88EFA96-22CE-4444-819C-DAED4DE7D4A6}" presName="spaceRect" presStyleCnt="0"/>
      <dgm:spPr/>
    </dgm:pt>
    <dgm:pt modelId="{9D6A2F73-36A4-4C3C-9B1E-FD34979FFED8}" type="pres">
      <dgm:prSet presAssocID="{A88EFA96-22CE-4444-819C-DAED4DE7D4A6}" presName="textRect" presStyleLbl="revTx" presStyleIdx="3" presStyleCnt="6">
        <dgm:presLayoutVars>
          <dgm:chMax val="1"/>
          <dgm:chPref val="1"/>
        </dgm:presLayoutVars>
      </dgm:prSet>
      <dgm:spPr/>
    </dgm:pt>
    <dgm:pt modelId="{2CCD396E-C4DD-4957-B4F1-03C32C16A658}" type="pres">
      <dgm:prSet presAssocID="{B6A78672-5E38-4C3B-A91A-EC29C5DCB0D8}" presName="sibTrans" presStyleLbl="sibTrans2D1" presStyleIdx="0" presStyleCnt="0"/>
      <dgm:spPr/>
    </dgm:pt>
    <dgm:pt modelId="{EA0D7C7E-4452-41B5-AECD-63ADBE17AAF7}" type="pres">
      <dgm:prSet presAssocID="{11BC67EB-9696-40AA-BD3B-3AFAC516820A}" presName="compNode" presStyleCnt="0"/>
      <dgm:spPr/>
    </dgm:pt>
    <dgm:pt modelId="{2E4A2D3C-1CF5-4878-9694-A4EBD1BCC288}" type="pres">
      <dgm:prSet presAssocID="{11BC67EB-9696-40AA-BD3B-3AFAC516820A}" presName="iconBgRect" presStyleLbl="bgShp" presStyleIdx="4" presStyleCnt="6"/>
      <dgm:spPr/>
    </dgm:pt>
    <dgm:pt modelId="{E6612C9A-2E01-4F6D-BC4B-097F97110DDA}" type="pres">
      <dgm:prSet presAssocID="{11BC67EB-9696-40AA-BD3B-3AFAC516820A}"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Gavel"/>
        </a:ext>
      </dgm:extLst>
    </dgm:pt>
    <dgm:pt modelId="{07E8ECE6-7BE1-4EAF-AC42-D41CC707351F}" type="pres">
      <dgm:prSet presAssocID="{11BC67EB-9696-40AA-BD3B-3AFAC516820A}" presName="spaceRect" presStyleCnt="0"/>
      <dgm:spPr/>
    </dgm:pt>
    <dgm:pt modelId="{F2686D28-0367-499D-A806-F538BFE79E3A}" type="pres">
      <dgm:prSet presAssocID="{11BC67EB-9696-40AA-BD3B-3AFAC516820A}" presName="textRect" presStyleLbl="revTx" presStyleIdx="4" presStyleCnt="6">
        <dgm:presLayoutVars>
          <dgm:chMax val="1"/>
          <dgm:chPref val="1"/>
        </dgm:presLayoutVars>
      </dgm:prSet>
      <dgm:spPr/>
    </dgm:pt>
    <dgm:pt modelId="{D390E25D-D0BF-4067-AFEE-C1319578F872}" type="pres">
      <dgm:prSet presAssocID="{D3B4A033-BE11-4739-A6D3-58D764FB524A}" presName="sibTrans" presStyleLbl="sibTrans2D1" presStyleIdx="0" presStyleCnt="0"/>
      <dgm:spPr/>
    </dgm:pt>
    <dgm:pt modelId="{C6ACBB5E-248D-4E19-B9A4-D681F45B68D5}" type="pres">
      <dgm:prSet presAssocID="{454F3F61-0B53-4119-BF5B-93EA35FF2792}" presName="compNode" presStyleCnt="0"/>
      <dgm:spPr/>
    </dgm:pt>
    <dgm:pt modelId="{37B717BE-28B0-4716-974A-F10792CCB4E6}" type="pres">
      <dgm:prSet presAssocID="{454F3F61-0B53-4119-BF5B-93EA35FF2792}" presName="iconBgRect" presStyleLbl="bgShp" presStyleIdx="5" presStyleCnt="6"/>
      <dgm:spPr/>
    </dgm:pt>
    <dgm:pt modelId="{2FC26D4E-63D8-4D59-A962-3C216A5BF9F8}" type="pres">
      <dgm:prSet presAssocID="{454F3F61-0B53-4119-BF5B-93EA35FF2792}"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Users"/>
        </a:ext>
      </dgm:extLst>
    </dgm:pt>
    <dgm:pt modelId="{DEA01249-B33F-4848-90AB-C7E6A2B85101}" type="pres">
      <dgm:prSet presAssocID="{454F3F61-0B53-4119-BF5B-93EA35FF2792}" presName="spaceRect" presStyleCnt="0"/>
      <dgm:spPr/>
    </dgm:pt>
    <dgm:pt modelId="{2051651B-8FF2-4302-B7A2-79415274742A}" type="pres">
      <dgm:prSet presAssocID="{454F3F61-0B53-4119-BF5B-93EA35FF2792}" presName="textRect" presStyleLbl="revTx" presStyleIdx="5" presStyleCnt="6">
        <dgm:presLayoutVars>
          <dgm:chMax val="1"/>
          <dgm:chPref val="1"/>
        </dgm:presLayoutVars>
      </dgm:prSet>
      <dgm:spPr/>
    </dgm:pt>
  </dgm:ptLst>
  <dgm:cxnLst>
    <dgm:cxn modelId="{12F2C715-828E-4BCC-9390-B3501AD49259}" type="presOf" srcId="{19320B86-F5C7-4E89-92E0-4E3156AA6BA5}" destId="{0DED2171-2E1A-4847-87BF-ADC1423B6A44}" srcOrd="0" destOrd="0" presId="urn:microsoft.com/office/officeart/2018/2/layout/IconCircleList"/>
    <dgm:cxn modelId="{13C7091C-63EA-4C4C-8DEC-03CFC220F362}" type="presOf" srcId="{200FA3D5-201A-4750-99B6-4523FF046AB8}" destId="{B35712D9-5F53-410E-9392-13866D5AF7BE}" srcOrd="0" destOrd="0" presId="urn:microsoft.com/office/officeart/2018/2/layout/IconCircleList"/>
    <dgm:cxn modelId="{4224371F-6E5C-4F83-9C87-1DC7911CE763}" type="presOf" srcId="{A88EFA96-22CE-4444-819C-DAED4DE7D4A6}" destId="{9D6A2F73-36A4-4C3C-9B1E-FD34979FFED8}" srcOrd="0" destOrd="0" presId="urn:microsoft.com/office/officeart/2018/2/layout/IconCircleList"/>
    <dgm:cxn modelId="{20A39A22-144A-4208-A19D-6F39C6FE251F}" type="presOf" srcId="{1C55536C-82F9-45F4-9F84-15EDCA15BA29}" destId="{3917D3AD-C309-46EA-A29B-024678E116CA}" srcOrd="0" destOrd="0" presId="urn:microsoft.com/office/officeart/2018/2/layout/IconCircleList"/>
    <dgm:cxn modelId="{957DDF2B-118A-40C1-9E1C-DC82D6866CC9}" type="presOf" srcId="{11BC67EB-9696-40AA-BD3B-3AFAC516820A}" destId="{F2686D28-0367-499D-A806-F538BFE79E3A}" srcOrd="0" destOrd="0" presId="urn:microsoft.com/office/officeart/2018/2/layout/IconCircleList"/>
    <dgm:cxn modelId="{7568442D-A872-49C8-92E0-247B8FBA5324}" type="presOf" srcId="{F40EC2E1-698F-49C8-A19C-64E17085F410}" destId="{2F5BAF7F-393C-464D-BFDD-A681ACCB205E}" srcOrd="0" destOrd="0" presId="urn:microsoft.com/office/officeart/2018/2/layout/IconCircleList"/>
    <dgm:cxn modelId="{9F96423A-1C2C-4D72-935B-76B5DF26D07D}" type="presOf" srcId="{D3B4A033-BE11-4739-A6D3-58D764FB524A}" destId="{D390E25D-D0BF-4067-AFEE-C1319578F872}" srcOrd="0" destOrd="0" presId="urn:microsoft.com/office/officeart/2018/2/layout/IconCircleList"/>
    <dgm:cxn modelId="{72EFBC3D-2A34-4627-B7B6-905CA4AA5903}" type="presOf" srcId="{B6A78672-5E38-4C3B-A91A-EC29C5DCB0D8}" destId="{2CCD396E-C4DD-4957-B4F1-03C32C16A658}" srcOrd="0" destOrd="0" presId="urn:microsoft.com/office/officeart/2018/2/layout/IconCircleList"/>
    <dgm:cxn modelId="{4025923F-B42B-44AC-83F8-BA2A6696BF51}" type="presOf" srcId="{2E3A9B24-9387-46F4-B1AA-41A5C7FFA59E}" destId="{6B709C98-C258-4F42-A598-3920F6ED0AFE}" srcOrd="0" destOrd="0" presId="urn:microsoft.com/office/officeart/2018/2/layout/IconCircleList"/>
    <dgm:cxn modelId="{2E2C1F6F-9740-4EAC-8F03-2E8CF9B9EEC1}" type="presOf" srcId="{454F3F61-0B53-4119-BF5B-93EA35FF2792}" destId="{2051651B-8FF2-4302-B7A2-79415274742A}" srcOrd="0" destOrd="0" presId="urn:microsoft.com/office/officeart/2018/2/layout/IconCircleList"/>
    <dgm:cxn modelId="{EA411A7B-8D80-4085-A077-D4FA6B77D6CE}" srcId="{200FA3D5-201A-4750-99B6-4523FF046AB8}" destId="{2E3A9B24-9387-46F4-B1AA-41A5C7FFA59E}" srcOrd="0" destOrd="0" parTransId="{8EEC2E19-3C1A-450C-A9B2-9B123F11E973}" sibTransId="{FBAB8091-D3A0-4697-83DD-DB61D5B0CA52}"/>
    <dgm:cxn modelId="{2A47E688-4614-4CAB-92B0-9DAE7B4C946F}" srcId="{200FA3D5-201A-4750-99B6-4523FF046AB8}" destId="{A88EFA96-22CE-4444-819C-DAED4DE7D4A6}" srcOrd="3" destOrd="0" parTransId="{83E9C3C4-4E90-417D-8361-7B449264D94B}" sibTransId="{B6A78672-5E38-4C3B-A91A-EC29C5DCB0D8}"/>
    <dgm:cxn modelId="{4E788C8F-A7EA-4C39-9E44-118202CC0454}" type="presOf" srcId="{FBAB8091-D3A0-4697-83DD-DB61D5B0CA52}" destId="{C627827B-5C3B-4BE0-91BC-6C9E37E8AEEC}" srcOrd="0" destOrd="0" presId="urn:microsoft.com/office/officeart/2018/2/layout/IconCircleList"/>
    <dgm:cxn modelId="{FA49C1BC-5658-4513-AE61-A2BFB626966A}" srcId="{200FA3D5-201A-4750-99B6-4523FF046AB8}" destId="{454F3F61-0B53-4119-BF5B-93EA35FF2792}" srcOrd="5" destOrd="0" parTransId="{4979D863-4B18-4F36-802C-ACC8624AC843}" sibTransId="{8B730936-2CD6-42C1-94DF-79A519D40F10}"/>
    <dgm:cxn modelId="{4D7836D0-3F81-4336-8C7E-C9088309004E}" srcId="{200FA3D5-201A-4750-99B6-4523FF046AB8}" destId="{7A021084-8B34-46D0-B3D4-C8A23CBC9826}" srcOrd="2" destOrd="0" parTransId="{6C591CDB-D07F-49AA-B13F-186C71F5E3F5}" sibTransId="{F40EC2E1-698F-49C8-A19C-64E17085F410}"/>
    <dgm:cxn modelId="{90E3A8E5-091C-4CAC-BFAE-A19114DE71F7}" srcId="{200FA3D5-201A-4750-99B6-4523FF046AB8}" destId="{19320B86-F5C7-4E89-92E0-4E3156AA6BA5}" srcOrd="1" destOrd="0" parTransId="{C1D3C164-7186-4DCA-A41C-BEB5E113442A}" sibTransId="{1C55536C-82F9-45F4-9F84-15EDCA15BA29}"/>
    <dgm:cxn modelId="{236BDEF7-DD02-4F94-ACA1-7F52F7EE8ECE}" srcId="{200FA3D5-201A-4750-99B6-4523FF046AB8}" destId="{11BC67EB-9696-40AA-BD3B-3AFAC516820A}" srcOrd="4" destOrd="0" parTransId="{9C71869B-1D20-4F64-8A50-BDFF8D1F517A}" sibTransId="{D3B4A033-BE11-4739-A6D3-58D764FB524A}"/>
    <dgm:cxn modelId="{4F047BF9-B670-4DB4-9CF8-D06EC2A4C6D0}" type="presOf" srcId="{7A021084-8B34-46D0-B3D4-C8A23CBC9826}" destId="{41488E8C-4020-48A0-8B8E-4DA542C3DEAE}" srcOrd="0" destOrd="0" presId="urn:microsoft.com/office/officeart/2018/2/layout/IconCircleList"/>
    <dgm:cxn modelId="{5B94F21F-CB54-4F9E-9C03-4FB213216713}" type="presParOf" srcId="{B35712D9-5F53-410E-9392-13866D5AF7BE}" destId="{7EF6EAB3-AF48-4F1B-9E03-63EDC033B09F}" srcOrd="0" destOrd="0" presId="urn:microsoft.com/office/officeart/2018/2/layout/IconCircleList"/>
    <dgm:cxn modelId="{E0716685-B46D-4A6B-A2D7-396795F85B69}" type="presParOf" srcId="{7EF6EAB3-AF48-4F1B-9E03-63EDC033B09F}" destId="{CE68CC37-F314-4182-8B14-A1C5BDD71589}" srcOrd="0" destOrd="0" presId="urn:microsoft.com/office/officeart/2018/2/layout/IconCircleList"/>
    <dgm:cxn modelId="{BCA7E53A-EAFF-4F1B-9738-DBB4A135FB47}" type="presParOf" srcId="{CE68CC37-F314-4182-8B14-A1C5BDD71589}" destId="{01410566-5A20-44AE-9913-0C34437E52E1}" srcOrd="0" destOrd="0" presId="urn:microsoft.com/office/officeart/2018/2/layout/IconCircleList"/>
    <dgm:cxn modelId="{3CC8DE97-3254-4EBD-97FE-A449438EC586}" type="presParOf" srcId="{CE68CC37-F314-4182-8B14-A1C5BDD71589}" destId="{A78F8E45-A821-46EA-9767-62B7C29802DC}" srcOrd="1" destOrd="0" presId="urn:microsoft.com/office/officeart/2018/2/layout/IconCircleList"/>
    <dgm:cxn modelId="{ACD1AE69-23FD-44FA-BCC2-089D7778620E}" type="presParOf" srcId="{CE68CC37-F314-4182-8B14-A1C5BDD71589}" destId="{53B69E9D-8544-4B66-AE4A-6C0BD3F07EDA}" srcOrd="2" destOrd="0" presId="urn:microsoft.com/office/officeart/2018/2/layout/IconCircleList"/>
    <dgm:cxn modelId="{A52B4256-183B-401A-A38D-BAEC11C1F5B1}" type="presParOf" srcId="{CE68CC37-F314-4182-8B14-A1C5BDD71589}" destId="{6B709C98-C258-4F42-A598-3920F6ED0AFE}" srcOrd="3" destOrd="0" presId="urn:microsoft.com/office/officeart/2018/2/layout/IconCircleList"/>
    <dgm:cxn modelId="{4F68B935-EE14-48DB-AB20-CE0080C5869B}" type="presParOf" srcId="{7EF6EAB3-AF48-4F1B-9E03-63EDC033B09F}" destId="{C627827B-5C3B-4BE0-91BC-6C9E37E8AEEC}" srcOrd="1" destOrd="0" presId="urn:microsoft.com/office/officeart/2018/2/layout/IconCircleList"/>
    <dgm:cxn modelId="{A5E2DEBE-E54F-4AAE-B6A2-770B4BFEB536}" type="presParOf" srcId="{7EF6EAB3-AF48-4F1B-9E03-63EDC033B09F}" destId="{C39E868D-D25D-44E7-858B-CA46CE3C68FF}" srcOrd="2" destOrd="0" presId="urn:microsoft.com/office/officeart/2018/2/layout/IconCircleList"/>
    <dgm:cxn modelId="{6B374C5A-0ED3-4965-ACB3-84285EDCD6AA}" type="presParOf" srcId="{C39E868D-D25D-44E7-858B-CA46CE3C68FF}" destId="{03451643-2F53-4EC3-AA43-200DF661E711}" srcOrd="0" destOrd="0" presId="urn:microsoft.com/office/officeart/2018/2/layout/IconCircleList"/>
    <dgm:cxn modelId="{24D7D994-056B-47CB-879F-073ACDCA4A33}" type="presParOf" srcId="{C39E868D-D25D-44E7-858B-CA46CE3C68FF}" destId="{E9F6F247-CA32-4960-89CA-A4CE74A79B9F}" srcOrd="1" destOrd="0" presId="urn:microsoft.com/office/officeart/2018/2/layout/IconCircleList"/>
    <dgm:cxn modelId="{8B54C751-B5AC-497F-9B50-58230AB2B784}" type="presParOf" srcId="{C39E868D-D25D-44E7-858B-CA46CE3C68FF}" destId="{E18702D1-1EE3-40A0-AB5A-50A7B8D9087F}" srcOrd="2" destOrd="0" presId="urn:microsoft.com/office/officeart/2018/2/layout/IconCircleList"/>
    <dgm:cxn modelId="{9C701289-283E-4F08-AB80-D171ECBF2AE9}" type="presParOf" srcId="{C39E868D-D25D-44E7-858B-CA46CE3C68FF}" destId="{0DED2171-2E1A-4847-87BF-ADC1423B6A44}" srcOrd="3" destOrd="0" presId="urn:microsoft.com/office/officeart/2018/2/layout/IconCircleList"/>
    <dgm:cxn modelId="{9BE3FFF5-76EE-4F5E-B7F8-E536081063A1}" type="presParOf" srcId="{7EF6EAB3-AF48-4F1B-9E03-63EDC033B09F}" destId="{3917D3AD-C309-46EA-A29B-024678E116CA}" srcOrd="3" destOrd="0" presId="urn:microsoft.com/office/officeart/2018/2/layout/IconCircleList"/>
    <dgm:cxn modelId="{8B9B6C59-2AB0-4457-A32B-665B62B5009A}" type="presParOf" srcId="{7EF6EAB3-AF48-4F1B-9E03-63EDC033B09F}" destId="{C22CA552-6150-4E7F-99D5-4FBEA7F2C805}" srcOrd="4" destOrd="0" presId="urn:microsoft.com/office/officeart/2018/2/layout/IconCircleList"/>
    <dgm:cxn modelId="{C2C8582D-F627-4ADB-9553-C9447A0A632B}" type="presParOf" srcId="{C22CA552-6150-4E7F-99D5-4FBEA7F2C805}" destId="{7C4A3EA5-2740-4F26-8672-83ABB9B88117}" srcOrd="0" destOrd="0" presId="urn:microsoft.com/office/officeart/2018/2/layout/IconCircleList"/>
    <dgm:cxn modelId="{7CED6D19-1AA8-4840-A114-FFCB6D62D055}" type="presParOf" srcId="{C22CA552-6150-4E7F-99D5-4FBEA7F2C805}" destId="{7CB17A44-1D73-433D-BC02-2AC19EB3ED71}" srcOrd="1" destOrd="0" presId="urn:microsoft.com/office/officeart/2018/2/layout/IconCircleList"/>
    <dgm:cxn modelId="{1C882DED-A406-4929-84E7-FDCBA1892C03}" type="presParOf" srcId="{C22CA552-6150-4E7F-99D5-4FBEA7F2C805}" destId="{E5C17358-6624-4046-BDE4-B6845EE1397D}" srcOrd="2" destOrd="0" presId="urn:microsoft.com/office/officeart/2018/2/layout/IconCircleList"/>
    <dgm:cxn modelId="{B4779BA2-3D6E-47D3-80F5-8F17C15420F6}" type="presParOf" srcId="{C22CA552-6150-4E7F-99D5-4FBEA7F2C805}" destId="{41488E8C-4020-48A0-8B8E-4DA542C3DEAE}" srcOrd="3" destOrd="0" presId="urn:microsoft.com/office/officeart/2018/2/layout/IconCircleList"/>
    <dgm:cxn modelId="{2B7B93C9-5A6C-47E1-82AD-AC641CCC5847}" type="presParOf" srcId="{7EF6EAB3-AF48-4F1B-9E03-63EDC033B09F}" destId="{2F5BAF7F-393C-464D-BFDD-A681ACCB205E}" srcOrd="5" destOrd="0" presId="urn:microsoft.com/office/officeart/2018/2/layout/IconCircleList"/>
    <dgm:cxn modelId="{D69BD356-B9E3-4757-9C8F-E9B4C02A286F}" type="presParOf" srcId="{7EF6EAB3-AF48-4F1B-9E03-63EDC033B09F}" destId="{CEBD17B3-E6D7-424E-8436-60020C516D46}" srcOrd="6" destOrd="0" presId="urn:microsoft.com/office/officeart/2018/2/layout/IconCircleList"/>
    <dgm:cxn modelId="{2E0113F4-779B-4484-9FC9-4C7C8EF0D021}" type="presParOf" srcId="{CEBD17B3-E6D7-424E-8436-60020C516D46}" destId="{B8B6680C-2BC0-4505-8D3D-8E29121324BC}" srcOrd="0" destOrd="0" presId="urn:microsoft.com/office/officeart/2018/2/layout/IconCircleList"/>
    <dgm:cxn modelId="{C3C8FC83-6E3F-462C-82BB-26D44956CCD2}" type="presParOf" srcId="{CEBD17B3-E6D7-424E-8436-60020C516D46}" destId="{2FDDFF7E-A48C-422E-8E31-7BD6C95E5491}" srcOrd="1" destOrd="0" presId="urn:microsoft.com/office/officeart/2018/2/layout/IconCircleList"/>
    <dgm:cxn modelId="{09C28FFF-91DB-4F39-8B76-C4553E35941B}" type="presParOf" srcId="{CEBD17B3-E6D7-424E-8436-60020C516D46}" destId="{8132F60A-EF07-4370-A341-AD6340795B5C}" srcOrd="2" destOrd="0" presId="urn:microsoft.com/office/officeart/2018/2/layout/IconCircleList"/>
    <dgm:cxn modelId="{CBDD505D-F092-4E58-820E-69FF0236075B}" type="presParOf" srcId="{CEBD17B3-E6D7-424E-8436-60020C516D46}" destId="{9D6A2F73-36A4-4C3C-9B1E-FD34979FFED8}" srcOrd="3" destOrd="0" presId="urn:microsoft.com/office/officeart/2018/2/layout/IconCircleList"/>
    <dgm:cxn modelId="{B36A41C7-6D25-4DF4-9441-FDBBF4275E84}" type="presParOf" srcId="{7EF6EAB3-AF48-4F1B-9E03-63EDC033B09F}" destId="{2CCD396E-C4DD-4957-B4F1-03C32C16A658}" srcOrd="7" destOrd="0" presId="urn:microsoft.com/office/officeart/2018/2/layout/IconCircleList"/>
    <dgm:cxn modelId="{BB10E137-6F6B-4970-B854-2FF6A18A76AC}" type="presParOf" srcId="{7EF6EAB3-AF48-4F1B-9E03-63EDC033B09F}" destId="{EA0D7C7E-4452-41B5-AECD-63ADBE17AAF7}" srcOrd="8" destOrd="0" presId="urn:microsoft.com/office/officeart/2018/2/layout/IconCircleList"/>
    <dgm:cxn modelId="{D97DE272-0D3E-438B-A98C-52CBE16E805F}" type="presParOf" srcId="{EA0D7C7E-4452-41B5-AECD-63ADBE17AAF7}" destId="{2E4A2D3C-1CF5-4878-9694-A4EBD1BCC288}" srcOrd="0" destOrd="0" presId="urn:microsoft.com/office/officeart/2018/2/layout/IconCircleList"/>
    <dgm:cxn modelId="{687E1300-3B84-4821-B6D7-F4E6A684C339}" type="presParOf" srcId="{EA0D7C7E-4452-41B5-AECD-63ADBE17AAF7}" destId="{E6612C9A-2E01-4F6D-BC4B-097F97110DDA}" srcOrd="1" destOrd="0" presId="urn:microsoft.com/office/officeart/2018/2/layout/IconCircleList"/>
    <dgm:cxn modelId="{87A1F064-EAB3-4D93-97F8-A3BDA9CBFC46}" type="presParOf" srcId="{EA0D7C7E-4452-41B5-AECD-63ADBE17AAF7}" destId="{07E8ECE6-7BE1-4EAF-AC42-D41CC707351F}" srcOrd="2" destOrd="0" presId="urn:microsoft.com/office/officeart/2018/2/layout/IconCircleList"/>
    <dgm:cxn modelId="{E88D0E58-FB01-48CC-ADB0-396219261B12}" type="presParOf" srcId="{EA0D7C7E-4452-41B5-AECD-63ADBE17AAF7}" destId="{F2686D28-0367-499D-A806-F538BFE79E3A}" srcOrd="3" destOrd="0" presId="urn:microsoft.com/office/officeart/2018/2/layout/IconCircleList"/>
    <dgm:cxn modelId="{22D5C8A1-7CBE-4839-AE1E-116D990131C9}" type="presParOf" srcId="{7EF6EAB3-AF48-4F1B-9E03-63EDC033B09F}" destId="{D390E25D-D0BF-4067-AFEE-C1319578F872}" srcOrd="9" destOrd="0" presId="urn:microsoft.com/office/officeart/2018/2/layout/IconCircleList"/>
    <dgm:cxn modelId="{1CCEF120-7BA3-4501-8D2D-53CAA3128A36}" type="presParOf" srcId="{7EF6EAB3-AF48-4F1B-9E03-63EDC033B09F}" destId="{C6ACBB5E-248D-4E19-B9A4-D681F45B68D5}" srcOrd="10" destOrd="0" presId="urn:microsoft.com/office/officeart/2018/2/layout/IconCircleList"/>
    <dgm:cxn modelId="{7E2B4CAF-887B-4F3B-B8F5-D88A09DE435D}" type="presParOf" srcId="{C6ACBB5E-248D-4E19-B9A4-D681F45B68D5}" destId="{37B717BE-28B0-4716-974A-F10792CCB4E6}" srcOrd="0" destOrd="0" presId="urn:microsoft.com/office/officeart/2018/2/layout/IconCircleList"/>
    <dgm:cxn modelId="{CECD1299-8AAA-4EAD-85F7-6015517BDF07}" type="presParOf" srcId="{C6ACBB5E-248D-4E19-B9A4-D681F45B68D5}" destId="{2FC26D4E-63D8-4D59-A962-3C216A5BF9F8}" srcOrd="1" destOrd="0" presId="urn:microsoft.com/office/officeart/2018/2/layout/IconCircleList"/>
    <dgm:cxn modelId="{3B850FDC-8DF4-4E80-98C6-E1F918992EEC}" type="presParOf" srcId="{C6ACBB5E-248D-4E19-B9A4-D681F45B68D5}" destId="{DEA01249-B33F-4848-90AB-C7E6A2B85101}" srcOrd="2" destOrd="0" presId="urn:microsoft.com/office/officeart/2018/2/layout/IconCircleList"/>
    <dgm:cxn modelId="{783D0A67-F500-4164-BA10-79C1DDEBDC93}" type="presParOf" srcId="{C6ACBB5E-248D-4E19-B9A4-D681F45B68D5}" destId="{2051651B-8FF2-4302-B7A2-79415274742A}"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410566-5A20-44AE-9913-0C34437E52E1}">
      <dsp:nvSpPr>
        <dsp:cNvPr id="0" name=""/>
        <dsp:cNvSpPr/>
      </dsp:nvSpPr>
      <dsp:spPr>
        <a:xfrm>
          <a:off x="82613" y="908559"/>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8F8E45-A821-46EA-9767-62B7C29802DC}">
      <dsp:nvSpPr>
        <dsp:cNvPr id="0" name=""/>
        <dsp:cNvSpPr/>
      </dsp:nvSpPr>
      <dsp:spPr>
        <a:xfrm>
          <a:off x="271034" y="1096980"/>
          <a:ext cx="520402" cy="52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709C98-C258-4F42-A598-3920F6ED0AFE}">
      <dsp:nvSpPr>
        <dsp:cNvPr id="0" name=""/>
        <dsp:cNvSpPr/>
      </dsp:nvSpPr>
      <dsp:spPr>
        <a:xfrm>
          <a:off x="1172126"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solidFill>
                <a:schemeClr val="bg1"/>
              </a:solidFill>
              <a:latin typeface="Aptos Display" panose="02110004020202020204"/>
            </a:rPr>
            <a:t>Team Aura Introduction</a:t>
          </a:r>
        </a:p>
      </dsp:txBody>
      <dsp:txXfrm>
        <a:off x="1172126" y="908559"/>
        <a:ext cx="2114937" cy="897246"/>
      </dsp:txXfrm>
    </dsp:sp>
    <dsp:sp modelId="{03451643-2F53-4EC3-AA43-200DF661E711}">
      <dsp:nvSpPr>
        <dsp:cNvPr id="0" name=""/>
        <dsp:cNvSpPr/>
      </dsp:nvSpPr>
      <dsp:spPr>
        <a:xfrm>
          <a:off x="3655575" y="908559"/>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F6F247-CA32-4960-89CA-A4CE74A79B9F}">
      <dsp:nvSpPr>
        <dsp:cNvPr id="0" name=""/>
        <dsp:cNvSpPr/>
      </dsp:nvSpPr>
      <dsp:spPr>
        <a:xfrm>
          <a:off x="3843996" y="1096980"/>
          <a:ext cx="520402" cy="52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ED2171-2E1A-4847-87BF-ADC1423B6A44}">
      <dsp:nvSpPr>
        <dsp:cNvPr id="0" name=""/>
        <dsp:cNvSpPr/>
      </dsp:nvSpPr>
      <dsp:spPr>
        <a:xfrm>
          <a:off x="4745088"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solidFill>
                <a:schemeClr val="bg1"/>
              </a:solidFill>
            </a:rPr>
            <a:t>Challenges and Regenerative Future of Tampere</a:t>
          </a:r>
        </a:p>
      </dsp:txBody>
      <dsp:txXfrm>
        <a:off x="4745088" y="908559"/>
        <a:ext cx="2114937" cy="897246"/>
      </dsp:txXfrm>
    </dsp:sp>
    <dsp:sp modelId="{7C4A3EA5-2740-4F26-8672-83ABB9B88117}">
      <dsp:nvSpPr>
        <dsp:cNvPr id="0" name=""/>
        <dsp:cNvSpPr/>
      </dsp:nvSpPr>
      <dsp:spPr>
        <a:xfrm>
          <a:off x="7228536" y="908559"/>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B17A44-1D73-433D-BC02-2AC19EB3ED71}">
      <dsp:nvSpPr>
        <dsp:cNvPr id="0" name=""/>
        <dsp:cNvSpPr/>
      </dsp:nvSpPr>
      <dsp:spPr>
        <a:xfrm>
          <a:off x="7416958" y="1096980"/>
          <a:ext cx="520402" cy="520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488E8C-4020-48A0-8B8E-4DA542C3DEAE}">
      <dsp:nvSpPr>
        <dsp:cNvPr id="0" name=""/>
        <dsp:cNvSpPr/>
      </dsp:nvSpPr>
      <dsp:spPr>
        <a:xfrm>
          <a:off x="8318049"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solidFill>
                <a:schemeClr val="bg1"/>
              </a:solidFill>
            </a:rPr>
            <a:t>Regenerative </a:t>
          </a:r>
          <a:r>
            <a:rPr lang="en-US" sz="1700" kern="1200" err="1">
              <a:solidFill>
                <a:schemeClr val="bg1"/>
              </a:solidFill>
            </a:rPr>
            <a:t>Kaukajärvi</a:t>
          </a:r>
          <a:endParaRPr lang="en-US" sz="1700" kern="1200">
            <a:solidFill>
              <a:schemeClr val="bg1"/>
            </a:solidFill>
          </a:endParaRPr>
        </a:p>
      </dsp:txBody>
      <dsp:txXfrm>
        <a:off x="8318049" y="908559"/>
        <a:ext cx="2114937" cy="897246"/>
      </dsp:txXfrm>
    </dsp:sp>
    <dsp:sp modelId="{B8B6680C-2BC0-4505-8D3D-8E29121324BC}">
      <dsp:nvSpPr>
        <dsp:cNvPr id="0" name=""/>
        <dsp:cNvSpPr/>
      </dsp:nvSpPr>
      <dsp:spPr>
        <a:xfrm>
          <a:off x="82613" y="2545532"/>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DDFF7E-A48C-422E-8E31-7BD6C95E5491}">
      <dsp:nvSpPr>
        <dsp:cNvPr id="0" name=""/>
        <dsp:cNvSpPr/>
      </dsp:nvSpPr>
      <dsp:spPr>
        <a:xfrm>
          <a:off x="271034" y="2733954"/>
          <a:ext cx="520402" cy="5204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6A2F73-36A4-4C3C-9B1E-FD34979FFED8}">
      <dsp:nvSpPr>
        <dsp:cNvPr id="0" name=""/>
        <dsp:cNvSpPr/>
      </dsp:nvSpPr>
      <dsp:spPr>
        <a:xfrm>
          <a:off x="1172126"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err="1">
              <a:solidFill>
                <a:schemeClr val="bg1"/>
              </a:solidFill>
            </a:rPr>
            <a:t>Haihara</a:t>
          </a:r>
          <a:r>
            <a:rPr lang="en-US" sz="1700" kern="1200">
              <a:solidFill>
                <a:schemeClr val="bg1"/>
              </a:solidFill>
            </a:rPr>
            <a:t> Art Village</a:t>
          </a:r>
        </a:p>
      </dsp:txBody>
      <dsp:txXfrm>
        <a:off x="1172126" y="2545532"/>
        <a:ext cx="2114937" cy="897246"/>
      </dsp:txXfrm>
    </dsp:sp>
    <dsp:sp modelId="{2E4A2D3C-1CF5-4878-9694-A4EBD1BCC288}">
      <dsp:nvSpPr>
        <dsp:cNvPr id="0" name=""/>
        <dsp:cNvSpPr/>
      </dsp:nvSpPr>
      <dsp:spPr>
        <a:xfrm>
          <a:off x="3655575" y="2545532"/>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612C9A-2E01-4F6D-BC4B-097F97110DDA}">
      <dsp:nvSpPr>
        <dsp:cNvPr id="0" name=""/>
        <dsp:cNvSpPr/>
      </dsp:nvSpPr>
      <dsp:spPr>
        <a:xfrm>
          <a:off x="3843996" y="2733954"/>
          <a:ext cx="520402" cy="5204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686D28-0367-499D-A806-F538BFE79E3A}">
      <dsp:nvSpPr>
        <dsp:cNvPr id="0" name=""/>
        <dsp:cNvSpPr/>
      </dsp:nvSpPr>
      <dsp:spPr>
        <a:xfrm>
          <a:off x="4745088"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solidFill>
                <a:schemeClr val="bg1"/>
              </a:solidFill>
            </a:rPr>
            <a:t>Connecting </a:t>
          </a:r>
          <a:r>
            <a:rPr lang="en-US" sz="1700" kern="1200" err="1">
              <a:solidFill>
                <a:schemeClr val="bg1"/>
              </a:solidFill>
            </a:rPr>
            <a:t>Kaukajärvi</a:t>
          </a:r>
          <a:r>
            <a:rPr lang="en-US" sz="1700" kern="1200">
              <a:solidFill>
                <a:schemeClr val="bg1"/>
              </a:solidFill>
            </a:rPr>
            <a:t> and </a:t>
          </a:r>
          <a:r>
            <a:rPr lang="en-US" sz="1700" kern="1200" err="1">
              <a:solidFill>
                <a:schemeClr val="bg1"/>
              </a:solidFill>
            </a:rPr>
            <a:t>Haihara</a:t>
          </a:r>
          <a:r>
            <a:rPr lang="en-US" sz="1700" kern="1200">
              <a:solidFill>
                <a:schemeClr val="bg1"/>
              </a:solidFill>
            </a:rPr>
            <a:t> to the wider urban Finland</a:t>
          </a:r>
        </a:p>
      </dsp:txBody>
      <dsp:txXfrm>
        <a:off x="4745088" y="2545532"/>
        <a:ext cx="2114937" cy="897246"/>
      </dsp:txXfrm>
    </dsp:sp>
    <dsp:sp modelId="{37B717BE-28B0-4716-974A-F10792CCB4E6}">
      <dsp:nvSpPr>
        <dsp:cNvPr id="0" name=""/>
        <dsp:cNvSpPr/>
      </dsp:nvSpPr>
      <dsp:spPr>
        <a:xfrm>
          <a:off x="7228536" y="2545532"/>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C26D4E-63D8-4D59-A962-3C216A5BF9F8}">
      <dsp:nvSpPr>
        <dsp:cNvPr id="0" name=""/>
        <dsp:cNvSpPr/>
      </dsp:nvSpPr>
      <dsp:spPr>
        <a:xfrm>
          <a:off x="7416958" y="2733954"/>
          <a:ext cx="520402" cy="52040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51651B-8FF2-4302-B7A2-79415274742A}">
      <dsp:nvSpPr>
        <dsp:cNvPr id="0" name=""/>
        <dsp:cNvSpPr/>
      </dsp:nvSpPr>
      <dsp:spPr>
        <a:xfrm>
          <a:off x="8318049"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solidFill>
                <a:schemeClr val="bg1"/>
              </a:solidFill>
              <a:latin typeface="Aptos Display" panose="02110004020202020204"/>
            </a:rPr>
            <a:t>Conclusion</a:t>
          </a:r>
        </a:p>
      </dsp:txBody>
      <dsp:txXfrm>
        <a:off x="8318049" y="2545532"/>
        <a:ext cx="2114937" cy="897246"/>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24T22:11:25.245"/>
    </inkml:context>
    <inkml:brush xml:id="br0">
      <inkml:brushProperty name="width" value="0.1" units="cm"/>
      <inkml:brushProperty name="height" value="0.1" units="cm"/>
    </inkml:brush>
  </inkml:definitions>
  <inkml:trace contextRef="#ctx0" brushRef="#br0">3931 6326 16383 0 0,'0'2'0'0'0,"0"5"0"0"0,1 6 0 0 0,-1 2 0 0 0,0 2 0 0 0,0 4 0 0 0,1 1 0 0 0,-1 0 0 0 0,1 0 0 0 0,-1 4 0 0 0,0 1 0 0 0,1-1 0 0 0,-1-1 0 0 0,1-2 0 0 0,-1 0 0 0 0,0-2 0 0 0,1 2 0 0 0,-1-2 0 0 0,1 3 0 0 0,-1 3 0 0 0,0-2 0 0 0,1 0 0 0 0,-1-1 0 0 0,1-2 0 0 0,-1-1 0 0 0,0 0 0 0 0,1 1 0 0 0,-1-1 0 0 0,1 4 0 0 0,-1 1 0 0 0,0 0 0 0 0,1-2 0 0 0,-1 0 0 0 0,1-2 0 0 0,-1-1 0 0 0,0 0 0 0 0,1 1 0 0 0,-1 3 0 0 0,1 1 0 0 0,-1 1 0 0 0,0-3 0 0 0,1 0 0 0 0,-1-2 0 0 0,1-1 0 0 0,-1 0 0 0 0,0 0 0 0 0,1-3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24T22:11:25.246"/>
    </inkml:context>
    <inkml:brush xml:id="br0">
      <inkml:brushProperty name="width" value="0.1" units="cm"/>
      <inkml:brushProperty name="height" value="0.1" units="cm"/>
    </inkml:brush>
  </inkml:definitions>
  <inkml:trace contextRef="#ctx0" brushRef="#br0">5810 9631 16383 0 0,'0'2'0'0'0,"0"5"0"0"0,0 3 0 0 0,0 5 0 0 0,1 3 0 0 0,-1 1 0 0 0,0 1 0 0 0,1 2 0 0 0,-1 3 0 0 0,1 1 0 0 0,-1 1 0 0 0,0 0 0 0 0,1-3 0 0 0,-1-1 0 0 0,1-1 0 0 0,-1-1 0 0 0,0-1 0 0 0,1 5 0 0 0,-1 1 0 0 0,1-1 0 0 0,-1 0 0 0 0,0 0 0 0 0,1-3 0 0 0,-1 0 0 0 0,1 0 0 0 0,-1-2 0 0 0,0 5 0 0 0,1 1 0 0 0,-1-1 0 0 0,1-1 0 0 0,-1 0 0 0 0,0 0 0 0 0,1-2 0 0 0,-1-1 0 0 0,0 0 0 0 0,1-1 0 0 0,-1 5 0 0 0,1 1 0 0 0,-1-1 0 0 0,1-1 0 0 0,-1 0 0 0 0,0 0 0 0 0,1-2 0 0 0,-1-1 0 0 0,0 1 0 0 0,1 2 0 0 0,-1 2 0 0 0,1 0 0 0 0,-1-2 0 0 0,0-1 0 0 0,1 0 0 0 0,-1 0 0 0 0,1-2 0 0 0,-1 0 0 0 0,0 0 0 0 0,1 3 0 0 0,-1 2 0 0 0,1 0 0 0 0,-1-2 0 0 0,0-1 0 0 0,1 0 0 0 0,-1 0 0 0 0,1-2 0 0 0,-1 0 0 0 0,0 5 0 0 0,1-1 0 0 0,-1 1 0 0 0,1-1 0 0 0,-1-2 0 0 0,0-2 0 0 0,1 1 0 0 0,-1 1 0 0 0,0-2 0 0 0,1 3 0 0 0,-1 3 0 0 0,1-1 0 0 0,-1-2 0 0 0,0-4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5A23FD-D777-4D52-8FE8-BB43C6438C4B}" type="datetimeFigureOut">
              <a:t>27.10.2024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23CC94-43C1-4B93-AB35-0EA69BEC0D36}" type="slidenum">
              <a:t>‹#›</a:t>
            </a:fld>
            <a:endParaRPr lang="en-US"/>
          </a:p>
        </p:txBody>
      </p:sp>
    </p:spTree>
    <p:extLst>
      <p:ext uri="{BB962C8B-B14F-4D97-AF65-F5344CB8AC3E}">
        <p14:creationId xmlns:p14="http://schemas.microsoft.com/office/powerpoint/2010/main" val="2055229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CE4C3-A0FF-A495-0E1F-7577ED3CBD9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EC5775B-66A4-C4C3-955F-42921E467D7A}"/>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212ED0F1-206F-9171-6056-00976D90ED2C}"/>
              </a:ext>
            </a:extLst>
          </p:cNvPr>
          <p:cNvSpPr>
            <a:spLocks noGrp="1"/>
          </p:cNvSpPr>
          <p:nvPr>
            <p:ph type="body" idx="1"/>
          </p:nvPr>
        </p:nvSpPr>
        <p:spPr/>
        <p:txBody>
          <a:bodyPr/>
          <a:lstStyle/>
          <a:p>
            <a:pPr marL="514350" indent="-514350">
              <a:lnSpc>
                <a:spcPct val="90000"/>
              </a:lnSpc>
              <a:spcBef>
                <a:spcPts val="1000"/>
              </a:spcBef>
              <a:buAutoNum type="arabicPeriod"/>
            </a:pPr>
            <a:r>
              <a:rPr lang="en-US"/>
              <a:t>Enhancing urban vitality through flows between cities </a:t>
            </a:r>
          </a:p>
          <a:p>
            <a:pPr marL="971550" lvl="1" indent="-514350">
              <a:lnSpc>
                <a:spcPct val="90000"/>
              </a:lnSpc>
              <a:spcBef>
                <a:spcPts val="500"/>
              </a:spcBef>
              <a:buFont typeface="Courier New,monospace"/>
              <a:buChar char="•"/>
            </a:pPr>
            <a:r>
              <a:rPr lang="en-US"/>
              <a:t>People, goods, information</a:t>
            </a:r>
            <a:endParaRPr lang="en-US">
              <a:cs typeface="Calibri"/>
            </a:endParaRPr>
          </a:p>
          <a:p>
            <a:pPr marL="971550" lvl="1" indent="-514350">
              <a:lnSpc>
                <a:spcPct val="90000"/>
              </a:lnSpc>
              <a:spcBef>
                <a:spcPts val="500"/>
              </a:spcBef>
              <a:buFont typeface="Courier New,monospace"/>
              <a:buChar char="•"/>
            </a:pPr>
            <a:r>
              <a:rPr lang="en-US"/>
              <a:t>Synergies between cities: innovation </a:t>
            </a:r>
          </a:p>
          <a:p>
            <a:pPr marL="971550" lvl="1" indent="-514350">
              <a:lnSpc>
                <a:spcPct val="90000"/>
              </a:lnSpc>
              <a:spcBef>
                <a:spcPts val="500"/>
              </a:spcBef>
              <a:buFont typeface="Courier New,monospace"/>
              <a:buChar char="•"/>
            </a:pPr>
            <a:r>
              <a:rPr lang="en-US"/>
              <a:t>Different flows that harness urban vitality (nice station,)</a:t>
            </a:r>
          </a:p>
          <a:p>
            <a:pPr marL="514350" indent="-514350">
              <a:lnSpc>
                <a:spcPct val="90000"/>
              </a:lnSpc>
              <a:spcBef>
                <a:spcPts val="1000"/>
              </a:spcBef>
              <a:buAutoNum type="arabicPeriod"/>
            </a:pPr>
            <a:r>
              <a:rPr lang="en-US"/>
              <a:t>Attractive and sustainable travel chains (TRE-HKI)</a:t>
            </a:r>
          </a:p>
          <a:p>
            <a:pPr marL="971550" lvl="1" indent="-514350">
              <a:lnSpc>
                <a:spcPct val="90000"/>
              </a:lnSpc>
              <a:spcBef>
                <a:spcPts val="500"/>
              </a:spcBef>
              <a:buFont typeface="Courier New,monospace"/>
              <a:buChar char="•"/>
            </a:pPr>
            <a:r>
              <a:rPr lang="en-US"/>
              <a:t>Examples of users' experiences (</a:t>
            </a:r>
            <a:r>
              <a:rPr lang="en-US" err="1"/>
              <a:t>hki</a:t>
            </a:r>
            <a:r>
              <a:rPr lang="en-US"/>
              <a:t> - </a:t>
            </a:r>
            <a:r>
              <a:rPr lang="en-US" err="1"/>
              <a:t>kaukajarvi</a:t>
            </a:r>
            <a:r>
              <a:rPr lang="en-US"/>
              <a:t>, </a:t>
            </a:r>
            <a:r>
              <a:rPr lang="en-US" err="1"/>
              <a:t>kaukajarvi</a:t>
            </a:r>
            <a:r>
              <a:rPr lang="en-US"/>
              <a:t> – airport)</a:t>
            </a:r>
          </a:p>
          <a:p>
            <a:pPr marL="514350" indent="-514350">
              <a:lnSpc>
                <a:spcPct val="90000"/>
              </a:lnSpc>
              <a:spcBef>
                <a:spcPts val="1000"/>
              </a:spcBef>
              <a:buAutoNum type="arabicPeriod"/>
            </a:pPr>
            <a:r>
              <a:rPr lang="en-US"/>
              <a:t>Conclusion</a:t>
            </a:r>
            <a:endParaRPr lang="fi-FI"/>
          </a:p>
        </p:txBody>
      </p:sp>
      <p:sp>
        <p:nvSpPr>
          <p:cNvPr id="4" name="Dian numeron paikkamerkki 3">
            <a:extLst>
              <a:ext uri="{FF2B5EF4-FFF2-40B4-BE49-F238E27FC236}">
                <a16:creationId xmlns:a16="http://schemas.microsoft.com/office/drawing/2014/main" id="{F5225E46-C432-E0E7-EA6D-35D842415E0D}"/>
              </a:ext>
            </a:extLst>
          </p:cNvPr>
          <p:cNvSpPr>
            <a:spLocks noGrp="1"/>
          </p:cNvSpPr>
          <p:nvPr>
            <p:ph type="sldNum" sz="quarter" idx="5"/>
          </p:nvPr>
        </p:nvSpPr>
        <p:spPr/>
        <p:txBody>
          <a:bodyPr/>
          <a:lstStyle/>
          <a:p>
            <a:fld id="{0E23CC94-43C1-4B93-AB35-0EA69BEC0D36}" type="slidenum">
              <a:rPr lang="fi-FI"/>
              <a:t>3</a:t>
            </a:fld>
            <a:endParaRPr lang="fi-FI"/>
          </a:p>
        </p:txBody>
      </p:sp>
    </p:spTree>
    <p:extLst>
      <p:ext uri="{BB962C8B-B14F-4D97-AF65-F5344CB8AC3E}">
        <p14:creationId xmlns:p14="http://schemas.microsoft.com/office/powerpoint/2010/main" val="2967046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Buildings adapt to changing environmental conditions, such as temperatures, storms, and increased rainfall. These structures will regenerate and self-repair when damaged. (resilience). Vertical forests covering skyscrapers, streets lined with solar trees, and entire districts dedicated to urban agriculture. Natural habitats will be into every facet of urban life, with nature-positive buildings hosting rooftop gardens, water features, and green corridors connecting the entire city. (biodiversity)  Buildings will be powered by ultra-efficient, transparent solar panels embedded in windows, smart energy grids connected to micro wind turbines, and bioenergy systems derived from waste-to-energy technologies. Homes and public spaces will have integrated AI energy management systems to optimize energy use based on occupancy and weather patterns. Waste is used as a resource, water is recycled, </a:t>
            </a: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E23CC94-43C1-4B93-AB35-0EA69BEC0D36}" type="slidenum">
              <a:t>5</a:t>
            </a:fld>
            <a:endParaRPr lang="en-US"/>
          </a:p>
        </p:txBody>
      </p:sp>
    </p:spTree>
    <p:extLst>
      <p:ext uri="{BB962C8B-B14F-4D97-AF65-F5344CB8AC3E}">
        <p14:creationId xmlns:p14="http://schemas.microsoft.com/office/powerpoint/2010/main" val="2059245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E23CC94-43C1-4B93-AB35-0EA69BEC0D36}" type="slidenum">
              <a:rPr lang="en-US"/>
              <a:t>12</a:t>
            </a:fld>
            <a:endParaRPr lang="en-US"/>
          </a:p>
        </p:txBody>
      </p:sp>
    </p:spTree>
    <p:extLst>
      <p:ext uri="{BB962C8B-B14F-4D97-AF65-F5344CB8AC3E}">
        <p14:creationId xmlns:p14="http://schemas.microsoft.com/office/powerpoint/2010/main" val="3935521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85750" indent="-285750">
              <a:buFont typeface="Calibri"/>
              <a:buChar char="-"/>
            </a:pPr>
            <a:r>
              <a:rPr lang="en-US">
                <a:ea typeface="Calibri"/>
                <a:cs typeface="Calibri"/>
              </a:rPr>
              <a:t>Transportation is fast, </a:t>
            </a:r>
            <a:r>
              <a:rPr lang="en-US" err="1">
                <a:ea typeface="Calibri"/>
                <a:cs typeface="Calibri"/>
              </a:rPr>
              <a:t>conventient</a:t>
            </a:r>
            <a:r>
              <a:rPr lang="en-US">
                <a:ea typeface="Calibri"/>
                <a:cs typeface="Calibri"/>
              </a:rPr>
              <a:t> and comfortable (15 minutes by Maglev)</a:t>
            </a:r>
          </a:p>
          <a:p>
            <a:pPr marL="285750" indent="-285750">
              <a:buFont typeface="Calibri"/>
              <a:buChar char="-"/>
            </a:pPr>
            <a:r>
              <a:rPr lang="en-US">
                <a:ea typeface="Calibri"/>
                <a:cs typeface="Calibri"/>
              </a:rPr>
              <a:t>Commuting to work, school and hobbies between cities is common</a:t>
            </a:r>
          </a:p>
          <a:p>
            <a:pPr marL="285750" indent="-285750">
              <a:buFont typeface="Calibri"/>
              <a:buChar char="-"/>
            </a:pPr>
            <a:r>
              <a:rPr lang="en-US">
                <a:ea typeface="Calibri"/>
                <a:cs typeface="Calibri"/>
              </a:rPr>
              <a:t>Shared cultural experience and events between the cities</a:t>
            </a:r>
          </a:p>
          <a:p>
            <a:pPr marL="285750" indent="-285750">
              <a:buFont typeface="Calibri"/>
              <a:buChar char="-"/>
            </a:pPr>
            <a:r>
              <a:rPr lang="en-US">
                <a:ea typeface="Calibri"/>
                <a:cs typeface="Calibri"/>
              </a:rPr>
              <a:t>-&gt; more potential customers</a:t>
            </a:r>
          </a:p>
          <a:p>
            <a:pPr marL="285750" indent="-285750">
              <a:buFont typeface="Calibri"/>
              <a:buChar char="-"/>
            </a:pPr>
            <a:r>
              <a:rPr lang="en-US">
                <a:ea typeface="Calibri"/>
                <a:cs typeface="Calibri"/>
              </a:rPr>
              <a:t>Slower connections like electric cars used for transporting cargo </a:t>
            </a:r>
          </a:p>
          <a:p>
            <a:pPr marL="285750" indent="-285750">
              <a:buFont typeface="Calibri"/>
              <a:buChar char="-"/>
            </a:pPr>
            <a:endParaRPr lang="en-US">
              <a:ea typeface="Calibri"/>
              <a:cs typeface="Calibri"/>
            </a:endParaRPr>
          </a:p>
          <a:p>
            <a:pPr marL="171450" indent="-171450">
              <a:buFont typeface="Arial"/>
              <a:buChar char="•"/>
            </a:pPr>
            <a:r>
              <a:rPr lang="en-US"/>
              <a:t>Fast and convenient transportation, seamless connectivity</a:t>
            </a:r>
          </a:p>
          <a:p>
            <a:pPr marL="171450" indent="-171450">
              <a:buFont typeface="Arial"/>
              <a:buChar char="•"/>
            </a:pPr>
            <a:r>
              <a:rPr lang="en-US"/>
              <a:t>Traveling Saunas</a:t>
            </a:r>
          </a:p>
          <a:p>
            <a:pPr marL="171450" indent="-171450">
              <a:buFont typeface="Arial"/>
              <a:buChar char="•"/>
            </a:pPr>
            <a:r>
              <a:rPr lang="en-US"/>
              <a:t>Bike/car sharing system for Last Mile Connections</a:t>
            </a:r>
            <a:endParaRPr lang="en-US">
              <a:ea typeface="Calibri"/>
              <a:cs typeface="Calibri"/>
            </a:endParaRPr>
          </a:p>
          <a:p>
            <a:pPr marL="171450" indent="-171450">
              <a:buFont typeface="Arial"/>
              <a:buChar char="•"/>
            </a:pPr>
            <a:r>
              <a:rPr lang="en-US"/>
              <a:t>Pedestrian-friendly pathways with travel buddies for safe and social journeys</a:t>
            </a:r>
            <a:endParaRPr lang="en-US">
              <a:ea typeface="Calibri"/>
              <a:cs typeface="Calibri"/>
            </a:endParaRPr>
          </a:p>
          <a:p>
            <a:pPr marL="171450" indent="-171450">
              <a:buFont typeface="Arial"/>
              <a:buChar char="•"/>
            </a:pPr>
            <a:r>
              <a:rPr lang="en-US"/>
              <a:t>Centralized Intelligent Ticketing System (</a:t>
            </a:r>
            <a:r>
              <a:rPr lang="en-US" err="1"/>
              <a:t>MaaS</a:t>
            </a:r>
            <a:r>
              <a:rPr lang="en-US"/>
              <a:t>)</a:t>
            </a:r>
            <a:endParaRPr lang="en-US">
              <a:ea typeface="Calibri"/>
              <a:cs typeface="Calibri"/>
            </a:endParaRPr>
          </a:p>
          <a:p>
            <a:pPr marL="171450" indent="-171450">
              <a:buFont typeface="Arial"/>
              <a:buChar char="•"/>
            </a:pPr>
            <a:r>
              <a:rPr lang="en-US"/>
              <a:t>Sustainable train stations with nature-inspired design</a:t>
            </a:r>
          </a:p>
        </p:txBody>
      </p:sp>
      <p:sp>
        <p:nvSpPr>
          <p:cNvPr id="4" name="Dian numeron paikkamerkki 3"/>
          <p:cNvSpPr>
            <a:spLocks noGrp="1"/>
          </p:cNvSpPr>
          <p:nvPr>
            <p:ph type="sldNum" sz="quarter" idx="5"/>
          </p:nvPr>
        </p:nvSpPr>
        <p:spPr/>
        <p:txBody>
          <a:bodyPr/>
          <a:lstStyle/>
          <a:p>
            <a:fld id="{0E23CC94-43C1-4B93-AB35-0EA69BEC0D36}" type="slidenum">
              <a:rPr lang="fi-FI"/>
              <a:t>15</a:t>
            </a:fld>
            <a:endParaRPr lang="fi-FI"/>
          </a:p>
        </p:txBody>
      </p:sp>
    </p:spTree>
    <p:extLst>
      <p:ext uri="{BB962C8B-B14F-4D97-AF65-F5344CB8AC3E}">
        <p14:creationId xmlns:p14="http://schemas.microsoft.com/office/powerpoint/2010/main" val="2033913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effectLst/>
                <a:latin typeface="Times New Roman" panose="02020603050405020304" pitchFamily="18" charset="0"/>
              </a:rPr>
              <a:t>In conclusion, </a:t>
            </a:r>
            <a:r>
              <a:rPr lang="en-US" sz="1800" b="0" i="0" u="none" strike="noStrike" err="1">
                <a:effectLst/>
                <a:latin typeface="Times New Roman" panose="02020603050405020304" pitchFamily="18" charset="0"/>
              </a:rPr>
              <a:t>Kaukajärvi</a:t>
            </a:r>
            <a:r>
              <a:rPr lang="en-US" sz="1800" b="0" i="0" u="none" strike="noStrike">
                <a:effectLst/>
                <a:latin typeface="Times New Roman" panose="02020603050405020304" pitchFamily="18" charset="0"/>
              </a:rPr>
              <a:t> 2065 is more than just a sustainable neighborhood. It’s a showcase for the future. By turning today’s challenges into regenerative opportunities, we are planning to create a city with zero-emission transport, use circular economy principles, and have a green urban area. It’s going to be a place where people, nature, and innovation come together, leading the way to a carbon-negative, resilient Tampere. Our journey to 2065 shows what’s possible when we commit to regeneration and build a future that benefits both the environment and the community. </a:t>
            </a:r>
            <a:endParaRPr lang="en-US"/>
          </a:p>
        </p:txBody>
      </p:sp>
      <p:sp>
        <p:nvSpPr>
          <p:cNvPr id="4" name="Slide Number Placeholder 3"/>
          <p:cNvSpPr>
            <a:spLocks noGrp="1"/>
          </p:cNvSpPr>
          <p:nvPr>
            <p:ph type="sldNum" sz="quarter" idx="5"/>
          </p:nvPr>
        </p:nvSpPr>
        <p:spPr/>
        <p:txBody>
          <a:bodyPr/>
          <a:lstStyle/>
          <a:p>
            <a:fld id="{0E23CC94-43C1-4B93-AB35-0EA69BEC0D36}" type="slidenum">
              <a:rPr lang="en-TR" smtClean="0"/>
              <a:t>20</a:t>
            </a:fld>
            <a:endParaRPr lang="en-TR"/>
          </a:p>
        </p:txBody>
      </p:sp>
    </p:spTree>
    <p:extLst>
      <p:ext uri="{BB962C8B-B14F-4D97-AF65-F5344CB8AC3E}">
        <p14:creationId xmlns:p14="http://schemas.microsoft.com/office/powerpoint/2010/main" val="412016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56886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78549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8754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65668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06083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84613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10/27/2024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15184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10/27/2024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17973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312993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93907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894597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3222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10/27/2024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5464837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svg"/><Relationship Id="rId3" Type="http://schemas.openxmlformats.org/officeDocument/2006/relationships/image" Target="../media/image49.png"/><Relationship Id="rId7" Type="http://schemas.openxmlformats.org/officeDocument/2006/relationships/image" Target="../media/image52.svg"/><Relationship Id="rId12" Type="http://schemas.openxmlformats.org/officeDocument/2006/relationships/image" Target="../media/image57.png"/><Relationship Id="rId2" Type="http://schemas.openxmlformats.org/officeDocument/2006/relationships/image" Target="../media/image48.png"/><Relationship Id="rId16"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46.jpeg"/><Relationship Id="rId15" Type="http://schemas.openxmlformats.org/officeDocument/2006/relationships/image" Target="../media/image60.svg"/><Relationship Id="rId10" Type="http://schemas.openxmlformats.org/officeDocument/2006/relationships/image" Target="../media/image55.png"/><Relationship Id="rId4" Type="http://schemas.openxmlformats.org/officeDocument/2006/relationships/image" Target="../media/image50.jpeg"/><Relationship Id="rId9" Type="http://schemas.openxmlformats.org/officeDocument/2006/relationships/image" Target="../media/image54.svg"/><Relationship Id="rId1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1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customXml" Target="../ink/ink2.xml"/><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71.pn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hyperlink" Target="https://ekstrat.tampere.fi/ytoteto/aka/nahtavillaolevat/8628/selvitykset/tampereen_1960_ja_1970_luvun_asuinalueiden_inventointi_ja_arvottaminen_2010.pdf"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Ghttps:/maps.app.goo.gl/6jiMMM3niNXX6eXR9" TargetMode="External"/><Relationship Id="rId7" Type="http://schemas.openxmlformats.org/officeDocument/2006/relationships/hyperlink" Target="https://docs.google.com/document/d/1F8jo1MQEgDqZrO09eRUnywfZr8bZcANUA0nOyrZFnpU/edit?usp=sharing" TargetMode="External"/><Relationship Id="rId2" Type="http://schemas.openxmlformats.org/officeDocument/2006/relationships/hyperlink" Target="https://kaukajarviok.fi/kaukajarvi-osuuskunta/historia/" TargetMode="External"/><Relationship Id="rId1" Type="http://schemas.openxmlformats.org/officeDocument/2006/relationships/slideLayout" Target="../slideLayouts/slideLayout2.xml"/><Relationship Id="rId6" Type="http://schemas.openxmlformats.org/officeDocument/2006/relationships/hyperlink" Target="https://worldcitiescultureforum.com/city/helsinki/" TargetMode="External"/><Relationship Id="rId5" Type="http://schemas.openxmlformats.org/officeDocument/2006/relationships/hyperlink" Target="https://tampereenseutu.fi/tampereen-kaupunkiseutu/" TargetMode="External"/><Relationship Id="rId4" Type="http://schemas.openxmlformats.org/officeDocument/2006/relationships/hyperlink" Target="https://www.matkablogi.fi/kuvapankki/tuote/riihiniemen-uimaranta-kaukajarvi-tampere/"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18" Type="http://schemas.openxmlformats.org/officeDocument/2006/relationships/image" Target="../media/image35.jpeg"/><Relationship Id="rId3" Type="http://schemas.openxmlformats.org/officeDocument/2006/relationships/image" Target="../media/image20.png"/><Relationship Id="rId7" Type="http://schemas.openxmlformats.org/officeDocument/2006/relationships/image" Target="../media/image24.sv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notesSlide" Target="../notesSlides/notesSlide2.xml"/><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5" Type="http://schemas.openxmlformats.org/officeDocument/2006/relationships/image" Target="../media/image3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1.png"/></Relationships>
</file>

<file path=ppt/slides/_rels/slide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uva 4" descr="Kuva, joka sisältää kohteen vesi, piha-, Ilmavalokuvaus, puu&#10;&#10;Kuvaus luotu automaattisesti">
            <a:extLst>
              <a:ext uri="{FF2B5EF4-FFF2-40B4-BE49-F238E27FC236}">
                <a16:creationId xmlns:a16="http://schemas.microsoft.com/office/drawing/2014/main" id="{D0D59975-0B2B-B4C2-ACD9-3BBC5155AF3E}"/>
              </a:ext>
            </a:extLst>
          </p:cNvPr>
          <p:cNvPicPr>
            <a:picLocks noChangeAspect="1"/>
          </p:cNvPicPr>
          <p:nvPr/>
        </p:nvPicPr>
        <p:blipFill>
          <a:blip r:embed="rId2">
            <a:alphaModFix amt="50000"/>
          </a:blip>
          <a:srcRect t="14079" b="10921"/>
          <a:stretch/>
        </p:blipFill>
        <p:spPr>
          <a:xfrm>
            <a:off x="20" y="1"/>
            <a:ext cx="12191980" cy="6857999"/>
          </a:xfrm>
          <a:prstGeom prst="rect">
            <a:avLst/>
          </a:prstGeom>
        </p:spPr>
      </p:pic>
      <p:sp>
        <p:nvSpPr>
          <p:cNvPr id="2" name="Title 1"/>
          <p:cNvSpPr>
            <a:spLocks noGrp="1"/>
          </p:cNvSpPr>
          <p:nvPr>
            <p:ph type="ctrTitle"/>
          </p:nvPr>
        </p:nvSpPr>
        <p:spPr>
          <a:xfrm>
            <a:off x="1524000" y="1122362"/>
            <a:ext cx="9144000" cy="2900518"/>
          </a:xfrm>
        </p:spPr>
        <p:txBody>
          <a:bodyPr vert="horz" lIns="91440" tIns="45720" rIns="91440" bIns="45720" rtlCol="0">
            <a:normAutofit/>
          </a:bodyPr>
          <a:lstStyle/>
          <a:p>
            <a:r>
              <a:rPr lang="en-US" err="1">
                <a:solidFill>
                  <a:srgbClr val="FFFFFF"/>
                </a:solidFill>
                <a:latin typeface="Aptos Serif"/>
                <a:cs typeface="Aptos Serif"/>
              </a:rPr>
              <a:t>Kaukajärvi</a:t>
            </a:r>
            <a:r>
              <a:rPr lang="en-US">
                <a:solidFill>
                  <a:srgbClr val="FFFFFF"/>
                </a:solidFill>
                <a:latin typeface="Aptos Serif"/>
                <a:cs typeface="Aptos Serif"/>
              </a:rPr>
              <a:t> 2065</a:t>
            </a:r>
          </a:p>
        </p:txBody>
      </p:sp>
      <p:sp>
        <p:nvSpPr>
          <p:cNvPr id="3" name="Subtitle 2"/>
          <p:cNvSpPr>
            <a:spLocks noGrp="1"/>
          </p:cNvSpPr>
          <p:nvPr>
            <p:ph type="subTitle" idx="1"/>
          </p:nvPr>
        </p:nvSpPr>
        <p:spPr>
          <a:xfrm>
            <a:off x="1524000" y="4159404"/>
            <a:ext cx="9144000" cy="1098395"/>
          </a:xfrm>
        </p:spPr>
        <p:txBody>
          <a:bodyPr vert="horz" lIns="91440" tIns="45720" rIns="91440" bIns="45720" rtlCol="0" anchor="t">
            <a:normAutofit/>
          </a:bodyPr>
          <a:lstStyle/>
          <a:p>
            <a:r>
              <a:rPr lang="en-US">
                <a:solidFill>
                  <a:srgbClr val="FFFFFF"/>
                </a:solidFill>
                <a:ea typeface="+mn-lt"/>
                <a:cs typeface="+mn-lt"/>
              </a:rPr>
              <a:t>Celebrating 100 Years of History and Progress</a:t>
            </a:r>
            <a:endParaRPr lang="en-US"/>
          </a:p>
        </p:txBody>
      </p:sp>
      <p:sp>
        <p:nvSpPr>
          <p:cNvPr id="4" name="TextBox 3">
            <a:extLst>
              <a:ext uri="{FF2B5EF4-FFF2-40B4-BE49-F238E27FC236}">
                <a16:creationId xmlns:a16="http://schemas.microsoft.com/office/drawing/2014/main" id="{9DAB1549-12A3-8440-953E-AFC5A0E4BF53}"/>
              </a:ext>
            </a:extLst>
          </p:cNvPr>
          <p:cNvSpPr txBox="1"/>
          <p:nvPr/>
        </p:nvSpPr>
        <p:spPr>
          <a:xfrm>
            <a:off x="8694038" y="6348715"/>
            <a:ext cx="36675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71h 50min Transport Challenge</a:t>
            </a:r>
          </a:p>
        </p:txBody>
      </p: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E4F7EDB3-EA35-AC3B-847D-6CABF61F974F}"/>
              </a:ext>
            </a:extLst>
          </p:cNvPr>
          <p:cNvSpPr>
            <a:spLocks noGrp="1"/>
          </p:cNvSpPr>
          <p:nvPr>
            <p:ph type="title"/>
          </p:nvPr>
        </p:nvSpPr>
        <p:spPr>
          <a:xfrm>
            <a:off x="6405033" y="365125"/>
            <a:ext cx="4948767" cy="1336146"/>
          </a:xfrm>
        </p:spPr>
        <p:txBody>
          <a:bodyPr/>
          <a:lstStyle/>
          <a:p>
            <a:endParaRPr lang="fi-FI"/>
          </a:p>
        </p:txBody>
      </p:sp>
      <p:pic>
        <p:nvPicPr>
          <p:cNvPr id="5" name="Sisällön paikkamerkki 4" descr="Kuva, joka sisältää kohteen teksti, kartta&#10;&#10;Kuvaus luotu automaattisesti">
            <a:extLst>
              <a:ext uri="{FF2B5EF4-FFF2-40B4-BE49-F238E27FC236}">
                <a16:creationId xmlns:a16="http://schemas.microsoft.com/office/drawing/2014/main" id="{EA027742-9205-2232-C794-51737C814C8D}"/>
              </a:ext>
            </a:extLst>
          </p:cNvPr>
          <p:cNvPicPr>
            <a:picLocks noGrp="1" noChangeAspect="1"/>
          </p:cNvPicPr>
          <p:nvPr>
            <p:ph idx="1"/>
          </p:nvPr>
        </p:nvPicPr>
        <p:blipFill>
          <a:blip r:embed="rId2"/>
          <a:stretch>
            <a:fillRect/>
          </a:stretch>
        </p:blipFill>
        <p:spPr>
          <a:xfrm>
            <a:off x="2321954" y="-19314"/>
            <a:ext cx="9860550" cy="6877048"/>
          </a:xfrm>
        </p:spPr>
      </p:pic>
      <p:pic>
        <p:nvPicPr>
          <p:cNvPr id="8" name="Kuva 7" descr="Kuva, joka sisältää kohteen kuvakaappaus, animaatio, muotoilu&#10;&#10;Kuvaus luotu automaattisesti">
            <a:extLst>
              <a:ext uri="{FF2B5EF4-FFF2-40B4-BE49-F238E27FC236}">
                <a16:creationId xmlns:a16="http://schemas.microsoft.com/office/drawing/2014/main" id="{2D415ADF-E5A8-98F3-3BCE-6FF13708D853}"/>
              </a:ext>
            </a:extLst>
          </p:cNvPr>
          <p:cNvPicPr>
            <a:picLocks noChangeAspect="1"/>
          </p:cNvPicPr>
          <p:nvPr/>
        </p:nvPicPr>
        <p:blipFill>
          <a:blip r:embed="rId3"/>
          <a:stretch>
            <a:fillRect/>
          </a:stretch>
        </p:blipFill>
        <p:spPr>
          <a:xfrm>
            <a:off x="25424" y="2435226"/>
            <a:ext cx="4372984" cy="4421716"/>
          </a:xfrm>
          <a:prstGeom prst="rect">
            <a:avLst/>
          </a:prstGeom>
        </p:spPr>
      </p:pic>
      <p:sp>
        <p:nvSpPr>
          <p:cNvPr id="9" name="Tekstiruutu 8">
            <a:extLst>
              <a:ext uri="{FF2B5EF4-FFF2-40B4-BE49-F238E27FC236}">
                <a16:creationId xmlns:a16="http://schemas.microsoft.com/office/drawing/2014/main" id="{60DAD545-8AA7-3DF8-EDF6-2B65AD5774A1}"/>
              </a:ext>
            </a:extLst>
          </p:cNvPr>
          <p:cNvSpPr txBox="1"/>
          <p:nvPr/>
        </p:nvSpPr>
        <p:spPr>
          <a:xfrm>
            <a:off x="3214" y="-25118"/>
            <a:ext cx="4377451" cy="2465832"/>
          </a:xfrm>
          <a:prstGeom prst="rect">
            <a:avLst/>
          </a:prstGeom>
          <a:solidFill>
            <a:srgbClr val="232227"/>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fi-FI"/>
          </a:p>
        </p:txBody>
      </p:sp>
      <p:sp>
        <p:nvSpPr>
          <p:cNvPr id="10" name="Tekstiruutu 9">
            <a:extLst>
              <a:ext uri="{FF2B5EF4-FFF2-40B4-BE49-F238E27FC236}">
                <a16:creationId xmlns:a16="http://schemas.microsoft.com/office/drawing/2014/main" id="{8946B66B-CDD2-4A93-D59F-4D50CFFA4D3F}"/>
              </a:ext>
            </a:extLst>
          </p:cNvPr>
          <p:cNvSpPr txBox="1"/>
          <p:nvPr/>
        </p:nvSpPr>
        <p:spPr>
          <a:xfrm>
            <a:off x="283668" y="270774"/>
            <a:ext cx="355874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fi-FI" sz="4000">
              <a:solidFill>
                <a:schemeClr val="bg1"/>
              </a:solidFill>
            </a:endParaRPr>
          </a:p>
          <a:p>
            <a:pPr algn="ctr"/>
            <a:r>
              <a:rPr lang="fi-FI" sz="4000">
                <a:solidFill>
                  <a:schemeClr val="bg1"/>
                </a:solidFill>
                <a:latin typeface="Aptos Display"/>
              </a:rPr>
              <a:t>A </a:t>
            </a:r>
            <a:r>
              <a:rPr lang="fi-FI" sz="4000" err="1">
                <a:solidFill>
                  <a:schemeClr val="bg1"/>
                </a:solidFill>
                <a:latin typeface="Aptos Display"/>
              </a:rPr>
              <a:t>Modern</a:t>
            </a:r>
            <a:br>
              <a:rPr lang="fi-FI" sz="4000">
                <a:solidFill>
                  <a:schemeClr val="bg1"/>
                </a:solidFill>
                <a:latin typeface="Aptos Display"/>
              </a:rPr>
            </a:br>
            <a:r>
              <a:rPr lang="fi-FI" sz="4000">
                <a:solidFill>
                  <a:schemeClr val="bg1"/>
                </a:solidFill>
                <a:latin typeface="Aptos Display"/>
              </a:rPr>
              <a:t>Transport </a:t>
            </a:r>
            <a:r>
              <a:rPr lang="fi-FI" sz="4000" err="1">
                <a:solidFill>
                  <a:schemeClr val="bg1"/>
                </a:solidFill>
                <a:latin typeface="Aptos Display"/>
              </a:rPr>
              <a:t>Hub</a:t>
            </a:r>
            <a:endParaRPr lang="fi-FI" err="1">
              <a:solidFill>
                <a:schemeClr val="bg1"/>
              </a:solidFill>
            </a:endParaRPr>
          </a:p>
        </p:txBody>
      </p:sp>
      <p:sp>
        <p:nvSpPr>
          <p:cNvPr id="7" name="Tekstiruutu 6">
            <a:extLst>
              <a:ext uri="{FF2B5EF4-FFF2-40B4-BE49-F238E27FC236}">
                <a16:creationId xmlns:a16="http://schemas.microsoft.com/office/drawing/2014/main" id="{EEA820A4-2B0A-E094-E837-B119AA1DA7A9}"/>
              </a:ext>
            </a:extLst>
          </p:cNvPr>
          <p:cNvSpPr txBox="1"/>
          <p:nvPr/>
        </p:nvSpPr>
        <p:spPr>
          <a:xfrm>
            <a:off x="1311227" y="2665201"/>
            <a:ext cx="2707790"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err="1"/>
              <a:t>Tramline</a:t>
            </a:r>
            <a:r>
              <a:rPr lang="fi-FI"/>
              <a:t> </a:t>
            </a:r>
            <a:r>
              <a:rPr lang="fi-FI" err="1"/>
              <a:t>extension</a:t>
            </a:r>
            <a:r>
              <a:rPr lang="fi-FI"/>
              <a:t>:</a:t>
            </a:r>
          </a:p>
          <a:p>
            <a:r>
              <a:rPr lang="fi-FI"/>
              <a:t>Turtola - Kaukajärvi</a:t>
            </a:r>
          </a:p>
          <a:p>
            <a:endParaRPr lang="fi-FI"/>
          </a:p>
          <a:p>
            <a:r>
              <a:rPr lang="fi-FI"/>
              <a:t>BRT </a:t>
            </a:r>
            <a:r>
              <a:rPr lang="fi-FI" err="1"/>
              <a:t>connecting</a:t>
            </a:r>
            <a:r>
              <a:rPr lang="fi-FI"/>
              <a:t> Eastern </a:t>
            </a:r>
            <a:r>
              <a:rPr lang="fi-FI" err="1"/>
              <a:t>sub-centres</a:t>
            </a:r>
            <a:endParaRPr lang="fi-FI"/>
          </a:p>
          <a:p>
            <a:endParaRPr lang="fi-FI"/>
          </a:p>
          <a:p>
            <a:r>
              <a:rPr lang="fi-FI" err="1"/>
              <a:t>Autonomous</a:t>
            </a:r>
            <a:r>
              <a:rPr lang="fi-FI"/>
              <a:t> </a:t>
            </a:r>
            <a:r>
              <a:rPr lang="fi-FI" err="1"/>
              <a:t>shuttle</a:t>
            </a:r>
            <a:r>
              <a:rPr lang="fi-FI"/>
              <a:t> </a:t>
            </a:r>
            <a:r>
              <a:rPr lang="fi-FI" err="1"/>
              <a:t>bus</a:t>
            </a:r>
            <a:endParaRPr lang="fi-FI"/>
          </a:p>
          <a:p>
            <a:endParaRPr lang="fi-FI"/>
          </a:p>
          <a:p>
            <a:r>
              <a:rPr lang="fi-FI"/>
              <a:t>Transit stop</a:t>
            </a:r>
          </a:p>
          <a:p>
            <a:endParaRPr lang="fi-FI"/>
          </a:p>
          <a:p>
            <a:r>
              <a:rPr lang="fi-FI" err="1"/>
              <a:t>Regenerative</a:t>
            </a:r>
            <a:r>
              <a:rPr lang="fi-FI"/>
              <a:t> </a:t>
            </a:r>
            <a:r>
              <a:rPr lang="fi-FI" err="1"/>
              <a:t>housing</a:t>
            </a:r>
          </a:p>
          <a:p>
            <a:endParaRPr lang="fi-FI"/>
          </a:p>
          <a:p>
            <a:r>
              <a:rPr lang="fi-FI" err="1"/>
              <a:t>Community</a:t>
            </a:r>
            <a:r>
              <a:rPr lang="fi-FI"/>
              <a:t> </a:t>
            </a:r>
            <a:r>
              <a:rPr lang="fi-FI" err="1"/>
              <a:t>centre</a:t>
            </a:r>
            <a:endParaRPr lang="fi-FI"/>
          </a:p>
        </p:txBody>
      </p:sp>
    </p:spTree>
    <p:extLst>
      <p:ext uri="{BB962C8B-B14F-4D97-AF65-F5344CB8AC3E}">
        <p14:creationId xmlns:p14="http://schemas.microsoft.com/office/powerpoint/2010/main" val="3997564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E4F7EDB3-EA35-AC3B-847D-6CABF61F974F}"/>
              </a:ext>
            </a:extLst>
          </p:cNvPr>
          <p:cNvSpPr>
            <a:spLocks noGrp="1"/>
          </p:cNvSpPr>
          <p:nvPr>
            <p:ph type="title"/>
          </p:nvPr>
        </p:nvSpPr>
        <p:spPr>
          <a:xfrm>
            <a:off x="6405033" y="365125"/>
            <a:ext cx="4948767" cy="1336146"/>
          </a:xfrm>
        </p:spPr>
        <p:txBody>
          <a:bodyPr/>
          <a:lstStyle/>
          <a:p>
            <a:endParaRPr lang="fi-FI"/>
          </a:p>
        </p:txBody>
      </p:sp>
      <p:pic>
        <p:nvPicPr>
          <p:cNvPr id="5" name="Sisällön paikkamerkki 4" descr="Kuva, joka sisältää kohteen kartta, teksti&#10;&#10;Kuvaus luotu automaattisesti">
            <a:extLst>
              <a:ext uri="{FF2B5EF4-FFF2-40B4-BE49-F238E27FC236}">
                <a16:creationId xmlns:a16="http://schemas.microsoft.com/office/drawing/2014/main" id="{EA027742-9205-2232-C794-51737C814C8D}"/>
              </a:ext>
            </a:extLst>
          </p:cNvPr>
          <p:cNvPicPr>
            <a:picLocks noGrp="1" noChangeAspect="1"/>
          </p:cNvPicPr>
          <p:nvPr>
            <p:ph idx="1"/>
          </p:nvPr>
        </p:nvPicPr>
        <p:blipFill>
          <a:blip r:embed="rId2"/>
          <a:stretch>
            <a:fillRect/>
          </a:stretch>
        </p:blipFill>
        <p:spPr>
          <a:xfrm>
            <a:off x="2321954" y="-19314"/>
            <a:ext cx="9860550" cy="6877048"/>
          </a:xfrm>
        </p:spPr>
      </p:pic>
      <p:sp>
        <p:nvSpPr>
          <p:cNvPr id="9" name="Tekstiruutu 8">
            <a:extLst>
              <a:ext uri="{FF2B5EF4-FFF2-40B4-BE49-F238E27FC236}">
                <a16:creationId xmlns:a16="http://schemas.microsoft.com/office/drawing/2014/main" id="{60DAD545-8AA7-3DF8-EDF6-2B65AD5774A1}"/>
              </a:ext>
            </a:extLst>
          </p:cNvPr>
          <p:cNvSpPr txBox="1"/>
          <p:nvPr/>
        </p:nvSpPr>
        <p:spPr>
          <a:xfrm>
            <a:off x="3214" y="-25118"/>
            <a:ext cx="4411827" cy="6877410"/>
          </a:xfrm>
          <a:prstGeom prst="rect">
            <a:avLst/>
          </a:prstGeom>
          <a:solidFill>
            <a:srgbClr val="232227"/>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fi-FI"/>
          </a:p>
        </p:txBody>
      </p:sp>
      <p:sp>
        <p:nvSpPr>
          <p:cNvPr id="10" name="Tekstiruutu 9">
            <a:extLst>
              <a:ext uri="{FF2B5EF4-FFF2-40B4-BE49-F238E27FC236}">
                <a16:creationId xmlns:a16="http://schemas.microsoft.com/office/drawing/2014/main" id="{8946B66B-CDD2-4A93-D59F-4D50CFFA4D3F}"/>
              </a:ext>
            </a:extLst>
          </p:cNvPr>
          <p:cNvSpPr txBox="1"/>
          <p:nvPr/>
        </p:nvSpPr>
        <p:spPr>
          <a:xfrm>
            <a:off x="324308" y="1693174"/>
            <a:ext cx="3558745"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sz="4000">
                <a:solidFill>
                  <a:schemeClr val="bg1"/>
                </a:solidFill>
              </a:rPr>
              <a:t>2062</a:t>
            </a:r>
            <a:endParaRPr lang="fi-FI">
              <a:solidFill>
                <a:schemeClr val="bg1"/>
              </a:solidFill>
            </a:endParaRPr>
          </a:p>
          <a:p>
            <a:pPr algn="ctr"/>
            <a:r>
              <a:rPr lang="fi-FI" sz="4000" err="1">
                <a:solidFill>
                  <a:schemeClr val="bg1"/>
                </a:solidFill>
              </a:rPr>
              <a:t>The</a:t>
            </a:r>
            <a:r>
              <a:rPr lang="fi-FI" sz="4000">
                <a:solidFill>
                  <a:schemeClr val="bg1"/>
                </a:solidFill>
              </a:rPr>
              <a:t> Next </a:t>
            </a:r>
            <a:r>
              <a:rPr lang="fi-FI" sz="4000" err="1">
                <a:solidFill>
                  <a:schemeClr val="bg1"/>
                </a:solidFill>
              </a:rPr>
              <a:t>Step</a:t>
            </a:r>
          </a:p>
          <a:p>
            <a:pPr algn="ctr"/>
            <a:endParaRPr lang="fi-FI" sz="4000">
              <a:solidFill>
                <a:schemeClr val="bg1"/>
              </a:solidFill>
            </a:endParaRPr>
          </a:p>
          <a:p>
            <a:pPr algn="ctr"/>
            <a:r>
              <a:rPr lang="fi-FI" sz="4000" err="1">
                <a:solidFill>
                  <a:schemeClr val="bg1"/>
                </a:solidFill>
              </a:rPr>
              <a:t>Artistic</a:t>
            </a:r>
            <a:r>
              <a:rPr lang="fi-FI" sz="4000">
                <a:solidFill>
                  <a:schemeClr val="bg1"/>
                </a:solidFill>
              </a:rPr>
              <a:t> Haihara</a:t>
            </a:r>
          </a:p>
        </p:txBody>
      </p:sp>
    </p:spTree>
    <p:extLst>
      <p:ext uri="{BB962C8B-B14F-4D97-AF65-F5344CB8AC3E}">
        <p14:creationId xmlns:p14="http://schemas.microsoft.com/office/powerpoint/2010/main" val="1632616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4A12A-3A6A-A712-BDBE-5CE96C172426}"/>
              </a:ext>
            </a:extLst>
          </p:cNvPr>
          <p:cNvSpPr>
            <a:spLocks noGrp="1"/>
          </p:cNvSpPr>
          <p:nvPr>
            <p:ph type="title"/>
          </p:nvPr>
        </p:nvSpPr>
        <p:spPr>
          <a:xfrm>
            <a:off x="411480" y="998758"/>
            <a:ext cx="4485861" cy="1088136"/>
          </a:xfrm>
        </p:spPr>
        <p:txBody>
          <a:bodyPr anchor="b">
            <a:normAutofit/>
          </a:bodyPr>
          <a:lstStyle/>
          <a:p>
            <a:r>
              <a:rPr lang="en-US" sz="2600" err="1">
                <a:solidFill>
                  <a:schemeClr val="bg1"/>
                </a:solidFill>
                <a:ea typeface="+mj-lt"/>
                <a:cs typeface="+mj-lt"/>
              </a:rPr>
              <a:t>Haihara</a:t>
            </a:r>
            <a:r>
              <a:rPr lang="en-US" sz="2600">
                <a:solidFill>
                  <a:schemeClr val="bg1"/>
                </a:solidFill>
                <a:ea typeface="+mj-lt"/>
                <a:cs typeface="+mj-lt"/>
              </a:rPr>
              <a:t> Art Village – Creative Innovation in a Futuristic Setting</a:t>
            </a:r>
            <a:endParaRPr lang="en-US" sz="2600">
              <a:solidFill>
                <a:schemeClr val="bg1"/>
              </a:solidFill>
            </a:endParaRPr>
          </a:p>
        </p:txBody>
      </p:sp>
      <p:sp>
        <p:nvSpPr>
          <p:cNvPr id="3" name="Content Placeholder 2">
            <a:extLst>
              <a:ext uri="{FF2B5EF4-FFF2-40B4-BE49-F238E27FC236}">
                <a16:creationId xmlns:a16="http://schemas.microsoft.com/office/drawing/2014/main" id="{FF05541B-D74C-A729-8BF4-A7D51DCF6DD0}"/>
              </a:ext>
            </a:extLst>
          </p:cNvPr>
          <p:cNvSpPr>
            <a:spLocks noGrp="1"/>
          </p:cNvSpPr>
          <p:nvPr>
            <p:ph idx="1"/>
          </p:nvPr>
        </p:nvSpPr>
        <p:spPr>
          <a:xfrm>
            <a:off x="411479" y="2284924"/>
            <a:ext cx="4498848" cy="3584448"/>
          </a:xfrm>
        </p:spPr>
        <p:txBody>
          <a:bodyPr vert="horz" lIns="91440" tIns="45720" rIns="91440" bIns="45720" rtlCol="0" anchor="t">
            <a:normAutofit/>
          </a:bodyPr>
          <a:lstStyle/>
          <a:p>
            <a:pPr>
              <a:buFont typeface="Arial"/>
              <a:buChar char="•"/>
            </a:pPr>
            <a:r>
              <a:rPr lang="en-US" sz="1800" b="1">
                <a:solidFill>
                  <a:schemeClr val="bg1"/>
                </a:solidFill>
                <a:ea typeface="+mn-lt"/>
                <a:cs typeface="+mn-lt"/>
              </a:rPr>
              <a:t>Preservation</a:t>
            </a:r>
            <a:r>
              <a:rPr lang="en-US" sz="1800">
                <a:solidFill>
                  <a:schemeClr val="bg1"/>
                </a:solidFill>
                <a:ea typeface="+mn-lt"/>
                <a:cs typeface="+mn-lt"/>
              </a:rPr>
              <a:t> of 60s architecture with modern, sustainable designs</a:t>
            </a:r>
            <a:endParaRPr lang="en-US">
              <a:solidFill>
                <a:schemeClr val="bg1"/>
              </a:solidFill>
            </a:endParaRPr>
          </a:p>
          <a:p>
            <a:pPr>
              <a:buFont typeface="Arial"/>
              <a:buChar char="•"/>
            </a:pPr>
            <a:r>
              <a:rPr lang="en-US" sz="1800" b="1">
                <a:solidFill>
                  <a:schemeClr val="bg1"/>
                </a:solidFill>
                <a:ea typeface="+mn-lt"/>
                <a:cs typeface="+mn-lt"/>
              </a:rPr>
              <a:t>Innovation</a:t>
            </a:r>
            <a:r>
              <a:rPr lang="en-US" sz="1800">
                <a:solidFill>
                  <a:schemeClr val="bg1"/>
                </a:solidFill>
                <a:ea typeface="+mn-lt"/>
                <a:cs typeface="+mn-lt"/>
              </a:rPr>
              <a:t> Labs, Creative Studios, and Artist Residencies</a:t>
            </a:r>
            <a:endParaRPr lang="en-US">
              <a:solidFill>
                <a:schemeClr val="bg1"/>
              </a:solidFill>
            </a:endParaRPr>
          </a:p>
          <a:p>
            <a:pPr>
              <a:buFont typeface="Arial"/>
              <a:buChar char="•"/>
            </a:pPr>
            <a:r>
              <a:rPr lang="en-US" sz="1800" b="1">
                <a:solidFill>
                  <a:schemeClr val="bg1"/>
                </a:solidFill>
                <a:ea typeface="+mn-lt"/>
                <a:cs typeface="+mn-lt"/>
              </a:rPr>
              <a:t>Interactive</a:t>
            </a:r>
            <a:r>
              <a:rPr lang="en-US" sz="1800">
                <a:solidFill>
                  <a:schemeClr val="bg1"/>
                </a:solidFill>
                <a:ea typeface="+mn-lt"/>
                <a:cs typeface="+mn-lt"/>
              </a:rPr>
              <a:t> public art and pop-up exhibitions</a:t>
            </a:r>
            <a:endParaRPr lang="en-US">
              <a:solidFill>
                <a:schemeClr val="bg1"/>
              </a:solidFill>
            </a:endParaRPr>
          </a:p>
          <a:p>
            <a:pPr>
              <a:buFont typeface="Arial"/>
              <a:buChar char="•"/>
            </a:pPr>
            <a:r>
              <a:rPr lang="en-US" sz="1800" b="1">
                <a:solidFill>
                  <a:schemeClr val="bg1"/>
                </a:solidFill>
                <a:ea typeface="+mn-lt"/>
                <a:cs typeface="+mn-lt"/>
              </a:rPr>
              <a:t>Eco-friendly</a:t>
            </a:r>
            <a:r>
              <a:rPr lang="en-US" sz="1800">
                <a:solidFill>
                  <a:schemeClr val="bg1"/>
                </a:solidFill>
                <a:ea typeface="+mn-lt"/>
                <a:cs typeface="+mn-lt"/>
              </a:rPr>
              <a:t>, modular workspaces powered by renewable energy</a:t>
            </a:r>
            <a:endParaRPr lang="en-US">
              <a:solidFill>
                <a:schemeClr val="bg1"/>
              </a:solidFill>
            </a:endParaRPr>
          </a:p>
          <a:p>
            <a:pPr>
              <a:buFont typeface="Arial"/>
              <a:buChar char="•"/>
            </a:pPr>
            <a:r>
              <a:rPr lang="en-US" sz="1800" b="1">
                <a:solidFill>
                  <a:schemeClr val="bg1"/>
                </a:solidFill>
                <a:ea typeface="+mn-lt"/>
                <a:cs typeface="+mn-lt"/>
              </a:rPr>
              <a:t>Global collaboration </a:t>
            </a:r>
            <a:r>
              <a:rPr lang="en-US" sz="1800">
                <a:solidFill>
                  <a:schemeClr val="bg1"/>
                </a:solidFill>
                <a:ea typeface="+mn-lt"/>
                <a:cs typeface="+mn-lt"/>
              </a:rPr>
              <a:t>through virtual and physical platforms</a:t>
            </a:r>
            <a:endParaRPr lang="en-US">
              <a:solidFill>
                <a:schemeClr val="bg1"/>
              </a:solidFill>
            </a:endParaRPr>
          </a:p>
        </p:txBody>
      </p:sp>
      <p:pic>
        <p:nvPicPr>
          <p:cNvPr id="5" name="Picture 4">
            <a:extLst>
              <a:ext uri="{FF2B5EF4-FFF2-40B4-BE49-F238E27FC236}">
                <a16:creationId xmlns:a16="http://schemas.microsoft.com/office/drawing/2014/main" id="{65D0AE47-5374-0570-E288-DAA87AFD6837}"/>
              </a:ext>
            </a:extLst>
          </p:cNvPr>
          <p:cNvPicPr>
            <a:picLocks noChangeAspect="1"/>
          </p:cNvPicPr>
          <p:nvPr/>
        </p:nvPicPr>
        <p:blipFill>
          <a:blip r:embed="rId3"/>
          <a:srcRect l="21320" r="21320"/>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3270425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4A12A-3A6A-A712-BDBE-5CE96C172426}"/>
              </a:ext>
            </a:extLst>
          </p:cNvPr>
          <p:cNvSpPr>
            <a:spLocks noGrp="1"/>
          </p:cNvSpPr>
          <p:nvPr>
            <p:ph type="title"/>
          </p:nvPr>
        </p:nvSpPr>
        <p:spPr>
          <a:xfrm>
            <a:off x="526962" y="812886"/>
            <a:ext cx="5251316" cy="1807305"/>
          </a:xfrm>
        </p:spPr>
        <p:txBody>
          <a:bodyPr>
            <a:normAutofit/>
          </a:bodyPr>
          <a:lstStyle/>
          <a:p>
            <a:r>
              <a:rPr lang="en-US" sz="2600" err="1">
                <a:solidFill>
                  <a:schemeClr val="bg1"/>
                </a:solidFill>
                <a:ea typeface="+mj-lt"/>
                <a:cs typeface="+mj-lt"/>
              </a:rPr>
              <a:t>Kaukajärvi</a:t>
            </a:r>
            <a:r>
              <a:rPr lang="en-US" sz="2600">
                <a:solidFill>
                  <a:schemeClr val="bg1"/>
                </a:solidFill>
                <a:ea typeface="+mj-lt"/>
                <a:cs typeface="+mj-lt"/>
              </a:rPr>
              <a:t> Waterfront – A Dynamic Space for Community and Recreation</a:t>
            </a:r>
            <a:endParaRPr lang="en-US" sz="2600">
              <a:solidFill>
                <a:schemeClr val="bg1"/>
              </a:solidFill>
            </a:endParaRPr>
          </a:p>
        </p:txBody>
      </p:sp>
      <p:sp>
        <p:nvSpPr>
          <p:cNvPr id="3" name="Content Placeholder 2">
            <a:extLst>
              <a:ext uri="{FF2B5EF4-FFF2-40B4-BE49-F238E27FC236}">
                <a16:creationId xmlns:a16="http://schemas.microsoft.com/office/drawing/2014/main" id="{FF05541B-D74C-A729-8BF4-A7D51DCF6DD0}"/>
              </a:ext>
            </a:extLst>
          </p:cNvPr>
          <p:cNvSpPr>
            <a:spLocks noGrp="1"/>
          </p:cNvSpPr>
          <p:nvPr>
            <p:ph idx="1"/>
          </p:nvPr>
        </p:nvSpPr>
        <p:spPr>
          <a:xfrm>
            <a:off x="526961" y="2344029"/>
            <a:ext cx="4619621" cy="3843666"/>
          </a:xfrm>
        </p:spPr>
        <p:txBody>
          <a:bodyPr vert="horz" lIns="91440" tIns="45720" rIns="91440" bIns="45720" rtlCol="0" anchor="t">
            <a:normAutofit/>
          </a:bodyPr>
          <a:lstStyle/>
          <a:p>
            <a:pPr>
              <a:buFont typeface="Arial"/>
              <a:buChar char="•"/>
            </a:pPr>
            <a:r>
              <a:rPr lang="en-US" sz="1800" b="1">
                <a:solidFill>
                  <a:schemeClr val="bg1"/>
                </a:solidFill>
                <a:ea typeface="+mn-lt"/>
                <a:cs typeface="+mn-lt"/>
              </a:rPr>
              <a:t>Sports</a:t>
            </a:r>
            <a:r>
              <a:rPr lang="en-US" sz="1800">
                <a:solidFill>
                  <a:schemeClr val="bg1"/>
                </a:solidFill>
                <a:ea typeface="+mn-lt"/>
                <a:cs typeface="+mn-lt"/>
              </a:rPr>
              <a:t> facilities for year-round activities</a:t>
            </a:r>
            <a:endParaRPr lang="en-US" sz="1800">
              <a:solidFill>
                <a:schemeClr val="bg1"/>
              </a:solidFill>
            </a:endParaRPr>
          </a:p>
          <a:p>
            <a:pPr>
              <a:buFont typeface="Arial"/>
            </a:pPr>
            <a:r>
              <a:rPr lang="en-US" sz="1800">
                <a:solidFill>
                  <a:schemeClr val="bg1"/>
                </a:solidFill>
                <a:ea typeface="+mn-lt"/>
                <a:cs typeface="+mn-lt"/>
              </a:rPr>
              <a:t>Kayaking, </a:t>
            </a:r>
            <a:r>
              <a:rPr lang="en-US" sz="1800" b="1">
                <a:solidFill>
                  <a:schemeClr val="bg1"/>
                </a:solidFill>
                <a:ea typeface="+mn-lt"/>
                <a:cs typeface="+mn-lt"/>
              </a:rPr>
              <a:t>paddleboarding</a:t>
            </a:r>
            <a:r>
              <a:rPr lang="en-US" sz="1800">
                <a:solidFill>
                  <a:schemeClr val="bg1"/>
                </a:solidFill>
                <a:ea typeface="+mn-lt"/>
                <a:cs typeface="+mn-lt"/>
              </a:rPr>
              <a:t>, and art tours in summer</a:t>
            </a:r>
            <a:endParaRPr lang="en-US" sz="1800">
              <a:solidFill>
                <a:schemeClr val="bg1"/>
              </a:solidFill>
            </a:endParaRPr>
          </a:p>
          <a:p>
            <a:pPr>
              <a:buFont typeface="Arial"/>
            </a:pPr>
            <a:r>
              <a:rPr lang="en-US" sz="1800">
                <a:solidFill>
                  <a:schemeClr val="bg1"/>
                </a:solidFill>
                <a:ea typeface="+mn-lt"/>
                <a:cs typeface="+mn-lt"/>
              </a:rPr>
              <a:t>Ice skating, ice sculpture festivals, and saunas in winter</a:t>
            </a:r>
            <a:endParaRPr lang="en-US" sz="1800">
              <a:solidFill>
                <a:schemeClr val="bg1"/>
              </a:solidFill>
            </a:endParaRPr>
          </a:p>
          <a:p>
            <a:pPr>
              <a:buFont typeface="Arial"/>
            </a:pPr>
            <a:r>
              <a:rPr lang="en-US" sz="1800" b="1">
                <a:solidFill>
                  <a:schemeClr val="bg1"/>
                </a:solidFill>
                <a:ea typeface="+mn-lt"/>
                <a:cs typeface="+mn-lt"/>
              </a:rPr>
              <a:t>Communal workshops</a:t>
            </a:r>
            <a:r>
              <a:rPr lang="en-US" sz="1800">
                <a:solidFill>
                  <a:schemeClr val="bg1"/>
                </a:solidFill>
                <a:ea typeface="+mn-lt"/>
                <a:cs typeface="+mn-lt"/>
              </a:rPr>
              <a:t>, hackathons, and wellness activities</a:t>
            </a:r>
          </a:p>
          <a:p>
            <a:pPr>
              <a:buFont typeface="Arial"/>
            </a:pPr>
            <a:r>
              <a:rPr lang="en-US" sz="1800" b="1">
                <a:solidFill>
                  <a:schemeClr val="bg1"/>
                </a:solidFill>
                <a:ea typeface="+mn-lt"/>
                <a:cs typeface="+mn-lt"/>
              </a:rPr>
              <a:t>Sustainable waterfron</a:t>
            </a:r>
            <a:r>
              <a:rPr lang="en-US" sz="1800">
                <a:solidFill>
                  <a:schemeClr val="bg1"/>
                </a:solidFill>
                <a:ea typeface="+mn-lt"/>
                <a:cs typeface="+mn-lt"/>
              </a:rPr>
              <a:t>t integrated with natural landscapes</a:t>
            </a:r>
            <a:endParaRPr lang="en-US" sz="1800">
              <a:solidFill>
                <a:schemeClr val="bg1"/>
              </a:solidFill>
            </a:endParaRPr>
          </a:p>
        </p:txBody>
      </p:sp>
      <p:pic>
        <p:nvPicPr>
          <p:cNvPr id="4" name="Picture 3" descr="Kuva, joka sisältää kohteen piha-, vesi, puu, Vesiresurssit&#10;&#10;Kuvaus luotu automaattisesti">
            <a:extLst>
              <a:ext uri="{FF2B5EF4-FFF2-40B4-BE49-F238E27FC236}">
                <a16:creationId xmlns:a16="http://schemas.microsoft.com/office/drawing/2014/main" id="{F052CCFD-6D98-7071-767D-026C9D787469}"/>
              </a:ext>
            </a:extLst>
          </p:cNvPr>
          <p:cNvPicPr>
            <a:picLocks noChangeAspect="1"/>
          </p:cNvPicPr>
          <p:nvPr/>
        </p:nvPicPr>
        <p:blipFill>
          <a:blip r:embed="rId2"/>
          <a:srcRect l="9996" r="9996"/>
          <a:stretch/>
        </p:blipFill>
        <p:spPr>
          <a:xfrm>
            <a:off x="5137395" y="10"/>
            <a:ext cx="705460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646210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376ABD8-D278-3769-7C9A-F867F5173CFA}"/>
              </a:ext>
            </a:extLst>
          </p:cNvPr>
          <p:cNvPicPr>
            <a:picLocks noChangeAspect="1"/>
          </p:cNvPicPr>
          <p:nvPr/>
        </p:nvPicPr>
        <p:blipFill>
          <a:blip r:embed="rId2">
            <a:extLst>
              <a:ext uri="{28A0092B-C50C-407E-A947-70E740481C1C}">
                <a14:useLocalDpi xmlns:a14="http://schemas.microsoft.com/office/drawing/2010/main" val="0"/>
              </a:ext>
            </a:extLst>
          </a:blip>
          <a:srcRect l="-160" t="-1559" r="160" b="1021"/>
          <a:stretch/>
        </p:blipFill>
        <p:spPr>
          <a:xfrm rot="20940000">
            <a:off x="6903107" y="4526898"/>
            <a:ext cx="679911" cy="450807"/>
          </a:xfrm>
          <a:prstGeom prst="rect">
            <a:avLst/>
          </a:prstGeom>
        </p:spPr>
      </p:pic>
      <p:pic>
        <p:nvPicPr>
          <p:cNvPr id="15" name="Picture 14">
            <a:extLst>
              <a:ext uri="{FF2B5EF4-FFF2-40B4-BE49-F238E27FC236}">
                <a16:creationId xmlns:a16="http://schemas.microsoft.com/office/drawing/2014/main" id="{DD82506D-2630-C9E4-9E38-6D453FB399B1}"/>
              </a:ext>
            </a:extLst>
          </p:cNvPr>
          <p:cNvPicPr>
            <a:picLocks noChangeAspect="1"/>
          </p:cNvPicPr>
          <p:nvPr/>
        </p:nvPicPr>
        <p:blipFill>
          <a:blip r:embed="rId3">
            <a:extLst>
              <a:ext uri="{28A0092B-C50C-407E-A947-70E740481C1C}">
                <a14:useLocalDpi xmlns:a14="http://schemas.microsoft.com/office/drawing/2010/main" val="0"/>
              </a:ext>
            </a:extLst>
          </a:blip>
          <a:srcRect l="3984" t="39335" r="-4297" b="36336"/>
          <a:stretch/>
        </p:blipFill>
        <p:spPr>
          <a:xfrm rot="20820000">
            <a:off x="5894242" y="3806857"/>
            <a:ext cx="970782" cy="424816"/>
          </a:xfrm>
          <a:prstGeom prst="rect">
            <a:avLst/>
          </a:prstGeom>
        </p:spPr>
      </p:pic>
      <p:sp>
        <p:nvSpPr>
          <p:cNvPr id="2" name="Title 1">
            <a:extLst>
              <a:ext uri="{FF2B5EF4-FFF2-40B4-BE49-F238E27FC236}">
                <a16:creationId xmlns:a16="http://schemas.microsoft.com/office/drawing/2014/main" id="{1A3F245E-FB0D-523F-2888-34D14C958E8A}"/>
              </a:ext>
            </a:extLst>
          </p:cNvPr>
          <p:cNvSpPr>
            <a:spLocks noGrp="1"/>
          </p:cNvSpPr>
          <p:nvPr>
            <p:ph type="title"/>
          </p:nvPr>
        </p:nvSpPr>
        <p:spPr>
          <a:xfrm>
            <a:off x="1392051" y="961195"/>
            <a:ext cx="10515600" cy="2008487"/>
          </a:xfrm>
        </p:spPr>
        <p:txBody>
          <a:bodyPr>
            <a:normAutofit/>
          </a:bodyPr>
          <a:lstStyle/>
          <a:p>
            <a:r>
              <a:rPr lang="en-US">
                <a:solidFill>
                  <a:srgbClr val="FFFFFF"/>
                </a:solidFill>
                <a:latin typeface="Aptos Display"/>
              </a:rPr>
              <a:t>Attractive and Sustainable</a:t>
            </a:r>
            <a:br>
              <a:rPr lang="en-US">
                <a:solidFill>
                  <a:srgbClr val="FFFFFF"/>
                </a:solidFill>
                <a:latin typeface="Aptos Display"/>
              </a:rPr>
            </a:br>
            <a:r>
              <a:rPr lang="en-US">
                <a:solidFill>
                  <a:srgbClr val="FFFFFF"/>
                </a:solidFill>
                <a:latin typeface="Aptos Display"/>
              </a:rPr>
              <a:t>Travel Chains between</a:t>
            </a:r>
            <a:br>
              <a:rPr lang="en-US">
                <a:solidFill>
                  <a:srgbClr val="FFFFFF"/>
                </a:solidFill>
                <a:latin typeface="Aptos Display"/>
              </a:rPr>
            </a:br>
            <a:r>
              <a:rPr lang="en-US">
                <a:solidFill>
                  <a:srgbClr val="FFFFFF"/>
                </a:solidFill>
                <a:latin typeface="Aptos Display"/>
              </a:rPr>
              <a:t>Kaukajärvi and Helsinki</a:t>
            </a:r>
          </a:p>
        </p:txBody>
      </p:sp>
      <p:sp>
        <p:nvSpPr>
          <p:cNvPr id="4" name="TextBox 3">
            <a:extLst>
              <a:ext uri="{FF2B5EF4-FFF2-40B4-BE49-F238E27FC236}">
                <a16:creationId xmlns:a16="http://schemas.microsoft.com/office/drawing/2014/main" id="{B90ED989-C61F-D322-71E8-5AA48566B773}"/>
              </a:ext>
            </a:extLst>
          </p:cNvPr>
          <p:cNvSpPr txBox="1"/>
          <p:nvPr/>
        </p:nvSpPr>
        <p:spPr>
          <a:xfrm>
            <a:off x="309890" y="2966098"/>
            <a:ext cx="1483049" cy="907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8" name="Kuva 4" descr="Kuva, joka sisältää kohteen piha-, pilvi, rakennus, taivas&#10;&#10;Kuvaus luotu automaattisesti">
            <a:extLst>
              <a:ext uri="{FF2B5EF4-FFF2-40B4-BE49-F238E27FC236}">
                <a16:creationId xmlns:a16="http://schemas.microsoft.com/office/drawing/2014/main" id="{8F2D0EC5-C80D-46B7-FC82-35FA49896F8A}"/>
              </a:ext>
            </a:extLst>
          </p:cNvPr>
          <p:cNvPicPr>
            <a:picLocks noChangeAspect="1"/>
          </p:cNvPicPr>
          <p:nvPr/>
        </p:nvPicPr>
        <p:blipFill>
          <a:blip r:embed="rId4"/>
          <a:srcRect l="12039" t="752" r="13398" b="2757"/>
          <a:stretch/>
        </p:blipFill>
        <p:spPr>
          <a:xfrm>
            <a:off x="783734" y="3645449"/>
            <a:ext cx="2874824" cy="2874169"/>
          </a:xfrm>
          <a:prstGeom prst="ellipse">
            <a:avLst/>
          </a:prstGeom>
        </p:spPr>
      </p:pic>
      <p:pic>
        <p:nvPicPr>
          <p:cNvPr id="12" name="Picture 11" descr="A building with a parking lot and trees&#10;&#10;Description automatically generated">
            <a:extLst>
              <a:ext uri="{FF2B5EF4-FFF2-40B4-BE49-F238E27FC236}">
                <a16:creationId xmlns:a16="http://schemas.microsoft.com/office/drawing/2014/main" id="{B4653FE7-37AA-B544-C846-3DE0C7A3CAD8}"/>
              </a:ext>
            </a:extLst>
          </p:cNvPr>
          <p:cNvPicPr>
            <a:picLocks noChangeAspect="1"/>
          </p:cNvPicPr>
          <p:nvPr/>
        </p:nvPicPr>
        <p:blipFill>
          <a:blip r:embed="rId5"/>
          <a:srcRect l="23439" t="24686" r="34713" b="987"/>
          <a:stretch/>
        </p:blipFill>
        <p:spPr>
          <a:xfrm>
            <a:off x="8087742" y="1738658"/>
            <a:ext cx="3816431" cy="3813047"/>
          </a:xfrm>
          <a:prstGeom prst="ellipse">
            <a:avLst/>
          </a:prstGeom>
        </p:spPr>
      </p:pic>
      <p:pic>
        <p:nvPicPr>
          <p:cNvPr id="3" name="Graphic 2" descr="Walk with solid fill">
            <a:extLst>
              <a:ext uri="{FF2B5EF4-FFF2-40B4-BE49-F238E27FC236}">
                <a16:creationId xmlns:a16="http://schemas.microsoft.com/office/drawing/2014/main" id="{D4327C1D-F91D-1609-196D-EBFA45056C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780000">
            <a:off x="4123464" y="3913429"/>
            <a:ext cx="449273" cy="374627"/>
          </a:xfrm>
          <a:prstGeom prst="rect">
            <a:avLst/>
          </a:prstGeom>
        </p:spPr>
      </p:pic>
      <p:pic>
        <p:nvPicPr>
          <p:cNvPr id="5" name="Graphic 4" descr="Cycling with solid fill">
            <a:extLst>
              <a:ext uri="{FF2B5EF4-FFF2-40B4-BE49-F238E27FC236}">
                <a16:creationId xmlns:a16="http://schemas.microsoft.com/office/drawing/2014/main" id="{3C35AED5-411B-E31C-85B9-63C21878B0A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540000">
            <a:off x="4697980" y="3370278"/>
            <a:ext cx="400091" cy="386237"/>
          </a:xfrm>
          <a:prstGeom prst="rect">
            <a:avLst/>
          </a:prstGeom>
        </p:spPr>
      </p:pic>
      <p:pic>
        <p:nvPicPr>
          <p:cNvPr id="9" name="Graphic 8" descr="Electric car with solid fill">
            <a:extLst>
              <a:ext uri="{FF2B5EF4-FFF2-40B4-BE49-F238E27FC236}">
                <a16:creationId xmlns:a16="http://schemas.microsoft.com/office/drawing/2014/main" id="{8E41EBCF-040E-C9A6-FD8B-32E486740E9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1060000">
            <a:off x="5594497" y="4797056"/>
            <a:ext cx="608714" cy="573273"/>
          </a:xfrm>
          <a:prstGeom prst="rect">
            <a:avLst/>
          </a:prstGeom>
        </p:spPr>
      </p:pic>
      <p:pic>
        <p:nvPicPr>
          <p:cNvPr id="10" name="Graphic 9" descr="Bus with solid fill">
            <a:extLst>
              <a:ext uri="{FF2B5EF4-FFF2-40B4-BE49-F238E27FC236}">
                <a16:creationId xmlns:a16="http://schemas.microsoft.com/office/drawing/2014/main" id="{8BA4A9E3-652B-6B67-F6FE-9C5A54755A0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420000">
            <a:off x="5576777" y="4256567"/>
            <a:ext cx="409355" cy="391634"/>
          </a:xfrm>
          <a:prstGeom prst="rect">
            <a:avLst/>
          </a:prstGeom>
        </p:spPr>
      </p:pic>
      <p:pic>
        <p:nvPicPr>
          <p:cNvPr id="11" name="Graphic 10" descr="Cycling with solid fill">
            <a:extLst>
              <a:ext uri="{FF2B5EF4-FFF2-40B4-BE49-F238E27FC236}">
                <a16:creationId xmlns:a16="http://schemas.microsoft.com/office/drawing/2014/main" id="{15F19C88-981C-7C34-134F-61679A87D09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540000">
            <a:off x="6270712" y="4442394"/>
            <a:ext cx="400091" cy="386237"/>
          </a:xfrm>
          <a:prstGeom prst="rect">
            <a:avLst/>
          </a:prstGeom>
        </p:spPr>
      </p:pic>
      <p:pic>
        <p:nvPicPr>
          <p:cNvPr id="13" name="Graphic 12" descr="Taxi with solid fill">
            <a:extLst>
              <a:ext uri="{FF2B5EF4-FFF2-40B4-BE49-F238E27FC236}">
                <a16:creationId xmlns:a16="http://schemas.microsoft.com/office/drawing/2014/main" id="{B7550DF3-98DC-5028-F03D-EF4ABEF5B85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420000">
            <a:off x="4769344" y="3895708"/>
            <a:ext cx="445479" cy="411982"/>
          </a:xfrm>
          <a:prstGeom prst="rect">
            <a:avLst/>
          </a:prstGeom>
        </p:spPr>
      </p:pic>
      <p:pic>
        <p:nvPicPr>
          <p:cNvPr id="7" name="Picture 6">
            <a:extLst>
              <a:ext uri="{FF2B5EF4-FFF2-40B4-BE49-F238E27FC236}">
                <a16:creationId xmlns:a16="http://schemas.microsoft.com/office/drawing/2014/main" id="{F0E5B028-B322-5BEF-1724-F9D76191A9F9}"/>
              </a:ext>
            </a:extLst>
          </p:cNvPr>
          <p:cNvPicPr>
            <a:picLocks noChangeAspect="1"/>
          </p:cNvPicPr>
          <p:nvPr/>
        </p:nvPicPr>
        <p:blipFill>
          <a:blip r:embed="rId16"/>
          <a:stretch>
            <a:fillRect/>
          </a:stretch>
        </p:blipFill>
        <p:spPr>
          <a:xfrm rot="21240000">
            <a:off x="3557072" y="3649538"/>
            <a:ext cx="4606344" cy="1880029"/>
          </a:xfrm>
          <a:prstGeom prst="rect">
            <a:avLst/>
          </a:prstGeom>
        </p:spPr>
      </p:pic>
    </p:spTree>
    <p:extLst>
      <p:ext uri="{BB962C8B-B14F-4D97-AF65-F5344CB8AC3E}">
        <p14:creationId xmlns:p14="http://schemas.microsoft.com/office/powerpoint/2010/main" val="3924448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A66E0-A8DF-9A13-0A96-ADBF137418F9}"/>
              </a:ext>
            </a:extLst>
          </p:cNvPr>
          <p:cNvSpPr>
            <a:spLocks noGrp="1"/>
          </p:cNvSpPr>
          <p:nvPr>
            <p:ph type="title"/>
          </p:nvPr>
        </p:nvSpPr>
        <p:spPr>
          <a:xfrm>
            <a:off x="555219" y="145478"/>
            <a:ext cx="10117003" cy="1716362"/>
          </a:xfrm>
        </p:spPr>
        <p:txBody>
          <a:bodyPr anchor="b">
            <a:normAutofit/>
          </a:bodyPr>
          <a:lstStyle/>
          <a:p>
            <a:pPr>
              <a:spcBef>
                <a:spcPts val="1000"/>
              </a:spcBef>
            </a:pPr>
            <a:r>
              <a:rPr lang="en-US" sz="3600" b="1">
                <a:solidFill>
                  <a:schemeClr val="bg1"/>
                </a:solidFill>
                <a:latin typeface="Aptos Display"/>
              </a:rPr>
              <a:t>The world at our fingertips: Humans</a:t>
            </a:r>
          </a:p>
          <a:p>
            <a:pPr marL="971550" lvl="1" indent="-514350" algn="l">
              <a:spcBef>
                <a:spcPts val="500"/>
              </a:spcBef>
              <a:buFont typeface="Courier New,monospace"/>
              <a:buChar char="•"/>
            </a:pPr>
            <a:endParaRPr lang="en-US" sz="3600">
              <a:latin typeface="Aptos Display"/>
            </a:endParaRPr>
          </a:p>
        </p:txBody>
      </p:sp>
      <p:sp>
        <p:nvSpPr>
          <p:cNvPr id="89" name="Sisällön paikkamerkki 88">
            <a:extLst>
              <a:ext uri="{FF2B5EF4-FFF2-40B4-BE49-F238E27FC236}">
                <a16:creationId xmlns:a16="http://schemas.microsoft.com/office/drawing/2014/main" id="{07447956-792E-4127-F9E5-E12FC7AD398C}"/>
              </a:ext>
            </a:extLst>
          </p:cNvPr>
          <p:cNvSpPr>
            <a:spLocks noGrp="1"/>
          </p:cNvSpPr>
          <p:nvPr>
            <p:ph idx="1"/>
          </p:nvPr>
        </p:nvSpPr>
        <p:spPr>
          <a:xfrm>
            <a:off x="553121" y="1241977"/>
            <a:ext cx="6800850" cy="4975828"/>
          </a:xfrm>
        </p:spPr>
        <p:txBody>
          <a:bodyPr vert="horz" lIns="91440" tIns="45720" rIns="91440" bIns="45720" rtlCol="0" anchor="t">
            <a:normAutofit fontScale="85000" lnSpcReduction="10000"/>
          </a:bodyPr>
          <a:lstStyle/>
          <a:p>
            <a:pPr marL="0" indent="0">
              <a:buNone/>
            </a:pPr>
            <a:r>
              <a:rPr lang="fi-FI" dirty="0">
                <a:solidFill>
                  <a:schemeClr val="bg1"/>
                </a:solidFill>
              </a:rPr>
              <a:t>   </a:t>
            </a:r>
          </a:p>
          <a:p>
            <a:r>
              <a:rPr lang="fi-FI" dirty="0" err="1">
                <a:solidFill>
                  <a:schemeClr val="bg1"/>
                </a:solidFill>
              </a:rPr>
              <a:t>Maglev</a:t>
            </a:r>
            <a:r>
              <a:rPr lang="fi-FI" dirty="0">
                <a:solidFill>
                  <a:schemeClr val="bg1"/>
                </a:solidFill>
              </a:rPr>
              <a:t> – 15 </a:t>
            </a:r>
            <a:r>
              <a:rPr lang="fi-FI" dirty="0" err="1">
                <a:solidFill>
                  <a:schemeClr val="bg1"/>
                </a:solidFill>
              </a:rPr>
              <a:t>minutes</a:t>
            </a:r>
            <a:r>
              <a:rPr lang="fi-FI" dirty="0">
                <a:solidFill>
                  <a:schemeClr val="bg1"/>
                </a:solidFill>
              </a:rPr>
              <a:t> to Helsinki!</a:t>
            </a:r>
          </a:p>
          <a:p>
            <a:pPr lvl="1">
              <a:buFont typeface="Courier New" panose="020B0604020202020204" pitchFamily="34" charset="0"/>
              <a:buChar char="o"/>
            </a:pPr>
            <a:r>
              <a:rPr lang="fi-FI" dirty="0" err="1">
                <a:solidFill>
                  <a:schemeClr val="bg1"/>
                </a:solidFill>
              </a:rPr>
              <a:t>Convenient</a:t>
            </a:r>
            <a:r>
              <a:rPr lang="fi-FI" dirty="0">
                <a:solidFill>
                  <a:schemeClr val="bg1"/>
                </a:solidFill>
              </a:rPr>
              <a:t>, </a:t>
            </a:r>
            <a:r>
              <a:rPr lang="fi-FI" dirty="0" err="1">
                <a:solidFill>
                  <a:schemeClr val="bg1"/>
                </a:solidFill>
              </a:rPr>
              <a:t>comfortable</a:t>
            </a:r>
            <a:endParaRPr lang="fi-FI" dirty="0">
              <a:solidFill>
                <a:schemeClr val="bg1"/>
              </a:solidFill>
            </a:endParaRPr>
          </a:p>
          <a:p>
            <a:pPr lvl="1">
              <a:buFont typeface="Courier New" panose="020B0604020202020204" pitchFamily="34" charset="0"/>
              <a:buChar char="o"/>
            </a:pPr>
            <a:r>
              <a:rPr lang="fi-FI" dirty="0">
                <a:solidFill>
                  <a:schemeClr val="bg1"/>
                </a:solidFill>
              </a:rPr>
              <a:t>Limited </a:t>
            </a:r>
            <a:r>
              <a:rPr lang="fi-FI" dirty="0" err="1">
                <a:solidFill>
                  <a:schemeClr val="bg1"/>
                </a:solidFill>
              </a:rPr>
              <a:t>capacity</a:t>
            </a:r>
            <a:endParaRPr lang="fi-FI" dirty="0">
              <a:solidFill>
                <a:schemeClr val="bg1"/>
              </a:solidFill>
            </a:endParaRPr>
          </a:p>
          <a:p>
            <a:endParaRPr lang="fi-FI">
              <a:solidFill>
                <a:schemeClr val="bg1"/>
              </a:solidFill>
            </a:endParaRPr>
          </a:p>
          <a:p>
            <a:r>
              <a:rPr lang="fi-FI" dirty="0" err="1">
                <a:solidFill>
                  <a:schemeClr val="bg1"/>
                </a:solidFill>
              </a:rPr>
              <a:t>Autonomous</a:t>
            </a:r>
            <a:r>
              <a:rPr lang="fi-FI" dirty="0">
                <a:solidFill>
                  <a:schemeClr val="bg1"/>
                </a:solidFill>
              </a:rPr>
              <a:t> </a:t>
            </a:r>
            <a:r>
              <a:rPr lang="fi-FI" dirty="0" err="1">
                <a:solidFill>
                  <a:schemeClr val="bg1"/>
                </a:solidFill>
              </a:rPr>
              <a:t>electric</a:t>
            </a:r>
            <a:r>
              <a:rPr lang="fi-FI" dirty="0">
                <a:solidFill>
                  <a:schemeClr val="bg1"/>
                </a:solidFill>
              </a:rPr>
              <a:t> </a:t>
            </a:r>
            <a:r>
              <a:rPr lang="fi-FI" dirty="0" err="1">
                <a:solidFill>
                  <a:schemeClr val="bg1"/>
                </a:solidFill>
              </a:rPr>
              <a:t>vehicles</a:t>
            </a:r>
            <a:r>
              <a:rPr lang="fi-FI" dirty="0">
                <a:solidFill>
                  <a:schemeClr val="bg1"/>
                </a:solidFill>
              </a:rPr>
              <a:t> for </a:t>
            </a:r>
            <a:r>
              <a:rPr lang="fi-FI" dirty="0" err="1">
                <a:solidFill>
                  <a:schemeClr val="bg1"/>
                </a:solidFill>
              </a:rPr>
              <a:t>private</a:t>
            </a:r>
            <a:r>
              <a:rPr lang="fi-FI" dirty="0">
                <a:solidFill>
                  <a:schemeClr val="bg1"/>
                </a:solidFill>
              </a:rPr>
              <a:t> </a:t>
            </a:r>
            <a:r>
              <a:rPr lang="fi-FI" dirty="0" err="1">
                <a:solidFill>
                  <a:schemeClr val="bg1"/>
                </a:solidFill>
              </a:rPr>
              <a:t>travel</a:t>
            </a:r>
            <a:endParaRPr lang="fi-FI" dirty="0">
              <a:solidFill>
                <a:schemeClr val="bg1"/>
              </a:solidFill>
            </a:endParaRPr>
          </a:p>
          <a:p>
            <a:pPr lvl="1">
              <a:buFont typeface="Courier New" panose="020B0604020202020204" pitchFamily="34" charset="0"/>
              <a:buChar char="o"/>
            </a:pPr>
            <a:r>
              <a:rPr lang="fi-FI" dirty="0" err="1">
                <a:solidFill>
                  <a:schemeClr val="bg1"/>
                </a:solidFill>
              </a:rPr>
              <a:t>Takes</a:t>
            </a:r>
            <a:r>
              <a:rPr lang="fi-FI" dirty="0">
                <a:solidFill>
                  <a:schemeClr val="bg1"/>
                </a:solidFill>
              </a:rPr>
              <a:t> </a:t>
            </a:r>
            <a:r>
              <a:rPr lang="fi-FI" dirty="0" err="1">
                <a:solidFill>
                  <a:schemeClr val="bg1"/>
                </a:solidFill>
              </a:rPr>
              <a:t>longer</a:t>
            </a:r>
            <a:endParaRPr lang="fi-FI" dirty="0">
              <a:solidFill>
                <a:schemeClr val="bg1"/>
              </a:solidFill>
            </a:endParaRPr>
          </a:p>
          <a:p>
            <a:pPr lvl="1">
              <a:buFont typeface="Courier New" panose="020B0604020202020204" pitchFamily="34" charset="0"/>
              <a:buChar char="o"/>
            </a:pPr>
            <a:r>
              <a:rPr lang="fi-FI" dirty="0" err="1">
                <a:solidFill>
                  <a:schemeClr val="bg1"/>
                </a:solidFill>
              </a:rPr>
              <a:t>Directly</a:t>
            </a:r>
            <a:r>
              <a:rPr lang="fi-FI" dirty="0">
                <a:solidFill>
                  <a:schemeClr val="bg1"/>
                </a:solidFill>
              </a:rPr>
              <a:t> to </a:t>
            </a:r>
            <a:r>
              <a:rPr lang="fi-FI" dirty="0" err="1">
                <a:solidFill>
                  <a:schemeClr val="bg1"/>
                </a:solidFill>
              </a:rPr>
              <a:t>destination</a:t>
            </a:r>
            <a:endParaRPr lang="fi-FI" dirty="0">
              <a:solidFill>
                <a:schemeClr val="bg1"/>
              </a:solidFill>
            </a:endParaRPr>
          </a:p>
          <a:p>
            <a:pPr marL="0" indent="0">
              <a:buNone/>
            </a:pPr>
            <a:endParaRPr lang="fi-FI" b="1">
              <a:solidFill>
                <a:schemeClr val="bg1"/>
              </a:solidFill>
            </a:endParaRPr>
          </a:p>
          <a:p>
            <a:pPr marL="0" indent="0">
              <a:buNone/>
            </a:pPr>
            <a:r>
              <a:rPr lang="fi-FI" b="1" dirty="0" err="1">
                <a:solidFill>
                  <a:schemeClr val="bg1"/>
                </a:solidFill>
              </a:rPr>
              <a:t>Fast</a:t>
            </a:r>
            <a:r>
              <a:rPr lang="fi-FI" b="1" dirty="0">
                <a:solidFill>
                  <a:schemeClr val="bg1"/>
                </a:solidFill>
              </a:rPr>
              <a:t> </a:t>
            </a:r>
            <a:r>
              <a:rPr lang="fi-FI" b="1" dirty="0" err="1">
                <a:solidFill>
                  <a:schemeClr val="bg1"/>
                </a:solidFill>
              </a:rPr>
              <a:t>travel</a:t>
            </a:r>
            <a:r>
              <a:rPr lang="fi-FI" b="1" dirty="0">
                <a:solidFill>
                  <a:schemeClr val="bg1"/>
                </a:solidFill>
              </a:rPr>
              <a:t> </a:t>
            </a:r>
            <a:r>
              <a:rPr lang="fi-FI" b="1" dirty="0" err="1">
                <a:solidFill>
                  <a:schemeClr val="bg1"/>
                </a:solidFill>
              </a:rPr>
              <a:t>shortens</a:t>
            </a:r>
            <a:r>
              <a:rPr lang="fi-FI" b="1" dirty="0">
                <a:solidFill>
                  <a:schemeClr val="bg1"/>
                </a:solidFill>
              </a:rPr>
              <a:t> </a:t>
            </a:r>
            <a:r>
              <a:rPr lang="fi-FI" b="1" dirty="0" err="1">
                <a:solidFill>
                  <a:schemeClr val="bg1"/>
                </a:solidFill>
              </a:rPr>
              <a:t>the</a:t>
            </a:r>
            <a:r>
              <a:rPr lang="fi-FI" b="1" dirty="0">
                <a:solidFill>
                  <a:schemeClr val="bg1"/>
                </a:solidFill>
              </a:rPr>
              <a:t> </a:t>
            </a:r>
            <a:r>
              <a:rPr lang="fi-FI" b="1" dirty="0" err="1">
                <a:solidFill>
                  <a:schemeClr val="bg1"/>
                </a:solidFill>
              </a:rPr>
              <a:t>experienced</a:t>
            </a:r>
            <a:r>
              <a:rPr lang="fi-FI" b="1" dirty="0">
                <a:solidFill>
                  <a:schemeClr val="bg1"/>
                </a:solidFill>
              </a:rPr>
              <a:t> </a:t>
            </a:r>
            <a:r>
              <a:rPr lang="fi-FI" b="1" dirty="0" err="1">
                <a:solidFill>
                  <a:schemeClr val="bg1"/>
                </a:solidFill>
              </a:rPr>
              <a:t>distance</a:t>
            </a:r>
          </a:p>
          <a:p>
            <a:pPr marL="457200" indent="-457200"/>
            <a:r>
              <a:rPr lang="fi-FI" dirty="0" err="1">
                <a:solidFill>
                  <a:schemeClr val="bg1"/>
                </a:solidFill>
              </a:rPr>
              <a:t>Shared</a:t>
            </a:r>
            <a:r>
              <a:rPr lang="fi-FI" dirty="0">
                <a:solidFill>
                  <a:schemeClr val="bg1"/>
                </a:solidFill>
              </a:rPr>
              <a:t> </a:t>
            </a:r>
            <a:r>
              <a:rPr lang="fi-FI" dirty="0" err="1">
                <a:solidFill>
                  <a:schemeClr val="bg1"/>
                </a:solidFill>
              </a:rPr>
              <a:t>urban</a:t>
            </a:r>
            <a:r>
              <a:rPr lang="fi-FI" dirty="0">
                <a:solidFill>
                  <a:schemeClr val="bg1"/>
                </a:solidFill>
              </a:rPr>
              <a:t> </a:t>
            </a:r>
            <a:r>
              <a:rPr lang="fi-FI" dirty="0" err="1">
                <a:solidFill>
                  <a:schemeClr val="bg1"/>
                </a:solidFill>
              </a:rPr>
              <a:t>experience</a:t>
            </a:r>
            <a:endParaRPr lang="fi-FI" dirty="0">
              <a:solidFill>
                <a:schemeClr val="bg1"/>
              </a:solidFill>
            </a:endParaRPr>
          </a:p>
          <a:p>
            <a:pPr marL="457200" indent="-457200"/>
            <a:r>
              <a:rPr lang="fi-FI" dirty="0" err="1">
                <a:solidFill>
                  <a:schemeClr val="bg1"/>
                </a:solidFill>
              </a:rPr>
              <a:t>Common</a:t>
            </a:r>
            <a:r>
              <a:rPr lang="fi-FI" dirty="0">
                <a:solidFill>
                  <a:schemeClr val="bg1"/>
                </a:solidFill>
              </a:rPr>
              <a:t> </a:t>
            </a:r>
            <a:r>
              <a:rPr lang="fi-FI" dirty="0" err="1">
                <a:solidFill>
                  <a:schemeClr val="bg1"/>
                </a:solidFill>
              </a:rPr>
              <a:t>work</a:t>
            </a:r>
            <a:r>
              <a:rPr lang="fi-FI" dirty="0">
                <a:solidFill>
                  <a:schemeClr val="bg1"/>
                </a:solidFill>
              </a:rPr>
              <a:t> </a:t>
            </a:r>
            <a:r>
              <a:rPr lang="fi-FI" dirty="0" err="1">
                <a:solidFill>
                  <a:schemeClr val="bg1"/>
                </a:solidFill>
              </a:rPr>
              <a:t>area</a:t>
            </a:r>
            <a:endParaRPr lang="fi-FI" dirty="0">
              <a:solidFill>
                <a:schemeClr val="bg1"/>
              </a:solidFill>
            </a:endParaRPr>
          </a:p>
          <a:p>
            <a:pPr marL="457200" indent="-457200"/>
            <a:r>
              <a:rPr lang="fi-FI" dirty="0" err="1">
                <a:solidFill>
                  <a:schemeClr val="bg1"/>
                </a:solidFill>
              </a:rPr>
              <a:t>Common</a:t>
            </a:r>
            <a:r>
              <a:rPr lang="fi-FI" dirty="0">
                <a:solidFill>
                  <a:schemeClr val="bg1"/>
                </a:solidFill>
              </a:rPr>
              <a:t> culture</a:t>
            </a:r>
          </a:p>
          <a:p>
            <a:endParaRPr lang="fi-FI">
              <a:solidFill>
                <a:schemeClr val="bg1"/>
              </a:solidFill>
            </a:endParaRPr>
          </a:p>
        </p:txBody>
      </p:sp>
      <p:pic>
        <p:nvPicPr>
          <p:cNvPr id="15" name="Kuva 14" descr="Kuva, joka sisältää kohteen piha-, puu, linja-auto, ajoneuvo&#10;&#10;Kuvaus luotu automaattisesti">
            <a:extLst>
              <a:ext uri="{FF2B5EF4-FFF2-40B4-BE49-F238E27FC236}">
                <a16:creationId xmlns:a16="http://schemas.microsoft.com/office/drawing/2014/main" id="{E3F8ACE2-C2B8-BA68-9DA8-365B1E7405A9}"/>
              </a:ext>
            </a:extLst>
          </p:cNvPr>
          <p:cNvPicPr>
            <a:picLocks noChangeAspect="1"/>
          </p:cNvPicPr>
          <p:nvPr/>
        </p:nvPicPr>
        <p:blipFill>
          <a:blip r:embed="rId3"/>
          <a:stretch>
            <a:fillRect/>
          </a:stretch>
        </p:blipFill>
        <p:spPr>
          <a:xfrm>
            <a:off x="8058057" y="3304039"/>
            <a:ext cx="4114800" cy="4114800"/>
          </a:xfrm>
          <a:prstGeom prst="rect">
            <a:avLst/>
          </a:prstGeom>
        </p:spPr>
      </p:pic>
      <p:pic>
        <p:nvPicPr>
          <p:cNvPr id="13" name="Kuva 12" descr="Kuva, joka sisältää kohteen ajoneuvo, piha-, rata, maa-ajoneuvo&#10;&#10;Kuvaus luotu automaattisesti">
            <a:extLst>
              <a:ext uri="{FF2B5EF4-FFF2-40B4-BE49-F238E27FC236}">
                <a16:creationId xmlns:a16="http://schemas.microsoft.com/office/drawing/2014/main" id="{954210B8-1F96-2D3B-9CC1-07B75D3268AD}"/>
              </a:ext>
            </a:extLst>
          </p:cNvPr>
          <p:cNvPicPr>
            <a:picLocks noChangeAspect="1"/>
          </p:cNvPicPr>
          <p:nvPr/>
        </p:nvPicPr>
        <p:blipFill>
          <a:blip r:embed="rId4"/>
          <a:stretch>
            <a:fillRect/>
          </a:stretch>
        </p:blipFill>
        <p:spPr>
          <a:xfrm>
            <a:off x="8052865" y="-707759"/>
            <a:ext cx="4131988" cy="4137717"/>
          </a:xfrm>
          <a:prstGeom prst="rect">
            <a:avLst/>
          </a:prstGeom>
        </p:spPr>
      </p:pic>
    </p:spTree>
    <p:extLst>
      <p:ext uri="{BB962C8B-B14F-4D97-AF65-F5344CB8AC3E}">
        <p14:creationId xmlns:p14="http://schemas.microsoft.com/office/powerpoint/2010/main" val="1447650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3D948C84-EEAF-81EA-D393-7D8E803FFF22}"/>
              </a:ext>
            </a:extLst>
          </p:cNvPr>
          <p:cNvSpPr>
            <a:spLocks noGrp="1"/>
          </p:cNvSpPr>
          <p:nvPr>
            <p:ph idx="1"/>
          </p:nvPr>
        </p:nvSpPr>
        <p:spPr>
          <a:xfrm>
            <a:off x="1865699" y="1088609"/>
            <a:ext cx="4464882" cy="4744316"/>
          </a:xfrm>
        </p:spPr>
        <p:txBody>
          <a:bodyPr vert="horz" lIns="91440" tIns="45720" rIns="91440" bIns="45720" rtlCol="0" anchor="t">
            <a:noAutofit/>
          </a:bodyPr>
          <a:lstStyle/>
          <a:p>
            <a:pPr>
              <a:buFont typeface="Courier New" panose="020B0604020202020204" pitchFamily="34" charset="0"/>
              <a:buChar char="o"/>
            </a:pPr>
            <a:endParaRPr lang="en-US" sz="1300">
              <a:solidFill>
                <a:schemeClr val="bg1"/>
              </a:solidFill>
            </a:endParaRPr>
          </a:p>
          <a:p>
            <a:pPr marL="0" indent="0">
              <a:buNone/>
            </a:pPr>
            <a:endParaRPr lang="en-US" sz="1300">
              <a:solidFill>
                <a:schemeClr val="bg1"/>
              </a:solidFill>
              <a:highlight>
                <a:srgbClr val="0000FF"/>
              </a:highlight>
            </a:endParaRPr>
          </a:p>
          <a:p>
            <a:pPr marL="0" indent="0">
              <a:buNone/>
            </a:pPr>
            <a:endParaRPr lang="en-US" sz="2400">
              <a:solidFill>
                <a:schemeClr val="bg1"/>
              </a:solidFill>
            </a:endParaRPr>
          </a:p>
          <a:p>
            <a:pPr>
              <a:buFont typeface="Courier New" panose="020B0604020202020204" pitchFamily="34" charset="0"/>
              <a:buChar char="o"/>
            </a:pPr>
            <a:endParaRPr lang="en-US" sz="2000">
              <a:solidFill>
                <a:schemeClr val="bg1"/>
              </a:solidFill>
            </a:endParaRPr>
          </a:p>
          <a:p>
            <a:pPr>
              <a:buFont typeface="Courier New" panose="020B0604020202020204" pitchFamily="34" charset="0"/>
              <a:buChar char="o"/>
            </a:pPr>
            <a:endParaRPr lang="en-US" sz="2400">
              <a:solidFill>
                <a:schemeClr val="bg1"/>
              </a:solidFill>
            </a:endParaRPr>
          </a:p>
        </p:txBody>
      </p:sp>
      <p:sp>
        <p:nvSpPr>
          <p:cNvPr id="4" name="Tekstiruutu 3">
            <a:extLst>
              <a:ext uri="{FF2B5EF4-FFF2-40B4-BE49-F238E27FC236}">
                <a16:creationId xmlns:a16="http://schemas.microsoft.com/office/drawing/2014/main" id="{FBADC9AE-FF7F-F9AA-72CD-E328C95C1F71}"/>
              </a:ext>
            </a:extLst>
          </p:cNvPr>
          <p:cNvSpPr txBox="1"/>
          <p:nvPr/>
        </p:nvSpPr>
        <p:spPr>
          <a:xfrm>
            <a:off x="487540" y="471813"/>
            <a:ext cx="10993244" cy="523220"/>
          </a:xfrm>
          <a:prstGeom prst="rect">
            <a:avLst/>
          </a:prstGeom>
          <a:noFill/>
          <a:ln>
            <a:solidFill>
              <a:srgbClr val="23222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fi-FI" sz="2800">
              <a:solidFill>
                <a:srgbClr val="FFFFFF"/>
              </a:solidFill>
            </a:endParaRPr>
          </a:p>
        </p:txBody>
      </p:sp>
      <p:sp>
        <p:nvSpPr>
          <p:cNvPr id="8" name="Tekstiruutu 7">
            <a:extLst>
              <a:ext uri="{FF2B5EF4-FFF2-40B4-BE49-F238E27FC236}">
                <a16:creationId xmlns:a16="http://schemas.microsoft.com/office/drawing/2014/main" id="{5D95EA02-C00D-4EBE-1A90-7D18606FA7B3}"/>
              </a:ext>
            </a:extLst>
          </p:cNvPr>
          <p:cNvSpPr txBox="1"/>
          <p:nvPr/>
        </p:nvSpPr>
        <p:spPr>
          <a:xfrm>
            <a:off x="5987483" y="470202"/>
            <a:ext cx="5362941" cy="6955750"/>
          </a:xfrm>
          <a:prstGeom prst="rect">
            <a:avLst/>
          </a:prstGeom>
          <a:noFill/>
          <a:ln>
            <a:solidFill>
              <a:srgbClr val="23222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2800">
                <a:solidFill>
                  <a:schemeClr val="bg1"/>
                </a:solidFill>
              </a:rPr>
              <a:t>    </a:t>
            </a:r>
            <a:r>
              <a:rPr lang="fi-FI" sz="2800" b="1">
                <a:solidFill>
                  <a:schemeClr val="bg1"/>
                </a:solidFill>
              </a:rPr>
              <a:t> </a:t>
            </a:r>
            <a:r>
              <a:rPr lang="fi-FI" sz="3600" b="1">
                <a:solidFill>
                  <a:schemeClr val="bg1"/>
                </a:solidFill>
              </a:rPr>
              <a:t> </a:t>
            </a:r>
            <a:r>
              <a:rPr lang="fi-FI" sz="3600" b="1" err="1">
                <a:solidFill>
                  <a:schemeClr val="bg1"/>
                </a:solidFill>
              </a:rPr>
              <a:t>Cargo</a:t>
            </a:r>
            <a:endParaRPr lang="fi-FI" sz="3600" b="1">
              <a:solidFill>
                <a:schemeClr val="bg1"/>
              </a:solidFill>
            </a:endParaRPr>
          </a:p>
          <a:p>
            <a:endParaRPr lang="fi-FI" sz="2800">
              <a:solidFill>
                <a:schemeClr val="bg1"/>
              </a:solidFill>
            </a:endParaRPr>
          </a:p>
          <a:p>
            <a:pPr marL="457200" indent="-457200">
              <a:buFont typeface="Arial"/>
              <a:buChar char="•"/>
            </a:pPr>
            <a:r>
              <a:rPr lang="fi-FI" sz="2800" err="1">
                <a:solidFill>
                  <a:schemeClr val="bg1"/>
                </a:solidFill>
              </a:rPr>
              <a:t>Slower</a:t>
            </a:r>
            <a:r>
              <a:rPr lang="fi-FI" sz="2800">
                <a:solidFill>
                  <a:schemeClr val="bg1"/>
                </a:solidFill>
              </a:rPr>
              <a:t> (</a:t>
            </a:r>
            <a:r>
              <a:rPr lang="fi-FI" sz="2800" err="1">
                <a:solidFill>
                  <a:schemeClr val="bg1"/>
                </a:solidFill>
              </a:rPr>
              <a:t>older</a:t>
            </a:r>
            <a:r>
              <a:rPr lang="fi-FI" sz="2800">
                <a:solidFill>
                  <a:schemeClr val="bg1"/>
                </a:solidFill>
              </a:rPr>
              <a:t>) </a:t>
            </a:r>
            <a:r>
              <a:rPr lang="fi-FI" sz="2800" err="1">
                <a:solidFill>
                  <a:schemeClr val="bg1"/>
                </a:solidFill>
              </a:rPr>
              <a:t>rail</a:t>
            </a:r>
            <a:r>
              <a:rPr lang="fi-FI" sz="2800">
                <a:solidFill>
                  <a:schemeClr val="bg1"/>
                </a:solidFill>
              </a:rPr>
              <a:t> </a:t>
            </a:r>
            <a:r>
              <a:rPr lang="fi-FI" sz="2800" err="1">
                <a:solidFill>
                  <a:schemeClr val="bg1"/>
                </a:solidFill>
              </a:rPr>
              <a:t>technology</a:t>
            </a:r>
            <a:endParaRPr lang="fi-FI" sz="2800">
              <a:solidFill>
                <a:schemeClr val="bg1"/>
              </a:solidFill>
            </a:endParaRPr>
          </a:p>
          <a:p>
            <a:pPr marL="457200" indent="-457200">
              <a:buFont typeface="Arial"/>
              <a:buChar char="•"/>
            </a:pPr>
            <a:endParaRPr lang="fi-FI" sz="2800">
              <a:solidFill>
                <a:schemeClr val="bg1"/>
              </a:solidFill>
            </a:endParaRPr>
          </a:p>
          <a:p>
            <a:pPr marL="457200" indent="-457200">
              <a:buFont typeface="Arial"/>
              <a:buChar char="•"/>
            </a:pPr>
            <a:r>
              <a:rPr lang="fi-FI" sz="2800" err="1">
                <a:solidFill>
                  <a:schemeClr val="bg1"/>
                </a:solidFill>
              </a:rPr>
              <a:t>Hydrogen</a:t>
            </a:r>
            <a:r>
              <a:rPr lang="fi-FI" sz="2800">
                <a:solidFill>
                  <a:schemeClr val="bg1"/>
                </a:solidFill>
              </a:rPr>
              <a:t> </a:t>
            </a:r>
            <a:r>
              <a:rPr lang="fi-FI" sz="2800" err="1">
                <a:solidFill>
                  <a:schemeClr val="bg1"/>
                </a:solidFill>
              </a:rPr>
              <a:t>fuel</a:t>
            </a:r>
            <a:r>
              <a:rPr lang="fi-FI" sz="2800">
                <a:solidFill>
                  <a:schemeClr val="bg1"/>
                </a:solidFill>
              </a:rPr>
              <a:t> </a:t>
            </a:r>
            <a:r>
              <a:rPr lang="fi-FI" sz="2800" err="1">
                <a:solidFill>
                  <a:schemeClr val="bg1"/>
                </a:solidFill>
              </a:rPr>
              <a:t>lorries</a:t>
            </a:r>
            <a:endParaRPr lang="fi-FI" sz="2800">
              <a:solidFill>
                <a:schemeClr val="bg1"/>
              </a:solidFill>
            </a:endParaRPr>
          </a:p>
          <a:p>
            <a:endParaRPr lang="fi-FI" sz="2800">
              <a:solidFill>
                <a:schemeClr val="bg1"/>
              </a:solidFill>
            </a:endParaRPr>
          </a:p>
          <a:p>
            <a:pPr marL="457200" indent="-457200">
              <a:buFont typeface="Arial"/>
              <a:buChar char="•"/>
            </a:pPr>
            <a:r>
              <a:rPr lang="fi-FI" sz="2800" err="1">
                <a:solidFill>
                  <a:schemeClr val="bg1"/>
                </a:solidFill>
              </a:rPr>
              <a:t>Less</a:t>
            </a:r>
            <a:r>
              <a:rPr lang="fi-FI" sz="2800">
                <a:solidFill>
                  <a:schemeClr val="bg1"/>
                </a:solidFill>
              </a:rPr>
              <a:t> </a:t>
            </a:r>
            <a:r>
              <a:rPr lang="fi-FI" sz="2800" err="1">
                <a:solidFill>
                  <a:schemeClr val="bg1"/>
                </a:solidFill>
              </a:rPr>
              <a:t>need</a:t>
            </a:r>
            <a:r>
              <a:rPr lang="fi-FI" sz="2800">
                <a:solidFill>
                  <a:schemeClr val="bg1"/>
                </a:solidFill>
              </a:rPr>
              <a:t> for </a:t>
            </a:r>
            <a:r>
              <a:rPr lang="fi-FI" sz="2800" err="1">
                <a:solidFill>
                  <a:schemeClr val="bg1"/>
                </a:solidFill>
              </a:rPr>
              <a:t>transporting</a:t>
            </a:r>
            <a:r>
              <a:rPr lang="fi-FI" sz="2800">
                <a:solidFill>
                  <a:schemeClr val="bg1"/>
                </a:solidFill>
              </a:rPr>
              <a:t> food </a:t>
            </a:r>
            <a:r>
              <a:rPr lang="fi-FI" sz="2800" err="1">
                <a:solidFill>
                  <a:schemeClr val="bg1"/>
                </a:solidFill>
              </a:rPr>
              <a:t>due</a:t>
            </a:r>
            <a:r>
              <a:rPr lang="fi-FI" sz="2800">
                <a:solidFill>
                  <a:schemeClr val="bg1"/>
                </a:solidFill>
              </a:rPr>
              <a:t> to </a:t>
            </a:r>
            <a:r>
              <a:rPr lang="fi-FI" sz="2800" err="1">
                <a:solidFill>
                  <a:schemeClr val="bg1"/>
                </a:solidFill>
              </a:rPr>
              <a:t>increased</a:t>
            </a:r>
            <a:r>
              <a:rPr lang="fi-FI" sz="2800">
                <a:solidFill>
                  <a:schemeClr val="bg1"/>
                </a:solidFill>
              </a:rPr>
              <a:t> </a:t>
            </a:r>
            <a:r>
              <a:rPr lang="fi-FI" sz="2800" err="1">
                <a:solidFill>
                  <a:schemeClr val="bg1"/>
                </a:solidFill>
              </a:rPr>
              <a:t>urban</a:t>
            </a:r>
            <a:r>
              <a:rPr lang="fi-FI" sz="2800">
                <a:solidFill>
                  <a:schemeClr val="bg1"/>
                </a:solidFill>
              </a:rPr>
              <a:t> </a:t>
            </a:r>
            <a:r>
              <a:rPr lang="fi-FI" sz="2800" err="1">
                <a:solidFill>
                  <a:schemeClr val="bg1"/>
                </a:solidFill>
              </a:rPr>
              <a:t>agriculture</a:t>
            </a:r>
            <a:r>
              <a:rPr lang="fi-FI" sz="2800">
                <a:solidFill>
                  <a:schemeClr val="bg1"/>
                </a:solidFill>
              </a:rPr>
              <a:t> and </a:t>
            </a:r>
            <a:r>
              <a:rPr lang="fi-FI" sz="2800" err="1">
                <a:solidFill>
                  <a:schemeClr val="bg1"/>
                </a:solidFill>
              </a:rPr>
              <a:t>local</a:t>
            </a:r>
            <a:r>
              <a:rPr lang="fi-FI" sz="2800">
                <a:solidFill>
                  <a:schemeClr val="bg1"/>
                </a:solidFill>
              </a:rPr>
              <a:t> food </a:t>
            </a:r>
            <a:r>
              <a:rPr lang="fi-FI" sz="2800" err="1">
                <a:solidFill>
                  <a:schemeClr val="bg1"/>
                </a:solidFill>
              </a:rPr>
              <a:t>production</a:t>
            </a:r>
            <a:endParaRPr lang="fi-FI" sz="2800">
              <a:solidFill>
                <a:schemeClr val="bg1"/>
              </a:solidFill>
            </a:endParaRPr>
          </a:p>
          <a:p>
            <a:pPr marL="457200" indent="-457200">
              <a:buFont typeface="Arial"/>
              <a:buChar char="•"/>
            </a:pPr>
            <a:endParaRPr lang="fi-FI" sz="2800">
              <a:solidFill>
                <a:schemeClr val="bg1"/>
              </a:solidFill>
            </a:endParaRPr>
          </a:p>
          <a:p>
            <a:pPr marL="457200" indent="-457200">
              <a:buFont typeface="Arial"/>
              <a:buChar char="•"/>
            </a:pPr>
            <a:r>
              <a:rPr lang="fi-FI" sz="2800" err="1">
                <a:solidFill>
                  <a:schemeClr val="bg1"/>
                </a:solidFill>
              </a:rPr>
              <a:t>Local</a:t>
            </a:r>
            <a:r>
              <a:rPr lang="fi-FI" sz="2800">
                <a:solidFill>
                  <a:schemeClr val="bg1"/>
                </a:solidFill>
              </a:rPr>
              <a:t> </a:t>
            </a:r>
            <a:r>
              <a:rPr lang="fi-FI" sz="2800" err="1">
                <a:solidFill>
                  <a:schemeClr val="bg1"/>
                </a:solidFill>
              </a:rPr>
              <a:t>production</a:t>
            </a:r>
            <a:r>
              <a:rPr lang="fi-FI" sz="2800">
                <a:solidFill>
                  <a:schemeClr val="bg1"/>
                </a:solidFill>
              </a:rPr>
              <a:t>/</a:t>
            </a:r>
            <a:r>
              <a:rPr lang="fi-FI" sz="2800" err="1">
                <a:solidFill>
                  <a:schemeClr val="bg1"/>
                </a:solidFill>
              </a:rPr>
              <a:t>reuse</a:t>
            </a:r>
            <a:r>
              <a:rPr lang="fi-FI" sz="2800">
                <a:solidFill>
                  <a:schemeClr val="bg1"/>
                </a:solidFill>
              </a:rPr>
              <a:t> </a:t>
            </a:r>
            <a:r>
              <a:rPr lang="fi-FI" sz="2800" err="1">
                <a:solidFill>
                  <a:schemeClr val="bg1"/>
                </a:solidFill>
              </a:rPr>
              <a:t>chains</a:t>
            </a:r>
            <a:r>
              <a:rPr lang="fi-FI" sz="2800">
                <a:solidFill>
                  <a:schemeClr val="bg1"/>
                </a:solidFill>
              </a:rPr>
              <a:t> for </a:t>
            </a:r>
            <a:r>
              <a:rPr lang="fi-FI" sz="2800" err="1">
                <a:solidFill>
                  <a:schemeClr val="bg1"/>
                </a:solidFill>
              </a:rPr>
              <a:t>goods</a:t>
            </a:r>
            <a:r>
              <a:rPr lang="fi-FI" sz="2800">
                <a:solidFill>
                  <a:schemeClr val="bg1"/>
                </a:solidFill>
              </a:rPr>
              <a:t> </a:t>
            </a:r>
            <a:r>
              <a:rPr lang="fi-FI" sz="2800" err="1">
                <a:solidFill>
                  <a:schemeClr val="bg1"/>
                </a:solidFill>
              </a:rPr>
              <a:t>under</a:t>
            </a:r>
            <a:r>
              <a:rPr lang="fi-FI" sz="2800">
                <a:solidFill>
                  <a:schemeClr val="bg1"/>
                </a:solidFill>
              </a:rPr>
              <a:t> </a:t>
            </a:r>
            <a:r>
              <a:rPr lang="fi-FI" sz="2800" err="1">
                <a:solidFill>
                  <a:schemeClr val="bg1"/>
                </a:solidFill>
              </a:rPr>
              <a:t>development</a:t>
            </a:r>
            <a:endParaRPr lang="fi-FI" sz="2800">
              <a:solidFill>
                <a:schemeClr val="bg1"/>
              </a:solidFill>
            </a:endParaRPr>
          </a:p>
          <a:p>
            <a:pPr marL="457200" indent="-457200">
              <a:buFont typeface="Arial"/>
              <a:buChar char="•"/>
            </a:pPr>
            <a:endParaRPr lang="fi-FI" sz="2800">
              <a:solidFill>
                <a:srgbClr val="FFFFFF"/>
              </a:solidFill>
            </a:endParaRPr>
          </a:p>
          <a:p>
            <a:pPr marL="457200" indent="-457200">
              <a:buFont typeface="Arial"/>
              <a:buChar char="•"/>
            </a:pPr>
            <a:endParaRPr lang="fi-FI" sz="2800">
              <a:solidFill>
                <a:srgbClr val="FFFFFF"/>
              </a:solidFill>
            </a:endParaRPr>
          </a:p>
          <a:p>
            <a:endParaRPr lang="fi-FI"/>
          </a:p>
        </p:txBody>
      </p:sp>
      <p:pic>
        <p:nvPicPr>
          <p:cNvPr id="12" name="Kuva 11" descr="Kuva, joka sisältää kohteen ajoneuvo, tie, maa-ajoneuvo, piha-&#10;&#10;Kuvaus luotu automaattisesti">
            <a:extLst>
              <a:ext uri="{FF2B5EF4-FFF2-40B4-BE49-F238E27FC236}">
                <a16:creationId xmlns:a16="http://schemas.microsoft.com/office/drawing/2014/main" id="{D5A0EA01-91C7-C419-498C-5F2E0C8C0454}"/>
              </a:ext>
            </a:extLst>
          </p:cNvPr>
          <p:cNvPicPr>
            <a:picLocks noChangeAspect="1"/>
          </p:cNvPicPr>
          <p:nvPr/>
        </p:nvPicPr>
        <p:blipFill>
          <a:blip r:embed="rId2"/>
          <a:stretch>
            <a:fillRect/>
          </a:stretch>
        </p:blipFill>
        <p:spPr>
          <a:xfrm>
            <a:off x="2713" y="1305"/>
            <a:ext cx="5262689" cy="6854271"/>
          </a:xfrm>
          <a:prstGeom prst="rect">
            <a:avLst/>
          </a:prstGeom>
        </p:spPr>
      </p:pic>
    </p:spTree>
    <p:extLst>
      <p:ext uri="{BB962C8B-B14F-4D97-AF65-F5344CB8AC3E}">
        <p14:creationId xmlns:p14="http://schemas.microsoft.com/office/powerpoint/2010/main" val="3952519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F245E-FB0D-523F-2888-34D14C958E8A}"/>
              </a:ext>
            </a:extLst>
          </p:cNvPr>
          <p:cNvSpPr>
            <a:spLocks noGrp="1"/>
          </p:cNvSpPr>
          <p:nvPr>
            <p:ph type="title"/>
          </p:nvPr>
        </p:nvSpPr>
        <p:spPr>
          <a:xfrm>
            <a:off x="313838" y="181717"/>
            <a:ext cx="10515600" cy="1325563"/>
          </a:xfrm>
        </p:spPr>
        <p:txBody>
          <a:bodyPr>
            <a:normAutofit/>
          </a:bodyPr>
          <a:lstStyle/>
          <a:p>
            <a:r>
              <a:rPr lang="en-US" sz="3600">
                <a:latin typeface="Aptos Display"/>
              </a:rPr>
              <a:t>Attractive and Sustainable Travel Chains (TRE</a:t>
            </a:r>
            <a:r>
              <a:rPr lang="en-US" sz="3600">
                <a:latin typeface="Aptos Display"/>
                <a:ea typeface="Roboto"/>
                <a:cs typeface="Roboto"/>
              </a:rPr>
              <a:t>↔</a:t>
            </a:r>
            <a:r>
              <a:rPr lang="en-US" sz="3600">
                <a:latin typeface="Aptos Display"/>
              </a:rPr>
              <a:t>HKI)</a:t>
            </a:r>
            <a:endParaRPr lang="en-US" sz="6000">
              <a:latin typeface="Aptos Display"/>
            </a:endParaRPr>
          </a:p>
        </p:txBody>
      </p:sp>
      <p:sp>
        <p:nvSpPr>
          <p:cNvPr id="4" name="TextBox 3">
            <a:extLst>
              <a:ext uri="{FF2B5EF4-FFF2-40B4-BE49-F238E27FC236}">
                <a16:creationId xmlns:a16="http://schemas.microsoft.com/office/drawing/2014/main" id="{B90ED989-C61F-D322-71E8-5AA48566B773}"/>
              </a:ext>
            </a:extLst>
          </p:cNvPr>
          <p:cNvSpPr txBox="1"/>
          <p:nvPr/>
        </p:nvSpPr>
        <p:spPr>
          <a:xfrm>
            <a:off x="309890" y="2966098"/>
            <a:ext cx="1483049" cy="907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6" name="Picture 5" descr="A diagram of a shuttle&#10;&#10;Description automatically generated">
            <a:extLst>
              <a:ext uri="{FF2B5EF4-FFF2-40B4-BE49-F238E27FC236}">
                <a16:creationId xmlns:a16="http://schemas.microsoft.com/office/drawing/2014/main" id="{BDD94575-5D22-8FC1-FAB4-8D8841C10241}"/>
              </a:ext>
            </a:extLst>
          </p:cNvPr>
          <p:cNvPicPr>
            <a:picLocks noChangeAspect="1"/>
          </p:cNvPicPr>
          <p:nvPr/>
        </p:nvPicPr>
        <p:blipFill>
          <a:blip r:embed="rId2"/>
          <a:stretch>
            <a:fillRect/>
          </a:stretch>
        </p:blipFill>
        <p:spPr>
          <a:xfrm>
            <a:off x="2917" y="1271266"/>
            <a:ext cx="12192908" cy="5351934"/>
          </a:xfrm>
          <a:prstGeom prst="rect">
            <a:avLst/>
          </a:prstGeom>
        </p:spPr>
      </p:pic>
      <p:sp>
        <p:nvSpPr>
          <p:cNvPr id="5" name="Tekstiruutu 4">
            <a:extLst>
              <a:ext uri="{FF2B5EF4-FFF2-40B4-BE49-F238E27FC236}">
                <a16:creationId xmlns:a16="http://schemas.microsoft.com/office/drawing/2014/main" id="{18049025-5EA8-16C9-62C0-A4C809869E6A}"/>
              </a:ext>
            </a:extLst>
          </p:cNvPr>
          <p:cNvSpPr txBox="1"/>
          <p:nvPr/>
        </p:nvSpPr>
        <p:spPr>
          <a:xfrm>
            <a:off x="1108884" y="3090111"/>
            <a:ext cx="361032" cy="171490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fi-FI"/>
          </a:p>
        </p:txBody>
      </p:sp>
      <p:sp>
        <p:nvSpPr>
          <p:cNvPr id="7" name="Tekstiruutu 6">
            <a:extLst>
              <a:ext uri="{FF2B5EF4-FFF2-40B4-BE49-F238E27FC236}">
                <a16:creationId xmlns:a16="http://schemas.microsoft.com/office/drawing/2014/main" id="{C132E509-0C3F-130D-6F60-E309B1A19E33}"/>
              </a:ext>
            </a:extLst>
          </p:cNvPr>
          <p:cNvSpPr txBox="1"/>
          <p:nvPr/>
        </p:nvSpPr>
        <p:spPr>
          <a:xfrm>
            <a:off x="889089" y="3677636"/>
            <a:ext cx="116763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err="1">
                <a:latin typeface="Aptos Display"/>
              </a:rPr>
              <a:t>cycling</a:t>
            </a:r>
            <a:endParaRPr lang="fi-FI">
              <a:latin typeface="Aptos Display"/>
            </a:endParaRPr>
          </a:p>
          <a:p>
            <a:pPr algn="l"/>
            <a:endParaRPr lang="fi-FI"/>
          </a:p>
        </p:txBody>
      </p:sp>
      <mc:AlternateContent xmlns:mc="http://schemas.openxmlformats.org/markup-compatibility/2006" xmlns:p14="http://schemas.microsoft.com/office/powerpoint/2010/main">
        <mc:Choice Requires="p14">
          <p:contentPart p14:bwMode="auto" r:id="rId3">
            <p14:nvContentPartPr>
              <p14:cNvPr id="10" name="Käsinkirjoitus 9">
                <a:extLst>
                  <a:ext uri="{FF2B5EF4-FFF2-40B4-BE49-F238E27FC236}">
                    <a16:creationId xmlns:a16="http://schemas.microsoft.com/office/drawing/2014/main" id="{64A3948C-F2D6-4869-306E-8BF4400ED613}"/>
                  </a:ext>
                </a:extLst>
              </p14:cNvPr>
              <p14:cNvContentPartPr/>
              <p14:nvPr/>
            </p14:nvContentPartPr>
            <p14:xfrm>
              <a:off x="1313927" y="3052344"/>
              <a:ext cx="9910" cy="369825"/>
            </p14:xfrm>
          </p:contentPart>
        </mc:Choice>
        <mc:Fallback xmlns="">
          <p:pic>
            <p:nvPicPr>
              <p:cNvPr id="10" name="Käsinkirjoitus 9">
                <a:extLst>
                  <a:ext uri="{FF2B5EF4-FFF2-40B4-BE49-F238E27FC236}">
                    <a16:creationId xmlns:a16="http://schemas.microsoft.com/office/drawing/2014/main" id="{64A3948C-F2D6-4869-306E-8BF4400ED613}"/>
                  </a:ext>
                </a:extLst>
              </p:cNvPr>
              <p:cNvPicPr/>
              <p:nvPr/>
            </p:nvPicPr>
            <p:blipFill>
              <a:blip r:embed="rId4"/>
              <a:stretch>
                <a:fillRect/>
              </a:stretch>
            </p:blipFill>
            <p:spPr>
              <a:xfrm>
                <a:off x="1287848" y="3034374"/>
                <a:ext cx="61546" cy="40540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Käsinkirjoitus 10">
                <a:extLst>
                  <a:ext uri="{FF2B5EF4-FFF2-40B4-BE49-F238E27FC236}">
                    <a16:creationId xmlns:a16="http://schemas.microsoft.com/office/drawing/2014/main" id="{58692756-FC27-8770-210F-0D8F7C3887AB}"/>
                  </a:ext>
                </a:extLst>
              </p14:cNvPr>
              <p14:cNvContentPartPr/>
              <p14:nvPr/>
            </p14:nvContentPartPr>
            <p14:xfrm>
              <a:off x="1321658" y="4290136"/>
              <a:ext cx="10688" cy="633918"/>
            </p14:xfrm>
          </p:contentPart>
        </mc:Choice>
        <mc:Fallback xmlns="">
          <p:pic>
            <p:nvPicPr>
              <p:cNvPr id="11" name="Käsinkirjoitus 10">
                <a:extLst>
                  <a:ext uri="{FF2B5EF4-FFF2-40B4-BE49-F238E27FC236}">
                    <a16:creationId xmlns:a16="http://schemas.microsoft.com/office/drawing/2014/main" id="{58692756-FC27-8770-210F-0D8F7C3887AB}"/>
                  </a:ext>
                </a:extLst>
              </p:cNvPr>
              <p:cNvPicPr/>
              <p:nvPr/>
            </p:nvPicPr>
            <p:blipFill>
              <a:blip r:embed="rId6"/>
              <a:stretch>
                <a:fillRect/>
              </a:stretch>
            </p:blipFill>
            <p:spPr>
              <a:xfrm>
                <a:off x="1303845" y="4272147"/>
                <a:ext cx="45958" cy="669535"/>
              </a:xfrm>
              <a:prstGeom prst="rect">
                <a:avLst/>
              </a:prstGeom>
            </p:spPr>
          </p:pic>
        </mc:Fallback>
      </mc:AlternateContent>
    </p:spTree>
    <p:extLst>
      <p:ext uri="{BB962C8B-B14F-4D97-AF65-F5344CB8AC3E}">
        <p14:creationId xmlns:p14="http://schemas.microsoft.com/office/powerpoint/2010/main" val="3610423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14D070-8C98-830B-33C0-07937DA3C486}"/>
              </a:ext>
            </a:extLst>
          </p:cNvPr>
          <p:cNvPicPr>
            <a:picLocks noChangeAspect="1"/>
          </p:cNvPicPr>
          <p:nvPr/>
        </p:nvPicPr>
        <p:blipFill>
          <a:blip r:embed="rId4"/>
          <a:stretch>
            <a:fillRect/>
          </a:stretch>
        </p:blipFill>
        <p:spPr>
          <a:xfrm>
            <a:off x="444782" y="2980099"/>
            <a:ext cx="2262851" cy="3780576"/>
          </a:xfrm>
          <a:prstGeom prst="rect">
            <a:avLst/>
          </a:prstGeom>
        </p:spPr>
      </p:pic>
      <p:pic>
        <p:nvPicPr>
          <p:cNvPr id="7" name="trim.06192046-6E55-4D51-BFE0-6903A8945F30.MOV">
            <a:hlinkClick r:id="" action="ppaction://media"/>
            <a:extLst>
              <a:ext uri="{FF2B5EF4-FFF2-40B4-BE49-F238E27FC236}">
                <a16:creationId xmlns:a16="http://schemas.microsoft.com/office/drawing/2014/main" id="{017C240B-4F6D-02A8-8451-40FD403B9A2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34000" y="1"/>
            <a:ext cx="6858000" cy="6858000"/>
          </a:xfrm>
          <a:prstGeom prst="rect">
            <a:avLst/>
          </a:prstGeom>
        </p:spPr>
      </p:pic>
      <p:sp>
        <p:nvSpPr>
          <p:cNvPr id="8" name="TextBox 7">
            <a:extLst>
              <a:ext uri="{FF2B5EF4-FFF2-40B4-BE49-F238E27FC236}">
                <a16:creationId xmlns:a16="http://schemas.microsoft.com/office/drawing/2014/main" id="{A7563F14-7811-D0CB-4FF9-60071FD4A8E8}"/>
              </a:ext>
            </a:extLst>
          </p:cNvPr>
          <p:cNvSpPr txBox="1"/>
          <p:nvPr/>
        </p:nvSpPr>
        <p:spPr>
          <a:xfrm>
            <a:off x="5190402" y="2518372"/>
            <a:ext cx="1828800" cy="1828800"/>
          </a:xfrm>
          <a:prstGeom prst="rect">
            <a:avLst/>
          </a:prstGeom>
          <a:noFill/>
        </p:spPr>
        <p:txBody>
          <a:bodyPr wrap="square" rtlCol="0">
            <a:spAutoFit/>
          </a:bodyPr>
          <a:lstStyle/>
          <a:p>
            <a:pPr algn="l"/>
            <a:endParaRPr lang="en-MN"/>
          </a:p>
        </p:txBody>
      </p:sp>
      <p:sp>
        <p:nvSpPr>
          <p:cNvPr id="9" name="Speech Bubble: Rectangle with Corners Rounded 8">
            <a:extLst>
              <a:ext uri="{FF2B5EF4-FFF2-40B4-BE49-F238E27FC236}">
                <a16:creationId xmlns:a16="http://schemas.microsoft.com/office/drawing/2014/main" id="{3AE90EA8-BFF7-F713-B9CF-6FBFE3674136}"/>
              </a:ext>
            </a:extLst>
          </p:cNvPr>
          <p:cNvSpPr/>
          <p:nvPr/>
        </p:nvSpPr>
        <p:spPr>
          <a:xfrm>
            <a:off x="1412742" y="451034"/>
            <a:ext cx="3085579" cy="2067338"/>
          </a:xfrm>
          <a:prstGeom prst="wedgeRoundRect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1">
                    <a:lumMod val="10000"/>
                  </a:schemeClr>
                </a:solidFill>
              </a:rPr>
              <a:t>"I love how easily I can get travel options between Helsinki and my home based on real-time data and also buy a single ticket from one platform these days. The switch between tram and train was even more convenient than getting on a car"</a:t>
            </a:r>
            <a:endParaRPr lang="en-MN" sz="1500">
              <a:solidFill>
                <a:schemeClr val="bg1">
                  <a:lumMod val="10000"/>
                </a:schemeClr>
              </a:solidFill>
            </a:endParaRPr>
          </a:p>
        </p:txBody>
      </p:sp>
    </p:spTree>
    <p:extLst>
      <p:ext uri="{BB962C8B-B14F-4D97-AF65-F5344CB8AC3E}">
        <p14:creationId xmlns:p14="http://schemas.microsoft.com/office/powerpoint/2010/main" val="3702779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37134E-FDE2-63D7-0754-EE0FDEC9A335}"/>
              </a:ext>
            </a:extLst>
          </p:cNvPr>
          <p:cNvPicPr>
            <a:picLocks noChangeAspect="1"/>
          </p:cNvPicPr>
          <p:nvPr/>
        </p:nvPicPr>
        <p:blipFill>
          <a:blip r:embed="rId4"/>
          <a:stretch>
            <a:fillRect/>
          </a:stretch>
        </p:blipFill>
        <p:spPr>
          <a:xfrm>
            <a:off x="9736753" y="2947708"/>
            <a:ext cx="2007603" cy="3658807"/>
          </a:xfrm>
          <a:prstGeom prst="rect">
            <a:avLst/>
          </a:prstGeom>
        </p:spPr>
      </p:pic>
      <p:sp>
        <p:nvSpPr>
          <p:cNvPr id="12" name="Speech Bubble: Rectangle with Corners Rounded 11">
            <a:extLst>
              <a:ext uri="{FF2B5EF4-FFF2-40B4-BE49-F238E27FC236}">
                <a16:creationId xmlns:a16="http://schemas.microsoft.com/office/drawing/2014/main" id="{AC5306D7-017C-132E-8DD5-FBA961D09BB3}"/>
              </a:ext>
            </a:extLst>
          </p:cNvPr>
          <p:cNvSpPr/>
          <p:nvPr/>
        </p:nvSpPr>
        <p:spPr>
          <a:xfrm flipH="1">
            <a:off x="7405139" y="402376"/>
            <a:ext cx="3345850" cy="2419589"/>
          </a:xfrm>
          <a:prstGeom prst="wedgeRoundRectCallout">
            <a:avLst/>
          </a:prstGeom>
          <a:solidFill>
            <a:schemeClr val="bg1"/>
          </a:solidFill>
          <a:ln>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lumMod val="10000"/>
                  </a:schemeClr>
                </a:solidFill>
              </a:rPr>
              <a:t>"My name is Zuzu, a new international artist visiting </a:t>
            </a:r>
            <a:r>
              <a:rPr lang="en-US" sz="1600" err="1">
                <a:solidFill>
                  <a:schemeClr val="bg1">
                    <a:lumMod val="10000"/>
                  </a:schemeClr>
                </a:solidFill>
              </a:rPr>
              <a:t>Haihara</a:t>
            </a:r>
            <a:r>
              <a:rPr lang="en-US" sz="1600">
                <a:solidFill>
                  <a:schemeClr val="bg1">
                    <a:lumMod val="10000"/>
                  </a:schemeClr>
                </a:solidFill>
              </a:rPr>
              <a:t>. I got travel assistance from AI on “Aura” platform and it suggested to me the fastest, the most eco-friendly travel option from airport to the neighborhood. I did not have to carry around my heavy suitcase"</a:t>
            </a:r>
            <a:endParaRPr lang="en-MN" sz="1600">
              <a:solidFill>
                <a:schemeClr val="bg1">
                  <a:lumMod val="10000"/>
                </a:schemeClr>
              </a:solidFill>
            </a:endParaRPr>
          </a:p>
        </p:txBody>
      </p:sp>
      <p:pic>
        <p:nvPicPr>
          <p:cNvPr id="2" name="trim.6C2A3F0A-A057-46AC-9035-7FC8E49A774D.MOV">
            <a:hlinkClick r:id="" action="ppaction://media"/>
            <a:extLst>
              <a:ext uri="{FF2B5EF4-FFF2-40B4-BE49-F238E27FC236}">
                <a16:creationId xmlns:a16="http://schemas.microsoft.com/office/drawing/2014/main" id="{17A96851-62E0-36D5-7A15-FFC59FD1BD5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66" y="7776"/>
            <a:ext cx="6858000" cy="6858000"/>
          </a:xfrm>
          <a:prstGeom prst="rect">
            <a:avLst/>
          </a:prstGeom>
        </p:spPr>
      </p:pic>
    </p:spTree>
    <p:extLst>
      <p:ext uri="{BB962C8B-B14F-4D97-AF65-F5344CB8AC3E}">
        <p14:creationId xmlns:p14="http://schemas.microsoft.com/office/powerpoint/2010/main" val="2963587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5102-3A1B-6BB0-32BE-93A341D8BD5C}"/>
              </a:ext>
            </a:extLst>
          </p:cNvPr>
          <p:cNvSpPr>
            <a:spLocks noGrp="1"/>
          </p:cNvSpPr>
          <p:nvPr>
            <p:ph type="title"/>
          </p:nvPr>
        </p:nvSpPr>
        <p:spPr>
          <a:xfrm>
            <a:off x="838200" y="221192"/>
            <a:ext cx="10515600" cy="1325563"/>
          </a:xfrm>
        </p:spPr>
        <p:txBody>
          <a:bodyPr>
            <a:normAutofit/>
          </a:bodyPr>
          <a:lstStyle/>
          <a:p>
            <a:r>
              <a:rPr lang="en-US" sz="4000">
                <a:solidFill>
                  <a:schemeClr val="bg1"/>
                </a:solidFill>
              </a:rPr>
              <a:t>Team AURA members</a:t>
            </a:r>
          </a:p>
        </p:txBody>
      </p:sp>
      <p:pic>
        <p:nvPicPr>
          <p:cNvPr id="21" name="Picture 20">
            <a:extLst>
              <a:ext uri="{FF2B5EF4-FFF2-40B4-BE49-F238E27FC236}">
                <a16:creationId xmlns:a16="http://schemas.microsoft.com/office/drawing/2014/main" id="{9723D3CD-1DC1-6F6D-E350-708BFA7DBC15}"/>
              </a:ext>
            </a:extLst>
          </p:cNvPr>
          <p:cNvPicPr>
            <a:picLocks noChangeAspect="1"/>
          </p:cNvPicPr>
          <p:nvPr/>
        </p:nvPicPr>
        <p:blipFill>
          <a:blip r:embed="rId2">
            <a:extLst>
              <a:ext uri="{28A0092B-C50C-407E-A947-70E740481C1C}">
                <a14:useLocalDpi xmlns:a14="http://schemas.microsoft.com/office/drawing/2010/main" val="0"/>
              </a:ext>
            </a:extLst>
          </a:blip>
          <a:srcRect l="7895" t="20458" r="13158" b="30867"/>
          <a:stretch/>
        </p:blipFill>
        <p:spPr>
          <a:xfrm>
            <a:off x="9237409" y="1541209"/>
            <a:ext cx="1519010" cy="1626436"/>
          </a:xfrm>
          <a:prstGeom prst="ellipse">
            <a:avLst/>
          </a:prstGeom>
        </p:spPr>
      </p:pic>
      <p:pic>
        <p:nvPicPr>
          <p:cNvPr id="22" name="Picture 21">
            <a:extLst>
              <a:ext uri="{FF2B5EF4-FFF2-40B4-BE49-F238E27FC236}">
                <a16:creationId xmlns:a16="http://schemas.microsoft.com/office/drawing/2014/main" id="{B14A3F09-30BA-8029-9F6C-C7CAF090102D}"/>
              </a:ext>
            </a:extLst>
          </p:cNvPr>
          <p:cNvPicPr>
            <a:picLocks noChangeAspect="1"/>
          </p:cNvPicPr>
          <p:nvPr/>
        </p:nvPicPr>
        <p:blipFill>
          <a:blip r:embed="rId3">
            <a:extLst>
              <a:ext uri="{28A0092B-C50C-407E-A947-70E740481C1C}">
                <a14:useLocalDpi xmlns:a14="http://schemas.microsoft.com/office/drawing/2010/main" val="0"/>
              </a:ext>
            </a:extLst>
          </a:blip>
          <a:srcRect t="19033" b="23534"/>
          <a:stretch/>
        </p:blipFill>
        <p:spPr>
          <a:xfrm>
            <a:off x="3046292" y="3429266"/>
            <a:ext cx="1631762" cy="1629869"/>
          </a:xfrm>
          <a:prstGeom prst="ellipse">
            <a:avLst/>
          </a:prstGeom>
        </p:spPr>
      </p:pic>
      <p:pic>
        <p:nvPicPr>
          <p:cNvPr id="23" name="Picture 22">
            <a:extLst>
              <a:ext uri="{FF2B5EF4-FFF2-40B4-BE49-F238E27FC236}">
                <a16:creationId xmlns:a16="http://schemas.microsoft.com/office/drawing/2014/main" id="{93681E39-631E-A11F-E862-B7ABE6098C65}"/>
              </a:ext>
            </a:extLst>
          </p:cNvPr>
          <p:cNvPicPr>
            <a:picLocks noChangeAspect="1"/>
          </p:cNvPicPr>
          <p:nvPr/>
        </p:nvPicPr>
        <p:blipFill>
          <a:blip r:embed="rId4">
            <a:extLst>
              <a:ext uri="{28A0092B-C50C-407E-A947-70E740481C1C}">
                <a14:useLocalDpi xmlns:a14="http://schemas.microsoft.com/office/drawing/2010/main" val="0"/>
              </a:ext>
            </a:extLst>
          </a:blip>
          <a:srcRect t="17015" r="1031" b="25373"/>
          <a:stretch/>
        </p:blipFill>
        <p:spPr>
          <a:xfrm>
            <a:off x="5007416" y="1549664"/>
            <a:ext cx="1623456" cy="1634947"/>
          </a:xfrm>
          <a:prstGeom prst="ellipse">
            <a:avLst/>
          </a:prstGeom>
        </p:spPr>
      </p:pic>
      <p:pic>
        <p:nvPicPr>
          <p:cNvPr id="24" name="Picture 23">
            <a:extLst>
              <a:ext uri="{FF2B5EF4-FFF2-40B4-BE49-F238E27FC236}">
                <a16:creationId xmlns:a16="http://schemas.microsoft.com/office/drawing/2014/main" id="{63CFF843-4DC6-1420-A51A-1367BC275D87}"/>
              </a:ext>
            </a:extLst>
          </p:cNvPr>
          <p:cNvPicPr>
            <a:picLocks noChangeAspect="1"/>
          </p:cNvPicPr>
          <p:nvPr/>
        </p:nvPicPr>
        <p:blipFill>
          <a:blip r:embed="rId5">
            <a:extLst>
              <a:ext uri="{28A0092B-C50C-407E-A947-70E740481C1C}">
                <a14:useLocalDpi xmlns:a14="http://schemas.microsoft.com/office/drawing/2010/main" val="0"/>
              </a:ext>
            </a:extLst>
          </a:blip>
          <a:srcRect l="7359" t="20885" r="9420" b="31882"/>
          <a:stretch/>
        </p:blipFill>
        <p:spPr>
          <a:xfrm>
            <a:off x="7213702" y="3347677"/>
            <a:ext cx="1625338" cy="1628494"/>
          </a:xfrm>
          <a:prstGeom prst="ellipse">
            <a:avLst/>
          </a:prstGeom>
        </p:spPr>
      </p:pic>
      <p:pic>
        <p:nvPicPr>
          <p:cNvPr id="25" name="Picture 24">
            <a:extLst>
              <a:ext uri="{FF2B5EF4-FFF2-40B4-BE49-F238E27FC236}">
                <a16:creationId xmlns:a16="http://schemas.microsoft.com/office/drawing/2014/main" id="{4B6E2D50-9BB7-3FD4-19D6-C39DD584FB3E}"/>
              </a:ext>
            </a:extLst>
          </p:cNvPr>
          <p:cNvPicPr>
            <a:picLocks noChangeAspect="1"/>
          </p:cNvPicPr>
          <p:nvPr/>
        </p:nvPicPr>
        <p:blipFill>
          <a:blip r:embed="rId6">
            <a:extLst>
              <a:ext uri="{28A0092B-C50C-407E-A947-70E740481C1C}">
                <a14:useLocalDpi xmlns:a14="http://schemas.microsoft.com/office/drawing/2010/main" val="0"/>
              </a:ext>
            </a:extLst>
          </a:blip>
          <a:srcRect l="8212" t="18649" r="-50" b="30000"/>
          <a:stretch/>
        </p:blipFill>
        <p:spPr>
          <a:xfrm>
            <a:off x="1132347" y="1549841"/>
            <a:ext cx="1626295" cy="1626656"/>
          </a:xfrm>
          <a:prstGeom prst="ellipse">
            <a:avLst/>
          </a:prstGeom>
        </p:spPr>
      </p:pic>
      <p:sp>
        <p:nvSpPr>
          <p:cNvPr id="5" name="TextBox 4">
            <a:extLst>
              <a:ext uri="{FF2B5EF4-FFF2-40B4-BE49-F238E27FC236}">
                <a16:creationId xmlns:a16="http://schemas.microsoft.com/office/drawing/2014/main" id="{29E0DE5F-03B5-6F81-0FB1-C20A9AD2338C}"/>
              </a:ext>
            </a:extLst>
          </p:cNvPr>
          <p:cNvSpPr txBox="1"/>
          <p:nvPr/>
        </p:nvSpPr>
        <p:spPr>
          <a:xfrm>
            <a:off x="1100645" y="3427351"/>
            <a:ext cx="18304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FFFFFF"/>
                </a:solidFill>
              </a:rPr>
              <a:t>Yasemin, Global Sustainability Director at Ramboll Transport</a:t>
            </a:r>
          </a:p>
        </p:txBody>
      </p:sp>
      <p:sp>
        <p:nvSpPr>
          <p:cNvPr id="6" name="TextBox 5">
            <a:extLst>
              <a:ext uri="{FF2B5EF4-FFF2-40B4-BE49-F238E27FC236}">
                <a16:creationId xmlns:a16="http://schemas.microsoft.com/office/drawing/2014/main" id="{9A82AFD3-C3EA-0BD3-0888-CBBBC11A4645}"/>
              </a:ext>
            </a:extLst>
          </p:cNvPr>
          <p:cNvSpPr txBox="1"/>
          <p:nvPr/>
        </p:nvSpPr>
        <p:spPr>
          <a:xfrm>
            <a:off x="5005491" y="3351150"/>
            <a:ext cx="183040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FFFFFF"/>
                </a:solidFill>
              </a:rPr>
              <a:t>Emilia, Head of the Traffic System Planning Unit at the City of Tampere</a:t>
            </a:r>
          </a:p>
        </p:txBody>
      </p:sp>
      <p:sp>
        <p:nvSpPr>
          <p:cNvPr id="7" name="TextBox 6">
            <a:extLst>
              <a:ext uri="{FF2B5EF4-FFF2-40B4-BE49-F238E27FC236}">
                <a16:creationId xmlns:a16="http://schemas.microsoft.com/office/drawing/2014/main" id="{D5F50512-210A-ECA1-1141-F4AC1193F9EB}"/>
              </a:ext>
            </a:extLst>
          </p:cNvPr>
          <p:cNvSpPr txBox="1"/>
          <p:nvPr/>
        </p:nvSpPr>
        <p:spPr>
          <a:xfrm>
            <a:off x="9131992" y="3352101"/>
            <a:ext cx="18304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FFFFFF"/>
                </a:solidFill>
              </a:rPr>
              <a:t>Haseeb, Director of Strategic Urban Planning at the City of Tampere</a:t>
            </a:r>
          </a:p>
        </p:txBody>
      </p:sp>
      <p:sp>
        <p:nvSpPr>
          <p:cNvPr id="8" name="TextBox 7">
            <a:extLst>
              <a:ext uri="{FF2B5EF4-FFF2-40B4-BE49-F238E27FC236}">
                <a16:creationId xmlns:a16="http://schemas.microsoft.com/office/drawing/2014/main" id="{A3D36EC8-E96B-AB8D-0C2A-4E2F4976EE33}"/>
              </a:ext>
            </a:extLst>
          </p:cNvPr>
          <p:cNvSpPr txBox="1"/>
          <p:nvPr/>
        </p:nvSpPr>
        <p:spPr>
          <a:xfrm>
            <a:off x="7217479" y="5186990"/>
            <a:ext cx="18304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err="1">
                <a:solidFill>
                  <a:srgbClr val="FFFFFF"/>
                </a:solidFill>
              </a:rPr>
              <a:t>Doljinzuu</a:t>
            </a:r>
            <a:r>
              <a:rPr lang="en-US" sz="1200">
                <a:solidFill>
                  <a:srgbClr val="FFFFFF"/>
                </a:solidFill>
              </a:rPr>
              <a:t>, Leader of Aura Traffic Services team</a:t>
            </a:r>
          </a:p>
        </p:txBody>
      </p:sp>
      <p:sp>
        <p:nvSpPr>
          <p:cNvPr id="9" name="TextBox 8">
            <a:extLst>
              <a:ext uri="{FF2B5EF4-FFF2-40B4-BE49-F238E27FC236}">
                <a16:creationId xmlns:a16="http://schemas.microsoft.com/office/drawing/2014/main" id="{4ECD9310-2F88-831F-241A-AA8BAE507E65}"/>
              </a:ext>
            </a:extLst>
          </p:cNvPr>
          <p:cNvSpPr txBox="1"/>
          <p:nvPr/>
        </p:nvSpPr>
        <p:spPr>
          <a:xfrm>
            <a:off x="3042746" y="5186990"/>
            <a:ext cx="20082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FFFFFF"/>
                </a:solidFill>
              </a:rPr>
              <a:t>Isra, Traffic Systems Expert at the Finnish Transport Infrastructure Agency</a:t>
            </a:r>
          </a:p>
        </p:txBody>
      </p:sp>
    </p:spTree>
    <p:extLst>
      <p:ext uri="{BB962C8B-B14F-4D97-AF65-F5344CB8AC3E}">
        <p14:creationId xmlns:p14="http://schemas.microsoft.com/office/powerpoint/2010/main" val="543193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FCF18-BF14-A98C-23A4-2C201D3729D4}"/>
              </a:ext>
            </a:extLst>
          </p:cNvPr>
          <p:cNvSpPr>
            <a:spLocks noGrp="1"/>
          </p:cNvSpPr>
          <p:nvPr>
            <p:ph type="title"/>
          </p:nvPr>
        </p:nvSpPr>
        <p:spPr>
          <a:xfrm>
            <a:off x="584200" y="527685"/>
            <a:ext cx="10515600" cy="1325563"/>
          </a:xfrm>
        </p:spPr>
        <p:txBody>
          <a:bodyPr/>
          <a:lstStyle/>
          <a:p>
            <a:r>
              <a:rPr lang="en-US">
                <a:solidFill>
                  <a:schemeClr val="bg1"/>
                </a:solidFill>
              </a:rPr>
              <a:t>Conclusion</a:t>
            </a:r>
          </a:p>
        </p:txBody>
      </p:sp>
      <p:pic>
        <p:nvPicPr>
          <p:cNvPr id="5" name="Kuva 4" descr="Kuva, joka sisältää kohteen piha-, pilvi, rakennus, taivas&#10;&#10;Kuvaus luotu automaattisesti">
            <a:extLst>
              <a:ext uri="{FF2B5EF4-FFF2-40B4-BE49-F238E27FC236}">
                <a16:creationId xmlns:a16="http://schemas.microsoft.com/office/drawing/2014/main" id="{0CFDF35A-8C23-3A97-53CE-43583FE7581D}"/>
              </a:ext>
            </a:extLst>
          </p:cNvPr>
          <p:cNvPicPr>
            <a:picLocks noChangeAspect="1"/>
          </p:cNvPicPr>
          <p:nvPr/>
        </p:nvPicPr>
        <p:blipFill>
          <a:blip r:embed="rId3"/>
          <a:srcRect b="28385"/>
          <a:stretch/>
        </p:blipFill>
        <p:spPr>
          <a:xfrm>
            <a:off x="6108452" y="3485828"/>
            <a:ext cx="6084206" cy="3375024"/>
          </a:xfrm>
          <a:prstGeom prst="rect">
            <a:avLst/>
          </a:prstGeom>
        </p:spPr>
      </p:pic>
      <p:pic>
        <p:nvPicPr>
          <p:cNvPr id="4" name="Sisällön paikkamerkki 3" descr="Kuva, joka sisältää kohteen piha-, taivas, pilvi, puu&#10;&#10;Kuvaus luotu automaattisesti">
            <a:extLst>
              <a:ext uri="{FF2B5EF4-FFF2-40B4-BE49-F238E27FC236}">
                <a16:creationId xmlns:a16="http://schemas.microsoft.com/office/drawing/2014/main" id="{D14D4CD7-601D-B072-9344-65EDAFEB46E0}"/>
              </a:ext>
            </a:extLst>
          </p:cNvPr>
          <p:cNvPicPr>
            <a:picLocks noGrp="1" noChangeAspect="1"/>
          </p:cNvPicPr>
          <p:nvPr>
            <p:ph idx="1"/>
          </p:nvPr>
        </p:nvPicPr>
        <p:blipFill>
          <a:blip r:embed="rId4"/>
          <a:srcRect l="-204" t="-152" r="380" b="-157"/>
          <a:stretch/>
        </p:blipFill>
        <p:spPr>
          <a:xfrm>
            <a:off x="6106732" y="3267"/>
            <a:ext cx="6085272" cy="3494186"/>
          </a:xfrm>
        </p:spPr>
      </p:pic>
      <p:sp>
        <p:nvSpPr>
          <p:cNvPr id="6" name="TextBox 5">
            <a:extLst>
              <a:ext uri="{FF2B5EF4-FFF2-40B4-BE49-F238E27FC236}">
                <a16:creationId xmlns:a16="http://schemas.microsoft.com/office/drawing/2014/main" id="{69FFC893-EFC6-46A3-D539-46A91700F3A9}"/>
              </a:ext>
            </a:extLst>
          </p:cNvPr>
          <p:cNvSpPr txBox="1"/>
          <p:nvPr/>
        </p:nvSpPr>
        <p:spPr>
          <a:xfrm>
            <a:off x="236220" y="1846580"/>
            <a:ext cx="5613400" cy="29546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b="1">
                <a:solidFill>
                  <a:schemeClr val="bg1"/>
                </a:solidFill>
                <a:ea typeface="+mn-lt"/>
                <a:cs typeface="+mn-lt"/>
              </a:rPr>
              <a:t>Regeneration and Identity:</a:t>
            </a:r>
            <a:r>
              <a:rPr lang="en-US" sz="2800">
                <a:solidFill>
                  <a:schemeClr val="bg1"/>
                </a:solidFill>
                <a:ea typeface="+mn-lt"/>
                <a:cs typeface="+mn-lt"/>
              </a:rPr>
              <a:t> </a:t>
            </a:r>
            <a:r>
              <a:rPr lang="en-US" sz="2800" err="1">
                <a:solidFill>
                  <a:schemeClr val="bg1"/>
                </a:solidFill>
                <a:ea typeface="+mn-lt"/>
                <a:cs typeface="+mn-lt"/>
              </a:rPr>
              <a:t>Kaukajärvi</a:t>
            </a:r>
            <a:r>
              <a:rPr lang="en-US" sz="2800">
                <a:solidFill>
                  <a:schemeClr val="bg1"/>
                </a:solidFill>
                <a:ea typeface="+mn-lt"/>
                <a:cs typeface="+mn-lt"/>
              </a:rPr>
              <a:t> and </a:t>
            </a:r>
            <a:r>
              <a:rPr lang="en-US" sz="2800" err="1">
                <a:solidFill>
                  <a:schemeClr val="bg1"/>
                </a:solidFill>
                <a:ea typeface="+mn-lt"/>
                <a:cs typeface="+mn-lt"/>
              </a:rPr>
              <a:t>Haihara</a:t>
            </a:r>
            <a:r>
              <a:rPr lang="en-US" sz="2800">
                <a:solidFill>
                  <a:schemeClr val="bg1"/>
                </a:solidFill>
                <a:ea typeface="+mn-lt"/>
                <a:cs typeface="+mn-lt"/>
              </a:rPr>
              <a:t> have become vibrant, unique destinations, enriching Finland's cultural landscape</a:t>
            </a:r>
            <a:endParaRPr lang="en-US" sz="2800">
              <a:solidFill>
                <a:schemeClr val="bg1"/>
              </a:solidFill>
            </a:endParaRPr>
          </a:p>
          <a:p>
            <a:pPr marL="285750" indent="-285750">
              <a:buFont typeface="Arial"/>
              <a:buChar char="•"/>
            </a:pPr>
            <a:endParaRPr lang="en-US" sz="2800">
              <a:solidFill>
                <a:schemeClr val="bg1"/>
              </a:solidFill>
            </a:endParaRPr>
          </a:p>
          <a:p>
            <a:pPr marL="285750" indent="-285750">
              <a:buFont typeface="Arial"/>
              <a:buChar char="•"/>
            </a:pPr>
            <a:endParaRPr lang="en-US">
              <a:solidFill>
                <a:schemeClr val="bg1"/>
              </a:solidFill>
            </a:endParaRPr>
          </a:p>
        </p:txBody>
      </p:sp>
    </p:spTree>
    <p:extLst>
      <p:ext uri="{BB962C8B-B14F-4D97-AF65-F5344CB8AC3E}">
        <p14:creationId xmlns:p14="http://schemas.microsoft.com/office/powerpoint/2010/main" val="502229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C0FE4A-A5DD-E37D-3B38-8261FFB2BCDE}"/>
              </a:ext>
            </a:extLst>
          </p:cNvPr>
          <p:cNvSpPr txBox="1"/>
          <p:nvPr/>
        </p:nvSpPr>
        <p:spPr>
          <a:xfrm>
            <a:off x="1172432" y="1716820"/>
            <a:ext cx="492356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a:solidFill>
                  <a:srgbClr val="FFFFFF"/>
                </a:solidFill>
                <a:latin typeface="+mj-lt"/>
              </a:rPr>
              <a:t>Thank you!</a:t>
            </a:r>
          </a:p>
        </p:txBody>
      </p:sp>
      <p:pic>
        <p:nvPicPr>
          <p:cNvPr id="6" name="Picture 5">
            <a:extLst>
              <a:ext uri="{FF2B5EF4-FFF2-40B4-BE49-F238E27FC236}">
                <a16:creationId xmlns:a16="http://schemas.microsoft.com/office/drawing/2014/main" id="{4A52150E-BF9F-CD9F-1804-B77442400286}"/>
              </a:ext>
            </a:extLst>
          </p:cNvPr>
          <p:cNvPicPr>
            <a:picLocks noChangeAspect="1"/>
          </p:cNvPicPr>
          <p:nvPr/>
        </p:nvPicPr>
        <p:blipFill>
          <a:blip r:embed="rId2"/>
          <a:srcRect t="6781"/>
          <a:stretch/>
        </p:blipFill>
        <p:spPr>
          <a:xfrm>
            <a:off x="0" y="4739950"/>
            <a:ext cx="12192000" cy="2384839"/>
          </a:xfrm>
          <a:prstGeom prst="rect">
            <a:avLst/>
          </a:prstGeom>
        </p:spPr>
      </p:pic>
      <p:pic>
        <p:nvPicPr>
          <p:cNvPr id="3" name="Picture 2">
            <a:extLst>
              <a:ext uri="{FF2B5EF4-FFF2-40B4-BE49-F238E27FC236}">
                <a16:creationId xmlns:a16="http://schemas.microsoft.com/office/drawing/2014/main" id="{BC53E4F3-EC3D-97B7-35A0-B8BBDF938B39}"/>
              </a:ext>
            </a:extLst>
          </p:cNvPr>
          <p:cNvPicPr>
            <a:picLocks noChangeAspect="1"/>
          </p:cNvPicPr>
          <p:nvPr/>
        </p:nvPicPr>
        <p:blipFill>
          <a:blip r:embed="rId3">
            <a:extLst>
              <a:ext uri="{28A0092B-C50C-407E-A947-70E740481C1C}">
                <a14:useLocalDpi xmlns:a14="http://schemas.microsoft.com/office/drawing/2010/main" val="0"/>
              </a:ext>
            </a:extLst>
          </a:blip>
          <a:srcRect b="5985"/>
          <a:stretch/>
        </p:blipFill>
        <p:spPr>
          <a:xfrm>
            <a:off x="7445829" y="1079580"/>
            <a:ext cx="4059594" cy="3660370"/>
          </a:xfrm>
          <a:prstGeom prst="rect">
            <a:avLst/>
          </a:prstGeom>
        </p:spPr>
      </p:pic>
    </p:spTree>
    <p:extLst>
      <p:ext uri="{BB962C8B-B14F-4D97-AF65-F5344CB8AC3E}">
        <p14:creationId xmlns:p14="http://schemas.microsoft.com/office/powerpoint/2010/main" val="1925729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61816-64E3-DAB5-F083-D12EAEA5A70C}"/>
              </a:ext>
            </a:extLst>
          </p:cNvPr>
          <p:cNvSpPr>
            <a:spLocks noGrp="1"/>
          </p:cNvSpPr>
          <p:nvPr>
            <p:ph type="title"/>
          </p:nvPr>
        </p:nvSpPr>
        <p:spPr/>
        <p:txBody>
          <a:bodyPr/>
          <a:lstStyle/>
          <a:p>
            <a:r>
              <a:rPr lang="en-US">
                <a:solidFill>
                  <a:schemeClr val="bg1"/>
                </a:solidFill>
              </a:rPr>
              <a:t>References</a:t>
            </a:r>
          </a:p>
        </p:txBody>
      </p:sp>
      <p:sp>
        <p:nvSpPr>
          <p:cNvPr id="3" name="Content Placeholder 2">
            <a:extLst>
              <a:ext uri="{FF2B5EF4-FFF2-40B4-BE49-F238E27FC236}">
                <a16:creationId xmlns:a16="http://schemas.microsoft.com/office/drawing/2014/main" id="{6C6C2C19-988E-E22E-822E-3C15B0CACD2F}"/>
              </a:ext>
            </a:extLst>
          </p:cNvPr>
          <p:cNvSpPr>
            <a:spLocks noGrp="1"/>
          </p:cNvSpPr>
          <p:nvPr>
            <p:ph idx="1"/>
          </p:nvPr>
        </p:nvSpPr>
        <p:spPr/>
        <p:txBody>
          <a:bodyPr vert="horz" lIns="91440" tIns="45720" rIns="91440" bIns="45720" rtlCol="0" anchor="t">
            <a:noAutofit/>
          </a:bodyPr>
          <a:lstStyle/>
          <a:p>
            <a:r>
              <a:rPr lang="en-US" sz="2000" err="1">
                <a:solidFill>
                  <a:schemeClr val="bg1">
                    <a:lumMod val="90000"/>
                  </a:schemeClr>
                </a:solidFill>
                <a:latin typeface="Aptos"/>
                <a:ea typeface="Open Sans"/>
                <a:cs typeface="Open Sans"/>
              </a:rPr>
              <a:t>Kharissova</a:t>
            </a:r>
            <a:r>
              <a:rPr lang="en-US" sz="2000">
                <a:solidFill>
                  <a:schemeClr val="bg1">
                    <a:lumMod val="90000"/>
                  </a:schemeClr>
                </a:solidFill>
                <a:latin typeface="Aptos"/>
                <a:ea typeface="Open Sans"/>
                <a:cs typeface="Open Sans"/>
              </a:rPr>
              <a:t>, A. B. et al. (2024) Carbon negative footprint materials: A review. Nano-Structures &amp; Nano-Objects. [Online] 37101100-.</a:t>
            </a:r>
          </a:p>
          <a:p>
            <a:r>
              <a:rPr lang="en-US" sz="2000">
                <a:solidFill>
                  <a:schemeClr val="bg1">
                    <a:lumMod val="90000"/>
                  </a:schemeClr>
                </a:solidFill>
                <a:latin typeface="Aptos"/>
                <a:ea typeface="Open Sans"/>
                <a:cs typeface="Open Sans"/>
              </a:rPr>
              <a:t>City of Tampere. (2010). </a:t>
            </a:r>
            <a:r>
              <a:rPr lang="en-US" sz="2000">
                <a:solidFill>
                  <a:schemeClr val="bg1">
                    <a:lumMod val="90000"/>
                  </a:schemeClr>
                </a:solidFill>
                <a:latin typeface="Aptos"/>
                <a:ea typeface="+mn-lt"/>
                <a:cs typeface="+mn-lt"/>
              </a:rPr>
              <a:t>Tampereen </a:t>
            </a:r>
            <a:r>
              <a:rPr lang="en-US" sz="2000" err="1">
                <a:solidFill>
                  <a:schemeClr val="bg1">
                    <a:lumMod val="90000"/>
                  </a:schemeClr>
                </a:solidFill>
                <a:latin typeface="Aptos"/>
                <a:ea typeface="+mn-lt"/>
                <a:cs typeface="+mn-lt"/>
              </a:rPr>
              <a:t>keskustan</a:t>
            </a:r>
            <a:r>
              <a:rPr lang="en-US" sz="2000">
                <a:solidFill>
                  <a:schemeClr val="bg1">
                    <a:lumMod val="90000"/>
                  </a:schemeClr>
                </a:solidFill>
                <a:latin typeface="Aptos"/>
                <a:ea typeface="+mn-lt"/>
                <a:cs typeface="+mn-lt"/>
              </a:rPr>
              <a:t> </a:t>
            </a:r>
            <a:r>
              <a:rPr lang="en-US" sz="2000" err="1">
                <a:solidFill>
                  <a:schemeClr val="bg1">
                    <a:lumMod val="90000"/>
                  </a:schemeClr>
                </a:solidFill>
                <a:latin typeface="Aptos"/>
                <a:ea typeface="+mn-lt"/>
                <a:cs typeface="+mn-lt"/>
              </a:rPr>
              <a:t>ulkopuolisten</a:t>
            </a:r>
            <a:r>
              <a:rPr lang="en-US" sz="2000">
                <a:solidFill>
                  <a:schemeClr val="bg1">
                    <a:lumMod val="90000"/>
                  </a:schemeClr>
                </a:solidFill>
                <a:latin typeface="Aptos"/>
                <a:ea typeface="+mn-lt"/>
                <a:cs typeface="+mn-lt"/>
              </a:rPr>
              <a:t> 1960- ja 1970-luvun </a:t>
            </a:r>
            <a:r>
              <a:rPr lang="en-US" sz="2000" err="1">
                <a:solidFill>
                  <a:schemeClr val="bg1">
                    <a:lumMod val="90000"/>
                  </a:schemeClr>
                </a:solidFill>
                <a:latin typeface="Aptos"/>
                <a:ea typeface="+mn-lt"/>
                <a:cs typeface="+mn-lt"/>
              </a:rPr>
              <a:t>asuinalueiden</a:t>
            </a:r>
            <a:r>
              <a:rPr lang="en-US" sz="2000">
                <a:solidFill>
                  <a:schemeClr val="bg1">
                    <a:lumMod val="90000"/>
                  </a:schemeClr>
                </a:solidFill>
                <a:latin typeface="Aptos"/>
                <a:ea typeface="+mn-lt"/>
                <a:cs typeface="+mn-lt"/>
              </a:rPr>
              <a:t> </a:t>
            </a:r>
            <a:r>
              <a:rPr lang="en-US" sz="2000" err="1">
                <a:solidFill>
                  <a:schemeClr val="bg1">
                    <a:lumMod val="90000"/>
                  </a:schemeClr>
                </a:solidFill>
                <a:latin typeface="Aptos"/>
                <a:ea typeface="+mn-lt"/>
                <a:cs typeface="+mn-lt"/>
              </a:rPr>
              <a:t>inventointi</a:t>
            </a:r>
            <a:r>
              <a:rPr lang="en-US" sz="2000">
                <a:solidFill>
                  <a:schemeClr val="bg1">
                    <a:lumMod val="90000"/>
                  </a:schemeClr>
                </a:solidFill>
                <a:latin typeface="Aptos"/>
                <a:ea typeface="+mn-lt"/>
                <a:cs typeface="+mn-lt"/>
              </a:rPr>
              <a:t> ja </a:t>
            </a:r>
            <a:r>
              <a:rPr lang="en-US" sz="2000" err="1">
                <a:solidFill>
                  <a:schemeClr val="bg1">
                    <a:lumMod val="90000"/>
                  </a:schemeClr>
                </a:solidFill>
                <a:latin typeface="Aptos"/>
                <a:ea typeface="+mn-lt"/>
                <a:cs typeface="+mn-lt"/>
              </a:rPr>
              <a:t>arvottaminen</a:t>
            </a:r>
            <a:r>
              <a:rPr lang="en-US" sz="2000">
                <a:solidFill>
                  <a:schemeClr val="bg1">
                    <a:lumMod val="90000"/>
                  </a:schemeClr>
                </a:solidFill>
                <a:latin typeface="Aptos"/>
                <a:ea typeface="Open Sans"/>
                <a:cs typeface="Open Sans"/>
              </a:rPr>
              <a:t>. City of Tampere. Available at:   </a:t>
            </a:r>
            <a:r>
              <a:rPr lang="en-US" sz="2000">
                <a:solidFill>
                  <a:schemeClr val="bg1">
                    <a:lumMod val="90000"/>
                  </a:schemeClr>
                </a:solidFill>
                <a:latin typeface="Aptos"/>
                <a:ea typeface="+mn-lt"/>
                <a:cs typeface="+mn-lt"/>
                <a:hlinkClick r:id="rId2">
                  <a:extLst>
                    <a:ext uri="{A12FA001-AC4F-418D-AE19-62706E023703}">
                      <ahyp:hlinkClr xmlns:ahyp="http://schemas.microsoft.com/office/drawing/2018/hyperlinkcolor" val="tx"/>
                    </a:ext>
                  </a:extLst>
                </a:hlinkClick>
              </a:rPr>
              <a:t>https://ekstrat.tampere.fi/ytoteto/aka/nahtavillaolevat/8628/selvitykset/tampereen_1960_ja_1970_luvun_asuinalueiden_inventointi_ja_arvottaminen_2010.pdf</a:t>
            </a:r>
            <a:endParaRPr lang="en-US" sz="2000">
              <a:solidFill>
                <a:schemeClr val="bg1">
                  <a:lumMod val="90000"/>
                </a:schemeClr>
              </a:solidFill>
              <a:latin typeface="Aptos"/>
              <a:ea typeface="+mn-lt"/>
              <a:cs typeface="+mn-lt"/>
            </a:endParaRPr>
          </a:p>
          <a:p>
            <a:r>
              <a:rPr lang="en-US" sz="2000" b="0" u="none" strike="noStrike">
                <a:solidFill>
                  <a:schemeClr val="bg1">
                    <a:lumMod val="90000"/>
                  </a:schemeClr>
                </a:solidFill>
                <a:effectLst/>
                <a:latin typeface="Aptos"/>
              </a:rPr>
              <a:t>City of </a:t>
            </a:r>
            <a:r>
              <a:rPr lang="en-US" sz="2000">
                <a:solidFill>
                  <a:schemeClr val="bg1">
                    <a:lumMod val="90000"/>
                  </a:schemeClr>
                </a:solidFill>
                <a:latin typeface="Aptos"/>
                <a:ea typeface="Open Sans"/>
                <a:cs typeface="Open Sans"/>
              </a:rPr>
              <a:t>Tampere. (2024)</a:t>
            </a:r>
            <a:r>
              <a:rPr lang="en-US" sz="2000" b="0" u="none" strike="noStrike">
                <a:solidFill>
                  <a:schemeClr val="bg1">
                    <a:lumMod val="90000"/>
                  </a:schemeClr>
                </a:solidFill>
                <a:effectLst/>
                <a:latin typeface="Aptos"/>
              </a:rPr>
              <a:t>. The Vision of </a:t>
            </a:r>
            <a:r>
              <a:rPr lang="en-US" sz="2000" b="0" u="none" strike="noStrike" err="1">
                <a:solidFill>
                  <a:schemeClr val="bg1">
                    <a:lumMod val="90000"/>
                  </a:schemeClr>
                </a:solidFill>
                <a:effectLst/>
                <a:latin typeface="Aptos"/>
              </a:rPr>
              <a:t>Kaukajarvi</a:t>
            </a:r>
            <a:r>
              <a:rPr lang="en-US" sz="2000" b="0" u="none" strike="noStrike">
                <a:solidFill>
                  <a:schemeClr val="bg1">
                    <a:lumMod val="90000"/>
                  </a:schemeClr>
                </a:solidFill>
                <a:effectLst/>
                <a:latin typeface="Aptos"/>
              </a:rPr>
              <a:t> and Annala and Operational </a:t>
            </a:r>
            <a:r>
              <a:rPr lang="en-US" sz="2000" b="0" u="none" strike="noStrike" err="1">
                <a:solidFill>
                  <a:schemeClr val="bg1">
                    <a:lumMod val="90000"/>
                  </a:schemeClr>
                </a:solidFill>
                <a:effectLst/>
                <a:latin typeface="Aptos"/>
              </a:rPr>
              <a:t>Programme</a:t>
            </a:r>
            <a:r>
              <a:rPr lang="en-US" sz="2000" b="0" u="none" strike="noStrike">
                <a:solidFill>
                  <a:schemeClr val="bg1">
                    <a:lumMod val="90000"/>
                  </a:schemeClr>
                </a:solidFill>
                <a:effectLst/>
                <a:latin typeface="Aptos"/>
              </a:rPr>
              <a:t>.</a:t>
            </a:r>
            <a:r>
              <a:rPr lang="en-US" sz="2000">
                <a:solidFill>
                  <a:schemeClr val="bg1">
                    <a:lumMod val="90000"/>
                  </a:schemeClr>
                </a:solidFill>
                <a:latin typeface="Aptos"/>
              </a:rPr>
              <a:t> </a:t>
            </a:r>
            <a:r>
              <a:rPr lang="en-US" sz="2000" b="0" u="none" strike="noStrike">
                <a:solidFill>
                  <a:schemeClr val="bg1">
                    <a:lumMod val="90000"/>
                  </a:schemeClr>
                </a:solidFill>
                <a:effectLst/>
                <a:latin typeface="Aptos"/>
              </a:rPr>
              <a:t>Available at: https://www.tampere.fi/sites/default/files/2023-12/kaupunginosavisio_asukasversio.pdf (Accessed: 24 October 2024). </a:t>
            </a:r>
          </a:p>
          <a:p>
            <a:r>
              <a:rPr lang="en-US" sz="2000" b="0" u="none" strike="noStrike">
                <a:solidFill>
                  <a:schemeClr val="bg1">
                    <a:lumMod val="90000"/>
                  </a:schemeClr>
                </a:solidFill>
                <a:effectLst/>
                <a:latin typeface="Aptos"/>
              </a:rPr>
              <a:t>Reconnecting Tampere - </a:t>
            </a:r>
            <a:r>
              <a:rPr lang="en-US" sz="2000" b="0" u="none" strike="noStrike" err="1">
                <a:solidFill>
                  <a:schemeClr val="bg1">
                    <a:lumMod val="90000"/>
                  </a:schemeClr>
                </a:solidFill>
                <a:effectLst/>
                <a:latin typeface="Aptos"/>
              </a:rPr>
              <a:t>Lundén</a:t>
            </a:r>
            <a:r>
              <a:rPr lang="en-US" sz="2000" b="0" u="none" strike="noStrike">
                <a:solidFill>
                  <a:schemeClr val="bg1">
                    <a:lumMod val="90000"/>
                  </a:schemeClr>
                </a:solidFill>
                <a:effectLst/>
                <a:latin typeface="Aptos"/>
              </a:rPr>
              <a:t> Architecture Company (2022a</a:t>
            </a:r>
            <a:r>
              <a:rPr lang="en-US" sz="2000">
                <a:solidFill>
                  <a:schemeClr val="bg1">
                    <a:lumMod val="90000"/>
                  </a:schemeClr>
                </a:solidFill>
                <a:latin typeface="Aptos"/>
              </a:rPr>
              <a:t>).</a:t>
            </a:r>
            <a:r>
              <a:rPr lang="en-US" sz="2000" b="0" u="none" strike="noStrike">
                <a:solidFill>
                  <a:schemeClr val="bg1">
                    <a:lumMod val="90000"/>
                  </a:schemeClr>
                </a:solidFill>
                <a:effectLst/>
                <a:latin typeface="Aptos"/>
              </a:rPr>
              <a:t> </a:t>
            </a:r>
            <a:r>
              <a:rPr lang="en-US" sz="2000" b="0" u="none" strike="noStrike" err="1">
                <a:solidFill>
                  <a:schemeClr val="bg1">
                    <a:lumMod val="90000"/>
                  </a:schemeClr>
                </a:solidFill>
                <a:effectLst/>
                <a:latin typeface="Aptos"/>
              </a:rPr>
              <a:t>Lundén</a:t>
            </a:r>
            <a:r>
              <a:rPr lang="en-US" sz="2000" b="0" u="none" strike="noStrike">
                <a:solidFill>
                  <a:schemeClr val="bg1">
                    <a:lumMod val="90000"/>
                  </a:schemeClr>
                </a:solidFill>
                <a:effectLst/>
                <a:latin typeface="Aptos"/>
              </a:rPr>
              <a:t> Architecture Company -. Available at: https://www.lunden.co/project/tampere-travel-service-centre/ (Accessed: 24 October 2024). </a:t>
            </a:r>
          </a:p>
          <a:p>
            <a:endParaRPr lang="en-US" sz="2000" b="0" u="none" strike="noStrike">
              <a:solidFill>
                <a:schemeClr val="bg1">
                  <a:lumMod val="90000"/>
                </a:schemeClr>
              </a:solidFill>
              <a:effectLst/>
              <a:latin typeface="Aptos"/>
            </a:endParaRPr>
          </a:p>
          <a:p>
            <a:endParaRPr lang="en-US" sz="2000">
              <a:solidFill>
                <a:schemeClr val="bg1">
                  <a:lumMod val="90000"/>
                </a:schemeClr>
              </a:solidFill>
              <a:latin typeface="Aptos"/>
              <a:ea typeface="Open Sans"/>
              <a:cs typeface="Open Sans"/>
            </a:endParaRPr>
          </a:p>
          <a:p>
            <a:endParaRPr lang="en-US" sz="2000">
              <a:solidFill>
                <a:schemeClr val="bg1">
                  <a:lumMod val="90000"/>
                </a:schemeClr>
              </a:solidFill>
              <a:latin typeface="Aptos"/>
            </a:endParaRPr>
          </a:p>
        </p:txBody>
      </p:sp>
    </p:spTree>
    <p:extLst>
      <p:ext uri="{BB962C8B-B14F-4D97-AF65-F5344CB8AC3E}">
        <p14:creationId xmlns:p14="http://schemas.microsoft.com/office/powerpoint/2010/main" val="3202238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CB2727A-4594-2F10-24EE-C1C16559827B}"/>
              </a:ext>
            </a:extLst>
          </p:cNvPr>
          <p:cNvSpPr>
            <a:spLocks noGrp="1"/>
          </p:cNvSpPr>
          <p:nvPr>
            <p:ph type="title"/>
          </p:nvPr>
        </p:nvSpPr>
        <p:spPr/>
        <p:txBody>
          <a:bodyPr/>
          <a:lstStyle/>
          <a:p>
            <a:r>
              <a:rPr lang="fi-FI">
                <a:solidFill>
                  <a:schemeClr val="bg1"/>
                </a:solidFill>
              </a:rPr>
              <a:t>Picture references, in order of appearance</a:t>
            </a:r>
          </a:p>
        </p:txBody>
      </p:sp>
      <p:sp>
        <p:nvSpPr>
          <p:cNvPr id="3" name="Sisällön paikkamerkki 2">
            <a:extLst>
              <a:ext uri="{FF2B5EF4-FFF2-40B4-BE49-F238E27FC236}">
                <a16:creationId xmlns:a16="http://schemas.microsoft.com/office/drawing/2014/main" id="{2A819565-237A-A3F0-F27B-FC9A15AB53CE}"/>
              </a:ext>
            </a:extLst>
          </p:cNvPr>
          <p:cNvSpPr>
            <a:spLocks noGrp="1"/>
          </p:cNvSpPr>
          <p:nvPr>
            <p:ph idx="1"/>
          </p:nvPr>
        </p:nvSpPr>
        <p:spPr/>
        <p:txBody>
          <a:bodyPr vert="horz" lIns="91440" tIns="45720" rIns="91440" bIns="45720" rtlCol="0" anchor="t">
            <a:normAutofit fontScale="77500" lnSpcReduction="20000"/>
          </a:bodyPr>
          <a:lstStyle/>
          <a:p>
            <a:r>
              <a:rPr lang="fi-FI" dirty="0" err="1">
                <a:solidFill>
                  <a:schemeClr val="bg1"/>
                </a:solidFill>
                <a:ea typeface="+mn-lt"/>
                <a:cs typeface="+mn-lt"/>
              </a:rPr>
              <a:t>Kaukajärviosuuskunta</a:t>
            </a:r>
            <a:r>
              <a:rPr lang="fi-FI" dirty="0">
                <a:solidFill>
                  <a:schemeClr val="bg1"/>
                </a:solidFill>
                <a:ea typeface="+mn-lt"/>
                <a:cs typeface="+mn-lt"/>
              </a:rPr>
              <a:t>: </a:t>
            </a:r>
            <a:r>
              <a:rPr lang="fi-FI" dirty="0">
                <a:solidFill>
                  <a:schemeClr val="bg1"/>
                </a:solidFill>
                <a:ea typeface="+mn-lt"/>
                <a:cs typeface="+mn-lt"/>
                <a:hlinkClick r:id="rId2">
                  <a:extLst>
                    <a:ext uri="{A12FA001-AC4F-418D-AE19-62706E023703}">
                      <ahyp:hlinkClr xmlns:ahyp="http://schemas.microsoft.com/office/drawing/2018/hyperlinkcolor" val="tx"/>
                    </a:ext>
                  </a:extLst>
                </a:hlinkClick>
              </a:rPr>
              <a:t>https://kaukajarviok.fi/kaukajarvi-osuuskunta/historia/</a:t>
            </a:r>
            <a:endParaRPr lang="fi-FI" dirty="0">
              <a:solidFill>
                <a:schemeClr val="bg1"/>
              </a:solidFill>
              <a:ea typeface="+mn-lt"/>
              <a:cs typeface="+mn-lt"/>
            </a:endParaRPr>
          </a:p>
          <a:p>
            <a:r>
              <a:rPr lang="fi-FI" dirty="0">
                <a:solidFill>
                  <a:schemeClr val="bg1"/>
                </a:solidFill>
                <a:ea typeface="+mn-lt"/>
                <a:cs typeface="+mn-lt"/>
              </a:rPr>
              <a:t>Google </a:t>
            </a:r>
            <a:r>
              <a:rPr lang="fi-FI" dirty="0" err="1">
                <a:solidFill>
                  <a:schemeClr val="bg1"/>
                </a:solidFill>
                <a:ea typeface="+mn-lt"/>
                <a:cs typeface="+mn-lt"/>
              </a:rPr>
              <a:t>maps</a:t>
            </a:r>
            <a:r>
              <a:rPr lang="fi-FI" dirty="0">
                <a:solidFill>
                  <a:schemeClr val="bg1"/>
                </a:solidFill>
                <a:ea typeface="+mn-lt"/>
                <a:cs typeface="+mn-lt"/>
              </a:rPr>
              <a:t>: </a:t>
            </a:r>
            <a:r>
              <a:rPr lang="fi-FI" dirty="0">
                <a:solidFill>
                  <a:schemeClr val="bg1"/>
                </a:solidFill>
                <a:ea typeface="+mn-lt"/>
                <a:cs typeface="+mn-lt"/>
                <a:hlinkClick r:id="rId3">
                  <a:extLst>
                    <a:ext uri="{A12FA001-AC4F-418D-AE19-62706E023703}">
                      <ahyp:hlinkClr xmlns:ahyp="http://schemas.microsoft.com/office/drawing/2018/hyperlinkcolor" val="tx"/>
                    </a:ext>
                  </a:extLst>
                </a:hlinkClick>
              </a:rPr>
              <a:t>https://maps.app.goo.gl/6jiMMM3niNXX6eXR9</a:t>
            </a:r>
            <a:endParaRPr lang="fi-FI" dirty="0">
              <a:solidFill>
                <a:schemeClr val="bg1"/>
              </a:solidFill>
            </a:endParaRPr>
          </a:p>
          <a:p>
            <a:r>
              <a:rPr lang="fi-FI" dirty="0" err="1">
                <a:solidFill>
                  <a:schemeClr val="bg1"/>
                </a:solidFill>
              </a:rPr>
              <a:t>Reissuesan</a:t>
            </a:r>
            <a:r>
              <a:rPr lang="fi-FI" dirty="0">
                <a:solidFill>
                  <a:schemeClr val="bg1"/>
                </a:solidFill>
              </a:rPr>
              <a:t> kuvapankki: </a:t>
            </a:r>
            <a:r>
              <a:rPr lang="fi-FI" dirty="0">
                <a:solidFill>
                  <a:schemeClr val="bg1"/>
                </a:solidFill>
                <a:ea typeface="+mn-lt"/>
                <a:cs typeface="+mn-lt"/>
                <a:hlinkClick r:id="rId4">
                  <a:extLst>
                    <a:ext uri="{A12FA001-AC4F-418D-AE19-62706E023703}">
                      <ahyp:hlinkClr xmlns:ahyp="http://schemas.microsoft.com/office/drawing/2018/hyperlinkcolor" val="tx"/>
                    </a:ext>
                  </a:extLst>
                </a:hlinkClick>
              </a:rPr>
              <a:t>https://www.matkablogi.fi/kuvapankki/tuote/riihiniemen-uimaranta-kaukajarvi-tampere/</a:t>
            </a:r>
            <a:endParaRPr lang="fi-FI" dirty="0">
              <a:solidFill>
                <a:schemeClr val="bg1"/>
              </a:solidFill>
              <a:hlinkClick r:id="" action="ppaction://noaction">
                <a:extLst>
                  <a:ext uri="{A12FA001-AC4F-418D-AE19-62706E023703}">
                    <ahyp:hlinkClr xmlns:ahyp="http://schemas.microsoft.com/office/drawing/2018/hyperlinkcolor" val="tx"/>
                  </a:ext>
                </a:extLst>
              </a:hlinkClick>
            </a:endParaRPr>
          </a:p>
          <a:p>
            <a:r>
              <a:rPr lang="fi-FI" dirty="0">
                <a:solidFill>
                  <a:schemeClr val="bg1"/>
                </a:solidFill>
              </a:rPr>
              <a:t>Tampereen kaupunkiseutu: </a:t>
            </a:r>
            <a:r>
              <a:rPr lang="fi-FI" dirty="0">
                <a:solidFill>
                  <a:schemeClr val="bg1">
                    <a:lumMod val="95000"/>
                  </a:schemeClr>
                </a:solidFill>
                <a:ea typeface="+mn-lt"/>
                <a:cs typeface="+mn-lt"/>
                <a:hlinkClick r:id="rId5">
                  <a:extLst>
                    <a:ext uri="{A12FA001-AC4F-418D-AE19-62706E023703}">
                      <ahyp:hlinkClr xmlns:ahyp="http://schemas.microsoft.com/office/drawing/2018/hyperlinkcolor" val="tx"/>
                    </a:ext>
                  </a:extLst>
                </a:hlinkClick>
              </a:rPr>
              <a:t>https://tampereenseutu.fi/tampereen-kaupunkiseutu/</a:t>
            </a:r>
          </a:p>
          <a:p>
            <a:r>
              <a:rPr lang="fi-FI" dirty="0">
                <a:solidFill>
                  <a:schemeClr val="bg1"/>
                </a:solidFill>
                <a:ea typeface="+mn-lt"/>
                <a:cs typeface="+mn-lt"/>
              </a:rPr>
              <a:t>World </a:t>
            </a:r>
            <a:r>
              <a:rPr lang="fi-FI" dirty="0" err="1">
                <a:solidFill>
                  <a:schemeClr val="bg1"/>
                </a:solidFill>
                <a:ea typeface="+mn-lt"/>
                <a:cs typeface="+mn-lt"/>
              </a:rPr>
              <a:t>cities</a:t>
            </a:r>
            <a:r>
              <a:rPr lang="fi-FI" dirty="0">
                <a:solidFill>
                  <a:schemeClr val="bg1"/>
                </a:solidFill>
                <a:ea typeface="+mn-lt"/>
                <a:cs typeface="+mn-lt"/>
              </a:rPr>
              <a:t> culture forum: </a:t>
            </a:r>
            <a:r>
              <a:rPr lang="fi-FI" dirty="0">
                <a:solidFill>
                  <a:schemeClr val="bg1"/>
                </a:solidFill>
                <a:ea typeface="+mn-lt"/>
                <a:cs typeface="+mn-lt"/>
                <a:hlinkClick r:id="rId6">
                  <a:extLst>
                    <a:ext uri="{A12FA001-AC4F-418D-AE19-62706E023703}">
                      <ahyp:hlinkClr xmlns:ahyp="http://schemas.microsoft.com/office/drawing/2018/hyperlinkcolor" val="tx"/>
                    </a:ext>
                  </a:extLst>
                </a:hlinkClick>
              </a:rPr>
              <a:t>https://worldcitiescultureforum.com/city/helsinki/</a:t>
            </a:r>
          </a:p>
          <a:p>
            <a:pPr marL="0" indent="0">
              <a:buNone/>
            </a:pPr>
            <a:r>
              <a:rPr lang="fi-FI" dirty="0" err="1">
                <a:solidFill>
                  <a:schemeClr val="bg1"/>
                </a:solidFill>
              </a:rPr>
              <a:t>Photos</a:t>
            </a:r>
            <a:r>
              <a:rPr lang="fi-FI" dirty="0">
                <a:solidFill>
                  <a:schemeClr val="bg1"/>
                </a:solidFill>
              </a:rPr>
              <a:t> </a:t>
            </a:r>
            <a:r>
              <a:rPr lang="fi-FI" dirty="0" err="1">
                <a:solidFill>
                  <a:schemeClr val="bg1"/>
                </a:solidFill>
              </a:rPr>
              <a:t>edited</a:t>
            </a:r>
            <a:r>
              <a:rPr lang="fi-FI" dirty="0">
                <a:solidFill>
                  <a:schemeClr val="bg1"/>
                </a:solidFill>
              </a:rPr>
              <a:t> </a:t>
            </a:r>
            <a:r>
              <a:rPr lang="fi-FI" dirty="0" err="1">
                <a:solidFill>
                  <a:schemeClr val="bg1"/>
                </a:solidFill>
              </a:rPr>
              <a:t>with</a:t>
            </a:r>
            <a:r>
              <a:rPr lang="fi-FI" dirty="0">
                <a:solidFill>
                  <a:schemeClr val="bg1"/>
                </a:solidFill>
              </a:rPr>
              <a:t> </a:t>
            </a:r>
            <a:r>
              <a:rPr lang="fi-FI" dirty="0" err="1">
                <a:solidFill>
                  <a:schemeClr val="bg1"/>
                </a:solidFill>
              </a:rPr>
              <a:t>Nightcafe</a:t>
            </a:r>
            <a:r>
              <a:rPr lang="fi-FI" dirty="0">
                <a:solidFill>
                  <a:schemeClr val="bg1"/>
                </a:solidFill>
              </a:rPr>
              <a:t> AI: </a:t>
            </a:r>
            <a:r>
              <a:rPr lang="fi-FI" dirty="0" err="1">
                <a:solidFill>
                  <a:schemeClr val="bg1"/>
                </a:solidFill>
              </a:rPr>
              <a:t>Dreamshaper</a:t>
            </a:r>
            <a:r>
              <a:rPr lang="fi-FI" dirty="0">
                <a:solidFill>
                  <a:schemeClr val="bg1"/>
                </a:solidFill>
              </a:rPr>
              <a:t> XL Lightning.</a:t>
            </a:r>
          </a:p>
          <a:p>
            <a:pPr marL="0" indent="0">
              <a:buNone/>
            </a:pPr>
            <a:r>
              <a:rPr lang="fi-FI" dirty="0" err="1">
                <a:solidFill>
                  <a:schemeClr val="bg1"/>
                </a:solidFill>
              </a:rPr>
              <a:t>Prompts</a:t>
            </a:r>
            <a:r>
              <a:rPr lang="fi-FI" dirty="0">
                <a:solidFill>
                  <a:schemeClr val="bg1"/>
                </a:solidFill>
              </a:rPr>
              <a:t> </a:t>
            </a:r>
            <a:r>
              <a:rPr lang="fi-FI" dirty="0" err="1">
                <a:solidFill>
                  <a:schemeClr val="bg1"/>
                </a:solidFill>
              </a:rPr>
              <a:t>can</a:t>
            </a:r>
            <a:r>
              <a:rPr lang="fi-FI" dirty="0">
                <a:solidFill>
                  <a:schemeClr val="bg1"/>
                </a:solidFill>
              </a:rPr>
              <a:t> </a:t>
            </a:r>
            <a:r>
              <a:rPr lang="fi-FI" dirty="0" err="1">
                <a:solidFill>
                  <a:schemeClr val="bg1"/>
                </a:solidFill>
              </a:rPr>
              <a:t>be</a:t>
            </a:r>
            <a:r>
              <a:rPr lang="fi-FI" dirty="0">
                <a:solidFill>
                  <a:schemeClr val="bg1"/>
                </a:solidFill>
              </a:rPr>
              <a:t> </a:t>
            </a:r>
            <a:r>
              <a:rPr lang="fi-FI" dirty="0" err="1">
                <a:solidFill>
                  <a:schemeClr val="bg1"/>
                </a:solidFill>
              </a:rPr>
              <a:t>found</a:t>
            </a:r>
            <a:r>
              <a:rPr lang="fi-FI" dirty="0">
                <a:solidFill>
                  <a:schemeClr val="bg1"/>
                </a:solidFill>
              </a:rPr>
              <a:t> at:</a:t>
            </a:r>
          </a:p>
          <a:p>
            <a:pPr marL="0" indent="0">
              <a:buNone/>
            </a:pPr>
            <a:r>
              <a:rPr lang="fi-FI" dirty="0">
                <a:solidFill>
                  <a:schemeClr val="bg1"/>
                </a:solidFill>
                <a:ea typeface="+mn-lt"/>
                <a:cs typeface="+mn-lt"/>
                <a:hlinkClick r:id="rId7">
                  <a:extLst>
                    <a:ext uri="{A12FA001-AC4F-418D-AE19-62706E023703}">
                      <ahyp:hlinkClr xmlns:ahyp="http://schemas.microsoft.com/office/drawing/2018/hyperlinkcolor" val="tx"/>
                    </a:ext>
                  </a:extLst>
                </a:hlinkClick>
              </a:rPr>
              <a:t>https://docs.google.com/document/d/1F8jo1MQEgDqZrO09eRUnywfZr8bZcANUA0nOyrZFnpU/edit?usp=sharing</a:t>
            </a:r>
            <a:endParaRPr lang="fi-FI" dirty="0">
              <a:solidFill>
                <a:schemeClr val="bg1"/>
              </a:solidFill>
              <a:hlinkClick r:id="rId7">
                <a:extLst>
                  <a:ext uri="{A12FA001-AC4F-418D-AE19-62706E023703}">
                    <ahyp:hlinkClr xmlns:ahyp="http://schemas.microsoft.com/office/drawing/2018/hyperlinkcolor" val="tx"/>
                  </a:ext>
                </a:extLst>
              </a:hlinkClick>
            </a:endParaRPr>
          </a:p>
          <a:p>
            <a:pPr marL="0" indent="0">
              <a:buNone/>
            </a:pPr>
            <a:endParaRPr lang="fi-FI">
              <a:solidFill>
                <a:schemeClr val="bg1"/>
              </a:solidFill>
            </a:endParaRPr>
          </a:p>
          <a:p>
            <a:endParaRPr lang="fi-FI">
              <a:solidFill>
                <a:schemeClr val="bg1"/>
              </a:solidFill>
            </a:endParaRPr>
          </a:p>
          <a:p>
            <a:endParaRPr lang="fi-FI">
              <a:solidFill>
                <a:schemeClr val="bg1"/>
              </a:solidFill>
            </a:endParaRPr>
          </a:p>
          <a:p>
            <a:endParaRPr lang="fi-FI">
              <a:solidFill>
                <a:schemeClr val="bg1"/>
              </a:solidFill>
            </a:endParaRPr>
          </a:p>
        </p:txBody>
      </p:sp>
    </p:spTree>
    <p:extLst>
      <p:ext uri="{BB962C8B-B14F-4D97-AF65-F5344CB8AC3E}">
        <p14:creationId xmlns:p14="http://schemas.microsoft.com/office/powerpoint/2010/main" val="3429707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37C7A-3549-1F69-9439-95FC1A070E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85B8BF-B22B-5C40-4A2A-55C728068585}"/>
              </a:ext>
            </a:extLst>
          </p:cNvPr>
          <p:cNvSpPr>
            <a:spLocks noGrp="1"/>
          </p:cNvSpPr>
          <p:nvPr>
            <p:ph type="title"/>
          </p:nvPr>
        </p:nvSpPr>
        <p:spPr>
          <a:xfrm>
            <a:off x="857862" y="498272"/>
            <a:ext cx="10515600" cy="1325563"/>
          </a:xfrm>
        </p:spPr>
        <p:txBody>
          <a:bodyPr/>
          <a:lstStyle/>
          <a:p>
            <a:r>
              <a:rPr lang="en-US">
                <a:solidFill>
                  <a:schemeClr val="bg1"/>
                </a:solidFill>
              </a:rPr>
              <a:t>Outline</a:t>
            </a:r>
          </a:p>
        </p:txBody>
      </p:sp>
      <p:graphicFrame>
        <p:nvGraphicFramePr>
          <p:cNvPr id="5" name="Content Placeholder 2">
            <a:extLst>
              <a:ext uri="{FF2B5EF4-FFF2-40B4-BE49-F238E27FC236}">
                <a16:creationId xmlns:a16="http://schemas.microsoft.com/office/drawing/2014/main" id="{1670F360-8252-024E-970E-636E50D1DC48}"/>
              </a:ext>
            </a:extLst>
          </p:cNvPr>
          <p:cNvGraphicFramePr>
            <a:graphicFrameLocks noGrp="1"/>
          </p:cNvGraphicFramePr>
          <p:nvPr>
            <p:ph idx="1"/>
            <p:extLst>
              <p:ext uri="{D42A27DB-BD31-4B8C-83A1-F6EECF244321}">
                <p14:modId xmlns:p14="http://schemas.microsoft.com/office/powerpoint/2010/main" val="306846070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8D370C38-77D8-AD66-3685-5C6B83D6908E}"/>
              </a:ext>
            </a:extLst>
          </p:cNvPr>
          <p:cNvSpPr txBox="1"/>
          <p:nvPr/>
        </p:nvSpPr>
        <p:spPr>
          <a:xfrm>
            <a:off x="838199" y="2723535"/>
            <a:ext cx="1029929" cy="923330"/>
          </a:xfrm>
          <a:prstGeom prst="rect">
            <a:avLst/>
          </a:prstGeom>
          <a:solidFill>
            <a:srgbClr val="232227"/>
          </a:solidFill>
        </p:spPr>
        <p:txBody>
          <a:bodyPr wrap="square" rtlCol="0">
            <a:spAutoFit/>
          </a:bodyPr>
          <a:lstStyle/>
          <a:p>
            <a:pPr algn="ctr"/>
            <a:r>
              <a:rPr lang="en-US" sz="5400" b="1">
                <a:solidFill>
                  <a:schemeClr val="bg1"/>
                </a:solidFill>
                <a:latin typeface="Elephant Pro" panose="020F0502020204030204" pitchFamily="2" charset="0"/>
                <a:ea typeface="ADLaM Display" panose="020F0502020204030204" pitchFamily="2" charset="0"/>
                <a:cs typeface="ADLaM Display" panose="020F0502020204030204" pitchFamily="2" charset="0"/>
              </a:rPr>
              <a:t>1</a:t>
            </a:r>
          </a:p>
        </p:txBody>
      </p:sp>
      <p:sp>
        <p:nvSpPr>
          <p:cNvPr id="4" name="TextBox 3">
            <a:extLst>
              <a:ext uri="{FF2B5EF4-FFF2-40B4-BE49-F238E27FC236}">
                <a16:creationId xmlns:a16="http://schemas.microsoft.com/office/drawing/2014/main" id="{0339372F-FB64-4773-2AB1-D3D7AE3AA082}"/>
              </a:ext>
            </a:extLst>
          </p:cNvPr>
          <p:cNvSpPr txBox="1"/>
          <p:nvPr/>
        </p:nvSpPr>
        <p:spPr>
          <a:xfrm>
            <a:off x="4452130" y="2723535"/>
            <a:ext cx="1029929" cy="923330"/>
          </a:xfrm>
          <a:prstGeom prst="rect">
            <a:avLst/>
          </a:prstGeom>
          <a:solidFill>
            <a:srgbClr val="232227"/>
          </a:solidFill>
        </p:spPr>
        <p:txBody>
          <a:bodyPr wrap="square" rtlCol="0">
            <a:spAutoFit/>
          </a:bodyPr>
          <a:lstStyle/>
          <a:p>
            <a:pPr algn="ctr"/>
            <a:r>
              <a:rPr lang="en-US" sz="5400" b="1">
                <a:solidFill>
                  <a:schemeClr val="bg1"/>
                </a:solidFill>
                <a:latin typeface="Elephant Pro" panose="020F0502020204030204" pitchFamily="2" charset="0"/>
                <a:ea typeface="ADLaM Display" panose="020F0502020204030204" pitchFamily="2" charset="0"/>
                <a:cs typeface="ADLaM Display" panose="020F0502020204030204" pitchFamily="2" charset="0"/>
              </a:rPr>
              <a:t>2</a:t>
            </a:r>
          </a:p>
        </p:txBody>
      </p:sp>
      <p:sp>
        <p:nvSpPr>
          <p:cNvPr id="6" name="TextBox 5">
            <a:extLst>
              <a:ext uri="{FF2B5EF4-FFF2-40B4-BE49-F238E27FC236}">
                <a16:creationId xmlns:a16="http://schemas.microsoft.com/office/drawing/2014/main" id="{2431D4CB-6A6F-FB34-BD75-413730F88067}"/>
              </a:ext>
            </a:extLst>
          </p:cNvPr>
          <p:cNvSpPr txBox="1"/>
          <p:nvPr/>
        </p:nvSpPr>
        <p:spPr>
          <a:xfrm>
            <a:off x="4452130" y="4353933"/>
            <a:ext cx="1029929" cy="923330"/>
          </a:xfrm>
          <a:prstGeom prst="rect">
            <a:avLst/>
          </a:prstGeom>
          <a:solidFill>
            <a:srgbClr val="232227"/>
          </a:solidFill>
        </p:spPr>
        <p:txBody>
          <a:bodyPr wrap="square" rtlCol="0">
            <a:spAutoFit/>
          </a:bodyPr>
          <a:lstStyle/>
          <a:p>
            <a:pPr algn="ctr"/>
            <a:r>
              <a:rPr lang="en-US" sz="5400" b="1">
                <a:solidFill>
                  <a:schemeClr val="bg1"/>
                </a:solidFill>
                <a:latin typeface="Elephant Pro" panose="020F0502020204030204" pitchFamily="2" charset="0"/>
                <a:ea typeface="ADLaM Display" panose="020F0502020204030204" pitchFamily="2" charset="0"/>
                <a:cs typeface="ADLaM Display" panose="020F0502020204030204" pitchFamily="2" charset="0"/>
              </a:rPr>
              <a:t>5</a:t>
            </a:r>
          </a:p>
        </p:txBody>
      </p:sp>
      <p:sp>
        <p:nvSpPr>
          <p:cNvPr id="7" name="TextBox 6">
            <a:extLst>
              <a:ext uri="{FF2B5EF4-FFF2-40B4-BE49-F238E27FC236}">
                <a16:creationId xmlns:a16="http://schemas.microsoft.com/office/drawing/2014/main" id="{5292FC58-71E2-B9A6-1978-5953AB15B458}"/>
              </a:ext>
            </a:extLst>
          </p:cNvPr>
          <p:cNvSpPr txBox="1"/>
          <p:nvPr/>
        </p:nvSpPr>
        <p:spPr>
          <a:xfrm>
            <a:off x="857862" y="4353933"/>
            <a:ext cx="1029929" cy="923330"/>
          </a:xfrm>
          <a:prstGeom prst="rect">
            <a:avLst/>
          </a:prstGeom>
          <a:solidFill>
            <a:srgbClr val="232227"/>
          </a:solidFill>
        </p:spPr>
        <p:txBody>
          <a:bodyPr wrap="square" rtlCol="0">
            <a:spAutoFit/>
          </a:bodyPr>
          <a:lstStyle/>
          <a:p>
            <a:pPr algn="ctr"/>
            <a:r>
              <a:rPr lang="en-US" sz="5400" b="1">
                <a:solidFill>
                  <a:schemeClr val="bg1"/>
                </a:solidFill>
                <a:latin typeface="Elephant Pro" panose="020F0502020204030204" pitchFamily="2" charset="0"/>
                <a:ea typeface="ADLaM Display" panose="020F0502020204030204" pitchFamily="2" charset="0"/>
                <a:cs typeface="ADLaM Display" panose="020F0502020204030204" pitchFamily="2" charset="0"/>
              </a:rPr>
              <a:t>4</a:t>
            </a:r>
          </a:p>
        </p:txBody>
      </p:sp>
      <p:sp>
        <p:nvSpPr>
          <p:cNvPr id="8" name="TextBox 7">
            <a:extLst>
              <a:ext uri="{FF2B5EF4-FFF2-40B4-BE49-F238E27FC236}">
                <a16:creationId xmlns:a16="http://schemas.microsoft.com/office/drawing/2014/main" id="{430FCF83-CA89-50F0-95F5-9A1947B45B89}"/>
              </a:ext>
            </a:extLst>
          </p:cNvPr>
          <p:cNvSpPr txBox="1"/>
          <p:nvPr/>
        </p:nvSpPr>
        <p:spPr>
          <a:xfrm>
            <a:off x="8010833" y="2723535"/>
            <a:ext cx="1029929" cy="923330"/>
          </a:xfrm>
          <a:prstGeom prst="rect">
            <a:avLst/>
          </a:prstGeom>
          <a:solidFill>
            <a:srgbClr val="232227"/>
          </a:solidFill>
        </p:spPr>
        <p:txBody>
          <a:bodyPr wrap="square" rtlCol="0">
            <a:spAutoFit/>
          </a:bodyPr>
          <a:lstStyle/>
          <a:p>
            <a:pPr algn="ctr"/>
            <a:r>
              <a:rPr lang="en-US" sz="5400" b="1">
                <a:solidFill>
                  <a:schemeClr val="bg1"/>
                </a:solidFill>
                <a:latin typeface="Elephant Pro" panose="020F0502020204030204" pitchFamily="2" charset="0"/>
                <a:ea typeface="ADLaM Display" panose="020F0502020204030204" pitchFamily="2" charset="0"/>
                <a:cs typeface="ADLaM Display" panose="020F0502020204030204" pitchFamily="2" charset="0"/>
              </a:rPr>
              <a:t>3</a:t>
            </a:r>
          </a:p>
        </p:txBody>
      </p:sp>
      <p:sp>
        <p:nvSpPr>
          <p:cNvPr id="9" name="TextBox 8">
            <a:extLst>
              <a:ext uri="{FF2B5EF4-FFF2-40B4-BE49-F238E27FC236}">
                <a16:creationId xmlns:a16="http://schemas.microsoft.com/office/drawing/2014/main" id="{5AE8CDE9-A6D1-5926-1AD0-35275566DAFF}"/>
              </a:ext>
            </a:extLst>
          </p:cNvPr>
          <p:cNvSpPr txBox="1"/>
          <p:nvPr/>
        </p:nvSpPr>
        <p:spPr>
          <a:xfrm>
            <a:off x="8010832" y="4353933"/>
            <a:ext cx="1029929" cy="923330"/>
          </a:xfrm>
          <a:prstGeom prst="rect">
            <a:avLst/>
          </a:prstGeom>
          <a:solidFill>
            <a:srgbClr val="232227"/>
          </a:solidFill>
        </p:spPr>
        <p:txBody>
          <a:bodyPr wrap="square" rtlCol="0">
            <a:spAutoFit/>
          </a:bodyPr>
          <a:lstStyle/>
          <a:p>
            <a:pPr algn="ctr"/>
            <a:r>
              <a:rPr lang="en-US" sz="5400" b="1">
                <a:solidFill>
                  <a:schemeClr val="bg1"/>
                </a:solidFill>
                <a:latin typeface="Elephant Pro" panose="020F0502020204030204" pitchFamily="2" charset="0"/>
                <a:ea typeface="ADLaM Display" panose="020F0502020204030204" pitchFamily="2" charset="0"/>
                <a:cs typeface="ADLaM Display" panose="020F0502020204030204" pitchFamily="2" charset="0"/>
              </a:rPr>
              <a:t>6</a:t>
            </a:r>
          </a:p>
        </p:txBody>
      </p:sp>
    </p:spTree>
    <p:extLst>
      <p:ext uri="{BB962C8B-B14F-4D97-AF65-F5344CB8AC3E}">
        <p14:creationId xmlns:p14="http://schemas.microsoft.com/office/powerpoint/2010/main" val="3672633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0A66E0-A8DF-9A13-0A96-ADBF137418F9}"/>
              </a:ext>
            </a:extLst>
          </p:cNvPr>
          <p:cNvSpPr>
            <a:spLocks noGrp="1"/>
          </p:cNvSpPr>
          <p:nvPr>
            <p:ph type="title"/>
          </p:nvPr>
        </p:nvSpPr>
        <p:spPr>
          <a:xfrm>
            <a:off x="7584626" y="863600"/>
            <a:ext cx="4140014" cy="1330839"/>
          </a:xfrm>
        </p:spPr>
        <p:txBody>
          <a:bodyPr vert="horz" lIns="91440" tIns="45720" rIns="91440" bIns="45720" rtlCol="0" anchor="ctr">
            <a:normAutofit/>
          </a:bodyPr>
          <a:lstStyle/>
          <a:p>
            <a:r>
              <a:rPr lang="en-US">
                <a:solidFill>
                  <a:schemeClr val="bg1"/>
                </a:solidFill>
              </a:rPr>
              <a:t>Challenges</a:t>
            </a:r>
          </a:p>
        </p:txBody>
      </p:sp>
      <p:pic>
        <p:nvPicPr>
          <p:cNvPr id="12" name="Kuva 4" descr="Kuva, joka sisältää kohteen piha-, maa-ajoneuvo, ajoneuvo, linja-auto&#10;&#10;Kuvaus luotu automaattisesti">
            <a:extLst>
              <a:ext uri="{FF2B5EF4-FFF2-40B4-BE49-F238E27FC236}">
                <a16:creationId xmlns:a16="http://schemas.microsoft.com/office/drawing/2014/main" id="{D89C788D-514B-DBF8-DC2E-0CE54CCC94A7}"/>
              </a:ext>
            </a:extLst>
          </p:cNvPr>
          <p:cNvPicPr>
            <a:picLocks noChangeAspect="1"/>
          </p:cNvPicPr>
          <p:nvPr/>
        </p:nvPicPr>
        <p:blipFill>
          <a:blip r:embed="rId2"/>
          <a:srcRect r="-2" b="632"/>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16" name="TextBox 15">
            <a:extLst>
              <a:ext uri="{FF2B5EF4-FFF2-40B4-BE49-F238E27FC236}">
                <a16:creationId xmlns:a16="http://schemas.microsoft.com/office/drawing/2014/main" id="{983A4EDF-54FD-2962-B194-05F5BB5AD12E}"/>
              </a:ext>
            </a:extLst>
          </p:cNvPr>
          <p:cNvSpPr txBox="1"/>
          <p:nvPr/>
        </p:nvSpPr>
        <p:spPr>
          <a:xfrm>
            <a:off x="7320465" y="2194102"/>
            <a:ext cx="4140013" cy="3908586"/>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000">
                <a:solidFill>
                  <a:schemeClr val="bg1"/>
                </a:solidFill>
              </a:rPr>
              <a:t>Carbon emissions and transportation</a:t>
            </a:r>
          </a:p>
          <a:p>
            <a:pPr marL="285750" indent="-228600">
              <a:lnSpc>
                <a:spcPct val="90000"/>
              </a:lnSpc>
              <a:spcAft>
                <a:spcPts val="600"/>
              </a:spcAft>
              <a:buFont typeface="Arial" panose="020B0604020202020204" pitchFamily="34" charset="0"/>
              <a:buChar char="•"/>
            </a:pPr>
            <a:r>
              <a:rPr lang="en-US" sz="2000">
                <a:solidFill>
                  <a:schemeClr val="bg1"/>
                </a:solidFill>
              </a:rPr>
              <a:t>Energy intensive Construction</a:t>
            </a:r>
          </a:p>
          <a:p>
            <a:pPr marL="285750" indent="-228600">
              <a:lnSpc>
                <a:spcPct val="90000"/>
              </a:lnSpc>
              <a:spcAft>
                <a:spcPts val="600"/>
              </a:spcAft>
              <a:buFont typeface="Arial" panose="020B0604020202020204" pitchFamily="34" charset="0"/>
              <a:buChar char="•"/>
            </a:pPr>
            <a:r>
              <a:rPr lang="en-US" sz="2000">
                <a:solidFill>
                  <a:schemeClr val="bg1"/>
                </a:solidFill>
              </a:rPr>
              <a:t>Waste Management and Integration of Circular Economy</a:t>
            </a:r>
          </a:p>
          <a:p>
            <a:pPr marL="285750" indent="-228600">
              <a:lnSpc>
                <a:spcPct val="90000"/>
              </a:lnSpc>
              <a:spcAft>
                <a:spcPts val="600"/>
              </a:spcAft>
              <a:buFont typeface="Arial" panose="020B0604020202020204" pitchFamily="34" charset="0"/>
              <a:buChar char="•"/>
            </a:pPr>
            <a:r>
              <a:rPr lang="en-US" sz="2000">
                <a:solidFill>
                  <a:schemeClr val="bg1"/>
                </a:solidFill>
              </a:rPr>
              <a:t>Urban Growth &amp; Biodiversity</a:t>
            </a:r>
          </a:p>
          <a:p>
            <a:pPr indent="-228600">
              <a:lnSpc>
                <a:spcPct val="90000"/>
              </a:lnSpc>
              <a:spcAft>
                <a:spcPts val="600"/>
              </a:spcAft>
              <a:buFont typeface="Arial" panose="020B0604020202020204" pitchFamily="34" charset="0"/>
              <a:buChar char="•"/>
            </a:pPr>
            <a:endParaRPr lang="en-US" sz="2000"/>
          </a:p>
        </p:txBody>
      </p:sp>
      <p:sp>
        <p:nvSpPr>
          <p:cNvPr id="6" name="TextBox 5">
            <a:extLst>
              <a:ext uri="{FF2B5EF4-FFF2-40B4-BE49-F238E27FC236}">
                <a16:creationId xmlns:a16="http://schemas.microsoft.com/office/drawing/2014/main" id="{D7DDA6BE-64FD-A358-BCAC-DECA2EEEF1CC}"/>
              </a:ext>
            </a:extLst>
          </p:cNvPr>
          <p:cNvSpPr txBox="1"/>
          <p:nvPr/>
        </p:nvSpPr>
        <p:spPr>
          <a:xfrm>
            <a:off x="4526280" y="1737360"/>
            <a:ext cx="2590800" cy="18592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3541899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3D670-5780-19E1-F1C1-0E787CCA9462}"/>
              </a:ext>
            </a:extLst>
          </p:cNvPr>
          <p:cNvSpPr>
            <a:spLocks noGrp="1"/>
          </p:cNvSpPr>
          <p:nvPr>
            <p:ph type="title"/>
          </p:nvPr>
        </p:nvSpPr>
        <p:spPr>
          <a:xfrm>
            <a:off x="653101" y="370245"/>
            <a:ext cx="5981278" cy="1684638"/>
          </a:xfrm>
        </p:spPr>
        <p:txBody>
          <a:bodyPr>
            <a:normAutofit/>
          </a:bodyPr>
          <a:lstStyle/>
          <a:p>
            <a:r>
              <a:rPr lang="en-US">
                <a:solidFill>
                  <a:schemeClr val="bg1"/>
                </a:solidFill>
              </a:rPr>
              <a:t>Regenerative</a:t>
            </a:r>
            <a:r>
              <a:rPr lang="en-US" sz="4000">
                <a:solidFill>
                  <a:schemeClr val="bg1"/>
                </a:solidFill>
              </a:rPr>
              <a:t> Future Vision</a:t>
            </a:r>
          </a:p>
        </p:txBody>
      </p:sp>
      <p:sp>
        <p:nvSpPr>
          <p:cNvPr id="3" name="Content Placeholder 2">
            <a:extLst>
              <a:ext uri="{FF2B5EF4-FFF2-40B4-BE49-F238E27FC236}">
                <a16:creationId xmlns:a16="http://schemas.microsoft.com/office/drawing/2014/main" id="{11E22554-57B1-98EE-8D0C-C5CAF6EC011F}"/>
              </a:ext>
            </a:extLst>
          </p:cNvPr>
          <p:cNvSpPr>
            <a:spLocks noGrp="1"/>
          </p:cNvSpPr>
          <p:nvPr>
            <p:ph idx="1"/>
          </p:nvPr>
        </p:nvSpPr>
        <p:spPr>
          <a:xfrm>
            <a:off x="1111190" y="2106341"/>
            <a:ext cx="5981278" cy="3690551"/>
          </a:xfrm>
        </p:spPr>
        <p:txBody>
          <a:bodyPr vert="horz" lIns="91440" tIns="45720" rIns="91440" bIns="45720" rtlCol="0" anchor="t">
            <a:normAutofit/>
          </a:bodyPr>
          <a:lstStyle/>
          <a:p>
            <a:pPr marL="0" indent="0">
              <a:lnSpc>
                <a:spcPct val="150000"/>
              </a:lnSpc>
              <a:buNone/>
            </a:pPr>
            <a:r>
              <a:rPr lang="en-US" sz="2000">
                <a:solidFill>
                  <a:schemeClr val="bg1"/>
                </a:solidFill>
              </a:rPr>
              <a:t>Carbon Negative City </a:t>
            </a:r>
            <a:endParaRPr lang="en-US">
              <a:solidFill>
                <a:schemeClr val="bg1"/>
              </a:solidFill>
            </a:endParaRPr>
          </a:p>
          <a:p>
            <a:pPr marL="0" indent="0">
              <a:lnSpc>
                <a:spcPct val="150000"/>
              </a:lnSpc>
              <a:buNone/>
            </a:pPr>
            <a:r>
              <a:rPr lang="en-US" sz="2000">
                <a:solidFill>
                  <a:schemeClr val="bg1"/>
                </a:solidFill>
              </a:rPr>
              <a:t>Circular Economy &amp; Sustainability</a:t>
            </a:r>
          </a:p>
          <a:p>
            <a:pPr marL="0" indent="0">
              <a:lnSpc>
                <a:spcPct val="150000"/>
              </a:lnSpc>
              <a:buNone/>
            </a:pPr>
            <a:r>
              <a:rPr lang="en-US" sz="2000">
                <a:solidFill>
                  <a:schemeClr val="bg1"/>
                </a:solidFill>
              </a:rPr>
              <a:t>Innovative &amp; Green Infrastructure</a:t>
            </a:r>
          </a:p>
          <a:p>
            <a:pPr marL="0" indent="0">
              <a:lnSpc>
                <a:spcPct val="150000"/>
              </a:lnSpc>
              <a:buNone/>
            </a:pPr>
            <a:r>
              <a:rPr lang="en-US" sz="2000">
                <a:solidFill>
                  <a:schemeClr val="bg1"/>
                </a:solidFill>
              </a:rPr>
              <a:t>Collaborative Policies</a:t>
            </a:r>
          </a:p>
          <a:p>
            <a:pPr marL="0" indent="0">
              <a:lnSpc>
                <a:spcPct val="150000"/>
              </a:lnSpc>
              <a:buNone/>
            </a:pPr>
            <a:r>
              <a:rPr lang="en-US" sz="2000">
                <a:solidFill>
                  <a:schemeClr val="bg1"/>
                </a:solidFill>
              </a:rPr>
              <a:t>Smart, Energy Efficient Cities</a:t>
            </a:r>
          </a:p>
          <a:p>
            <a:pPr marL="0" indent="0">
              <a:lnSpc>
                <a:spcPct val="150000"/>
              </a:lnSpc>
              <a:buNone/>
            </a:pPr>
            <a:r>
              <a:rPr lang="en-US" sz="2000">
                <a:solidFill>
                  <a:schemeClr val="bg1"/>
                </a:solidFill>
              </a:rPr>
              <a:t>Community Wellbeing  </a:t>
            </a:r>
          </a:p>
        </p:txBody>
      </p:sp>
      <p:pic>
        <p:nvPicPr>
          <p:cNvPr id="5" name="Picture 4" descr="A diagram of a smart city&#10;&#10;Description automatically generated">
            <a:extLst>
              <a:ext uri="{FF2B5EF4-FFF2-40B4-BE49-F238E27FC236}">
                <a16:creationId xmlns:a16="http://schemas.microsoft.com/office/drawing/2014/main" id="{54B3F99F-C406-62E8-C01F-A4080D1A98AC}"/>
              </a:ext>
            </a:extLst>
          </p:cNvPr>
          <p:cNvPicPr>
            <a:picLocks noChangeAspect="1"/>
          </p:cNvPicPr>
          <p:nvPr/>
        </p:nvPicPr>
        <p:blipFill>
          <a:blip r:embed="rId3"/>
          <a:srcRect l="69123" t="72707" r="13390" b="7830"/>
          <a:stretch/>
        </p:blipFill>
        <p:spPr>
          <a:xfrm>
            <a:off x="9835312" y="1873995"/>
            <a:ext cx="868115" cy="862991"/>
          </a:xfrm>
          <a:prstGeom prst="ellipse">
            <a:avLst/>
          </a:prstGeom>
        </p:spPr>
      </p:pic>
      <p:pic>
        <p:nvPicPr>
          <p:cNvPr id="6" name="Graphic 5" descr="Leaf with solid fill">
            <a:extLst>
              <a:ext uri="{FF2B5EF4-FFF2-40B4-BE49-F238E27FC236}">
                <a16:creationId xmlns:a16="http://schemas.microsoft.com/office/drawing/2014/main" id="{54B5239B-C56E-B1CE-D90E-EBBA9FCC6D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7608" y="2224714"/>
            <a:ext cx="423582" cy="385803"/>
          </a:xfrm>
          <a:prstGeom prst="rect">
            <a:avLst/>
          </a:prstGeom>
        </p:spPr>
      </p:pic>
      <p:pic>
        <p:nvPicPr>
          <p:cNvPr id="7" name="Graphic 6" descr="Arrow circle with solid fill">
            <a:extLst>
              <a:ext uri="{FF2B5EF4-FFF2-40B4-BE49-F238E27FC236}">
                <a16:creationId xmlns:a16="http://schemas.microsoft.com/office/drawing/2014/main" id="{A98F029D-145D-F4EC-0205-34D0268FBAF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2183" y="2740491"/>
            <a:ext cx="483775" cy="445355"/>
          </a:xfrm>
          <a:prstGeom prst="rect">
            <a:avLst/>
          </a:prstGeom>
        </p:spPr>
      </p:pic>
      <p:pic>
        <p:nvPicPr>
          <p:cNvPr id="8" name="Graphic 7" descr="Artificial Intelligence outline">
            <a:extLst>
              <a:ext uri="{FF2B5EF4-FFF2-40B4-BE49-F238E27FC236}">
                <a16:creationId xmlns:a16="http://schemas.microsoft.com/office/drawing/2014/main" id="{8AD94A7B-BE62-2252-3385-48108ACA1FB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7639" y="4454459"/>
            <a:ext cx="480213" cy="422582"/>
          </a:xfrm>
          <a:prstGeom prst="rect">
            <a:avLst/>
          </a:prstGeom>
        </p:spPr>
      </p:pic>
      <p:pic>
        <p:nvPicPr>
          <p:cNvPr id="9" name="Graphic 8" descr="Smiling with hearts face outline outline">
            <a:extLst>
              <a:ext uri="{FF2B5EF4-FFF2-40B4-BE49-F238E27FC236}">
                <a16:creationId xmlns:a16="http://schemas.microsoft.com/office/drawing/2014/main" id="{9227727E-8E4D-493B-F45D-A34613EAD13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5193" y="5066621"/>
            <a:ext cx="420869" cy="418941"/>
          </a:xfrm>
          <a:prstGeom prst="rect">
            <a:avLst/>
          </a:prstGeom>
        </p:spPr>
      </p:pic>
      <p:sp>
        <p:nvSpPr>
          <p:cNvPr id="11" name="TextBox 10">
            <a:extLst>
              <a:ext uri="{FF2B5EF4-FFF2-40B4-BE49-F238E27FC236}">
                <a16:creationId xmlns:a16="http://schemas.microsoft.com/office/drawing/2014/main" id="{F00E2FA6-DF84-5D41-A133-5A9D77950B89}"/>
              </a:ext>
            </a:extLst>
          </p:cNvPr>
          <p:cNvSpPr txBox="1"/>
          <p:nvPr/>
        </p:nvSpPr>
        <p:spPr>
          <a:xfrm>
            <a:off x="9807805" y="6611779"/>
            <a:ext cx="398929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Source: </a:t>
            </a:r>
            <a:r>
              <a:rPr lang="en-US" sz="1000" err="1"/>
              <a:t>Kharissova</a:t>
            </a:r>
            <a:r>
              <a:rPr lang="en-US" sz="1000"/>
              <a:t>, A. B. et al. (2024) </a:t>
            </a:r>
          </a:p>
        </p:txBody>
      </p:sp>
      <p:pic>
        <p:nvPicPr>
          <p:cNvPr id="12" name="Graphic 11" descr="Building with solid fill">
            <a:extLst>
              <a:ext uri="{FF2B5EF4-FFF2-40B4-BE49-F238E27FC236}">
                <a16:creationId xmlns:a16="http://schemas.microsoft.com/office/drawing/2014/main" id="{7C436038-3ACA-E5C2-6442-162B6AC2D4E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1637" y="3429000"/>
            <a:ext cx="475524" cy="336183"/>
          </a:xfrm>
          <a:prstGeom prst="rect">
            <a:avLst/>
          </a:prstGeom>
        </p:spPr>
      </p:pic>
      <p:pic>
        <p:nvPicPr>
          <p:cNvPr id="13" name="Graphic 12" descr="Closed book outline">
            <a:extLst>
              <a:ext uri="{FF2B5EF4-FFF2-40B4-BE49-F238E27FC236}">
                <a16:creationId xmlns:a16="http://schemas.microsoft.com/office/drawing/2014/main" id="{ABB01B49-57BB-6357-E114-AAD4C64A18E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89503" y="3961158"/>
            <a:ext cx="429134" cy="333341"/>
          </a:xfrm>
          <a:prstGeom prst="rect">
            <a:avLst/>
          </a:prstGeom>
        </p:spPr>
      </p:pic>
      <p:pic>
        <p:nvPicPr>
          <p:cNvPr id="14" name="Content Placeholder 3" descr="A city with many buildings and a body of water&#10;&#10;Description automatically generated">
            <a:extLst>
              <a:ext uri="{FF2B5EF4-FFF2-40B4-BE49-F238E27FC236}">
                <a16:creationId xmlns:a16="http://schemas.microsoft.com/office/drawing/2014/main" id="{B98D6E2A-6A83-CC50-3F91-E407A055CAEE}"/>
              </a:ext>
            </a:extLst>
          </p:cNvPr>
          <p:cNvPicPr>
            <a:picLocks noChangeAspect="1"/>
          </p:cNvPicPr>
          <p:nvPr/>
        </p:nvPicPr>
        <p:blipFill>
          <a:blip r:embed="rId16"/>
          <a:srcRect l="208" t="1053" r="938" b="-1053"/>
          <a:stretch/>
        </p:blipFill>
        <p:spPr>
          <a:xfrm>
            <a:off x="8018003" y="2924611"/>
            <a:ext cx="3632822" cy="3688593"/>
          </a:xfrm>
          <a:prstGeom prst="ellipse">
            <a:avLst/>
          </a:prstGeom>
        </p:spPr>
      </p:pic>
      <p:pic>
        <p:nvPicPr>
          <p:cNvPr id="10" name="Picture 9" descr="A diagram of transportation system&#10;&#10;Description automatically generated">
            <a:extLst>
              <a:ext uri="{FF2B5EF4-FFF2-40B4-BE49-F238E27FC236}">
                <a16:creationId xmlns:a16="http://schemas.microsoft.com/office/drawing/2014/main" id="{2397324B-4E78-E278-09BC-74C1A5B15BB2}"/>
              </a:ext>
            </a:extLst>
          </p:cNvPr>
          <p:cNvPicPr>
            <a:picLocks noChangeAspect="1"/>
          </p:cNvPicPr>
          <p:nvPr/>
        </p:nvPicPr>
        <p:blipFill>
          <a:blip r:embed="rId17"/>
          <a:srcRect l="1762" t="383" r="73304" b="41113"/>
          <a:stretch/>
        </p:blipFill>
        <p:spPr>
          <a:xfrm>
            <a:off x="10874940" y="2024905"/>
            <a:ext cx="1027204" cy="1034571"/>
          </a:xfrm>
          <a:prstGeom prst="ellipse">
            <a:avLst/>
          </a:prstGeom>
        </p:spPr>
      </p:pic>
      <p:pic>
        <p:nvPicPr>
          <p:cNvPr id="15" name="Picture 14" descr="A diagram of transportation system&#10;&#10;Description automatically generated">
            <a:extLst>
              <a:ext uri="{FF2B5EF4-FFF2-40B4-BE49-F238E27FC236}">
                <a16:creationId xmlns:a16="http://schemas.microsoft.com/office/drawing/2014/main" id="{2CE4B825-AB8B-7C47-29C5-749B594271B5}"/>
              </a:ext>
            </a:extLst>
          </p:cNvPr>
          <p:cNvPicPr>
            <a:picLocks noChangeAspect="1"/>
          </p:cNvPicPr>
          <p:nvPr/>
        </p:nvPicPr>
        <p:blipFill>
          <a:blip r:embed="rId17"/>
          <a:srcRect l="33247" t="497" r="42274" b="52330"/>
          <a:stretch/>
        </p:blipFill>
        <p:spPr>
          <a:xfrm>
            <a:off x="6895552" y="5379436"/>
            <a:ext cx="1123373" cy="1132569"/>
          </a:xfrm>
          <a:prstGeom prst="ellipse">
            <a:avLst/>
          </a:prstGeom>
        </p:spPr>
      </p:pic>
      <p:pic>
        <p:nvPicPr>
          <p:cNvPr id="16" name="Picture 15" descr="A diagram of transportation system&#10;&#10;Description automatically generated">
            <a:extLst>
              <a:ext uri="{FF2B5EF4-FFF2-40B4-BE49-F238E27FC236}">
                <a16:creationId xmlns:a16="http://schemas.microsoft.com/office/drawing/2014/main" id="{2A2BC0C3-5B3C-1756-7120-F3D991175744}"/>
              </a:ext>
            </a:extLst>
          </p:cNvPr>
          <p:cNvPicPr>
            <a:picLocks noChangeAspect="1"/>
          </p:cNvPicPr>
          <p:nvPr/>
        </p:nvPicPr>
        <p:blipFill>
          <a:blip r:embed="rId17"/>
          <a:srcRect l="69981" t="3187" r="3752" b="41036"/>
          <a:stretch/>
        </p:blipFill>
        <p:spPr>
          <a:xfrm>
            <a:off x="7280271" y="2740782"/>
            <a:ext cx="1026361" cy="1025662"/>
          </a:xfrm>
          <a:prstGeom prst="ellipse">
            <a:avLst/>
          </a:prstGeom>
        </p:spPr>
      </p:pic>
      <p:pic>
        <p:nvPicPr>
          <p:cNvPr id="17" name="Picture 16" descr="A diagram of a smart city&#10;&#10;Description automatically generated">
            <a:extLst>
              <a:ext uri="{FF2B5EF4-FFF2-40B4-BE49-F238E27FC236}">
                <a16:creationId xmlns:a16="http://schemas.microsoft.com/office/drawing/2014/main" id="{186AC28E-3579-E487-0F2A-8DADD3D193D9}"/>
              </a:ext>
            </a:extLst>
          </p:cNvPr>
          <p:cNvPicPr>
            <a:picLocks noChangeAspect="1"/>
          </p:cNvPicPr>
          <p:nvPr/>
        </p:nvPicPr>
        <p:blipFill>
          <a:blip r:embed="rId3"/>
          <a:srcRect l="67983" t="45851" r="11832" b="33735"/>
          <a:stretch/>
        </p:blipFill>
        <p:spPr>
          <a:xfrm>
            <a:off x="8453781" y="2025934"/>
            <a:ext cx="1002100" cy="905182"/>
          </a:xfrm>
          <a:prstGeom prst="ellipse">
            <a:avLst/>
          </a:prstGeom>
        </p:spPr>
      </p:pic>
      <p:pic>
        <p:nvPicPr>
          <p:cNvPr id="18" name="Picture 17" descr="A diagram of a smart city&#10;&#10;Description automatically generated">
            <a:extLst>
              <a:ext uri="{FF2B5EF4-FFF2-40B4-BE49-F238E27FC236}">
                <a16:creationId xmlns:a16="http://schemas.microsoft.com/office/drawing/2014/main" id="{26FBC456-BFF8-52CB-4DFA-BD486B57B142}"/>
              </a:ext>
            </a:extLst>
          </p:cNvPr>
          <p:cNvPicPr>
            <a:picLocks noChangeAspect="1"/>
          </p:cNvPicPr>
          <p:nvPr/>
        </p:nvPicPr>
        <p:blipFill>
          <a:blip r:embed="rId3"/>
          <a:srcRect l="65828" t="18844" r="12797" b="61854"/>
          <a:stretch/>
        </p:blipFill>
        <p:spPr>
          <a:xfrm>
            <a:off x="6097783" y="3049627"/>
            <a:ext cx="927228" cy="855843"/>
          </a:xfrm>
          <a:prstGeom prst="ellipse">
            <a:avLst/>
          </a:prstGeom>
        </p:spPr>
      </p:pic>
      <p:pic>
        <p:nvPicPr>
          <p:cNvPr id="19" name="Picture 18" descr="A diagram of a smart city&#10;&#10;Description automatically generated">
            <a:extLst>
              <a:ext uri="{FF2B5EF4-FFF2-40B4-BE49-F238E27FC236}">
                <a16:creationId xmlns:a16="http://schemas.microsoft.com/office/drawing/2014/main" id="{A3B8D683-F387-B06F-3E50-E568BECA3DED}"/>
              </a:ext>
            </a:extLst>
          </p:cNvPr>
          <p:cNvPicPr>
            <a:picLocks noChangeAspect="1"/>
          </p:cNvPicPr>
          <p:nvPr/>
        </p:nvPicPr>
        <p:blipFill>
          <a:blip r:embed="rId3"/>
          <a:srcRect l="38486" r="42105" b="84265"/>
          <a:stretch/>
        </p:blipFill>
        <p:spPr>
          <a:xfrm>
            <a:off x="7962701" y="619889"/>
            <a:ext cx="850310" cy="853696"/>
          </a:xfrm>
          <a:prstGeom prst="ellipse">
            <a:avLst/>
          </a:prstGeom>
        </p:spPr>
      </p:pic>
      <p:pic>
        <p:nvPicPr>
          <p:cNvPr id="20" name="Picture 19" descr="A diagram of a smart city&#10;&#10;Description automatically generated">
            <a:extLst>
              <a:ext uri="{FF2B5EF4-FFF2-40B4-BE49-F238E27FC236}">
                <a16:creationId xmlns:a16="http://schemas.microsoft.com/office/drawing/2014/main" id="{966509C5-18DD-27E7-C8B1-7D1D7E028D32}"/>
              </a:ext>
            </a:extLst>
          </p:cNvPr>
          <p:cNvPicPr>
            <a:picLocks noChangeAspect="1"/>
          </p:cNvPicPr>
          <p:nvPr/>
        </p:nvPicPr>
        <p:blipFill>
          <a:blip r:embed="rId3"/>
          <a:srcRect l="39544" t="20555" r="40900" b="60498"/>
          <a:stretch/>
        </p:blipFill>
        <p:spPr>
          <a:xfrm>
            <a:off x="6968512" y="4038806"/>
            <a:ext cx="970846" cy="840107"/>
          </a:xfrm>
          <a:prstGeom prst="ellipse">
            <a:avLst/>
          </a:prstGeom>
        </p:spPr>
      </p:pic>
      <p:pic>
        <p:nvPicPr>
          <p:cNvPr id="21" name="Picture 20" descr="A diagram of a smart city&#10;&#10;Description automatically generated">
            <a:extLst>
              <a:ext uri="{FF2B5EF4-FFF2-40B4-BE49-F238E27FC236}">
                <a16:creationId xmlns:a16="http://schemas.microsoft.com/office/drawing/2014/main" id="{248FEA21-FA21-18D5-5B4E-E03C237B084E}"/>
              </a:ext>
            </a:extLst>
          </p:cNvPr>
          <p:cNvPicPr>
            <a:picLocks noChangeAspect="1"/>
          </p:cNvPicPr>
          <p:nvPr/>
        </p:nvPicPr>
        <p:blipFill>
          <a:blip r:embed="rId3"/>
          <a:srcRect l="1481" t="10306" r="75704" b="63955"/>
          <a:stretch/>
        </p:blipFill>
        <p:spPr>
          <a:xfrm>
            <a:off x="9120488" y="965340"/>
            <a:ext cx="913260" cy="914425"/>
          </a:xfrm>
          <a:prstGeom prst="ellipse">
            <a:avLst/>
          </a:prstGeom>
        </p:spPr>
      </p:pic>
      <p:pic>
        <p:nvPicPr>
          <p:cNvPr id="22" name="Picture 21" descr="A diagram of a smart city&#10;&#10;Description automatically generated">
            <a:extLst>
              <a:ext uri="{FF2B5EF4-FFF2-40B4-BE49-F238E27FC236}">
                <a16:creationId xmlns:a16="http://schemas.microsoft.com/office/drawing/2014/main" id="{D5D3A16A-0DC9-0F44-35B0-19D7A51AB185}"/>
              </a:ext>
            </a:extLst>
          </p:cNvPr>
          <p:cNvPicPr>
            <a:picLocks noChangeAspect="1"/>
          </p:cNvPicPr>
          <p:nvPr/>
        </p:nvPicPr>
        <p:blipFill>
          <a:blip r:embed="rId3"/>
          <a:srcRect l="9801" t="71151" r="72526" b="8752"/>
          <a:stretch/>
        </p:blipFill>
        <p:spPr>
          <a:xfrm>
            <a:off x="10766380" y="1005478"/>
            <a:ext cx="877333" cy="877269"/>
          </a:xfrm>
          <a:prstGeom prst="ellipse">
            <a:avLst/>
          </a:prstGeom>
        </p:spPr>
      </p:pic>
      <p:pic>
        <p:nvPicPr>
          <p:cNvPr id="23" name="Picture 22" descr="A diagram of a smart city&#10;&#10;Description automatically generated">
            <a:extLst>
              <a:ext uri="{FF2B5EF4-FFF2-40B4-BE49-F238E27FC236}">
                <a16:creationId xmlns:a16="http://schemas.microsoft.com/office/drawing/2014/main" id="{E16C09BD-C3D1-1340-2664-21DFDAFE57BB}"/>
              </a:ext>
            </a:extLst>
          </p:cNvPr>
          <p:cNvPicPr>
            <a:picLocks noChangeAspect="1"/>
          </p:cNvPicPr>
          <p:nvPr/>
        </p:nvPicPr>
        <p:blipFill>
          <a:blip r:embed="rId3"/>
          <a:srcRect l="32317" t="50544" r="35526" b="20546"/>
          <a:stretch/>
        </p:blipFill>
        <p:spPr>
          <a:xfrm>
            <a:off x="5850207" y="4459944"/>
            <a:ext cx="906714" cy="930194"/>
          </a:xfrm>
          <a:prstGeom prst="ellipse">
            <a:avLst/>
          </a:prstGeom>
        </p:spPr>
      </p:pic>
      <p:pic>
        <p:nvPicPr>
          <p:cNvPr id="24" name="Picture 23" descr="A diagram of a smart city&#10;&#10;Description automatically generated">
            <a:extLst>
              <a:ext uri="{FF2B5EF4-FFF2-40B4-BE49-F238E27FC236}">
                <a16:creationId xmlns:a16="http://schemas.microsoft.com/office/drawing/2014/main" id="{54F6E4A6-503B-9D6A-1ABD-4DE0107C8D32}"/>
              </a:ext>
            </a:extLst>
          </p:cNvPr>
          <p:cNvPicPr>
            <a:picLocks noChangeAspect="1"/>
          </p:cNvPicPr>
          <p:nvPr/>
        </p:nvPicPr>
        <p:blipFill>
          <a:blip r:embed="rId3"/>
          <a:srcRect l="8902" t="46934" r="72914" b="35801"/>
          <a:stretch/>
        </p:blipFill>
        <p:spPr>
          <a:xfrm>
            <a:off x="7340797" y="1623062"/>
            <a:ext cx="902679" cy="852905"/>
          </a:xfrm>
          <a:prstGeom prst="ellipse">
            <a:avLst/>
          </a:prstGeom>
        </p:spPr>
      </p:pic>
      <p:pic>
        <p:nvPicPr>
          <p:cNvPr id="4" name="Picture 3" descr="Public Health and Wellbeing Plan - have your say • The Barossa Council">
            <a:extLst>
              <a:ext uri="{FF2B5EF4-FFF2-40B4-BE49-F238E27FC236}">
                <a16:creationId xmlns:a16="http://schemas.microsoft.com/office/drawing/2014/main" id="{DCA0ABCF-F327-D7C6-910F-E24C38620030}"/>
              </a:ext>
            </a:extLst>
          </p:cNvPr>
          <p:cNvPicPr>
            <a:picLocks noChangeAspect="1"/>
          </p:cNvPicPr>
          <p:nvPr/>
        </p:nvPicPr>
        <p:blipFill>
          <a:blip r:embed="rId18"/>
          <a:srcRect l="20147" t="-411" r="24045" b="411"/>
          <a:stretch/>
        </p:blipFill>
        <p:spPr>
          <a:xfrm>
            <a:off x="5952335" y="1748026"/>
            <a:ext cx="1022815" cy="919276"/>
          </a:xfrm>
          <a:prstGeom prst="ellipse">
            <a:avLst/>
          </a:prstGeom>
        </p:spPr>
      </p:pic>
    </p:spTree>
    <p:extLst>
      <p:ext uri="{BB962C8B-B14F-4D97-AF65-F5344CB8AC3E}">
        <p14:creationId xmlns:p14="http://schemas.microsoft.com/office/powerpoint/2010/main" val="107675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Sisällön paikkamerkki 3" descr="Kuva, joka sisältää kohteen teksti, kartta&#10;&#10;Kuvaus luotu automaattisesti">
            <a:extLst>
              <a:ext uri="{FF2B5EF4-FFF2-40B4-BE49-F238E27FC236}">
                <a16:creationId xmlns:a16="http://schemas.microsoft.com/office/drawing/2014/main" id="{B229AAC5-A1FE-5AB9-6E9D-ED46C6977B89}"/>
              </a:ext>
            </a:extLst>
          </p:cNvPr>
          <p:cNvPicPr>
            <a:picLocks noGrp="1" noChangeAspect="1"/>
          </p:cNvPicPr>
          <p:nvPr>
            <p:ph idx="1"/>
          </p:nvPr>
        </p:nvPicPr>
        <p:blipFill>
          <a:blip r:embed="rId2"/>
          <a:srcRect t="10986" b="30583"/>
          <a:stretch/>
        </p:blipFill>
        <p:spPr>
          <a:xfrm>
            <a:off x="20" y="1282"/>
            <a:ext cx="12191980" cy="6856718"/>
          </a:xfrm>
          <a:prstGeom prst="rect">
            <a:avLst/>
          </a:prstGeom>
        </p:spPr>
      </p:pic>
      <p:sp>
        <p:nvSpPr>
          <p:cNvPr id="8" name="Suorakulmio 7">
            <a:extLst>
              <a:ext uri="{FF2B5EF4-FFF2-40B4-BE49-F238E27FC236}">
                <a16:creationId xmlns:a16="http://schemas.microsoft.com/office/drawing/2014/main" id="{D4261277-E317-6548-4716-81F10FCDB044}"/>
              </a:ext>
            </a:extLst>
          </p:cNvPr>
          <p:cNvSpPr/>
          <p:nvPr/>
        </p:nvSpPr>
        <p:spPr>
          <a:xfrm>
            <a:off x="464074" y="4504256"/>
            <a:ext cx="3989003" cy="2044882"/>
          </a:xfrm>
          <a:prstGeom prst="rect">
            <a:avLst/>
          </a:prstGeom>
          <a:solidFill>
            <a:srgbClr val="232227"/>
          </a:solidFill>
          <a:ln>
            <a:solidFill>
              <a:srgbClr val="2322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ekstiruutu 6">
            <a:extLst>
              <a:ext uri="{FF2B5EF4-FFF2-40B4-BE49-F238E27FC236}">
                <a16:creationId xmlns:a16="http://schemas.microsoft.com/office/drawing/2014/main" id="{87BADE19-9DC3-9699-6E86-00AC1EEED781}"/>
              </a:ext>
            </a:extLst>
          </p:cNvPr>
          <p:cNvSpPr txBox="1"/>
          <p:nvPr/>
        </p:nvSpPr>
        <p:spPr>
          <a:xfrm>
            <a:off x="716164" y="4765953"/>
            <a:ext cx="3480785" cy="1938992"/>
          </a:xfrm>
          <a:prstGeom prst="rect">
            <a:avLst/>
          </a:prstGeom>
          <a:no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fi-FI" sz="4000" err="1">
                <a:solidFill>
                  <a:srgbClr val="FFFFFF"/>
                </a:solidFill>
              </a:rPr>
              <a:t>Changing</a:t>
            </a:r>
            <a:endParaRPr lang="fi-FI" err="1">
              <a:solidFill>
                <a:srgbClr val="000000"/>
              </a:solidFill>
            </a:endParaRPr>
          </a:p>
          <a:p>
            <a:pPr algn="ctr"/>
            <a:r>
              <a:rPr lang="fi-FI" sz="4000">
                <a:solidFill>
                  <a:srgbClr val="FFFFFF"/>
                </a:solidFill>
              </a:rPr>
              <a:t>Kaukajärvi</a:t>
            </a:r>
          </a:p>
          <a:p>
            <a:pPr algn="ctr"/>
            <a:endParaRPr lang="fi-FI" sz="4000">
              <a:solidFill>
                <a:srgbClr val="FFFFFF"/>
              </a:solidFill>
            </a:endParaRPr>
          </a:p>
        </p:txBody>
      </p:sp>
    </p:spTree>
    <p:extLst>
      <p:ext uri="{BB962C8B-B14F-4D97-AF65-F5344CB8AC3E}">
        <p14:creationId xmlns:p14="http://schemas.microsoft.com/office/powerpoint/2010/main" val="1508053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E4F7EDB3-EA35-AC3B-847D-6CABF61F974F}"/>
              </a:ext>
            </a:extLst>
          </p:cNvPr>
          <p:cNvSpPr>
            <a:spLocks noGrp="1"/>
          </p:cNvSpPr>
          <p:nvPr>
            <p:ph type="title"/>
          </p:nvPr>
        </p:nvSpPr>
        <p:spPr>
          <a:xfrm>
            <a:off x="6405033" y="365125"/>
            <a:ext cx="4948767" cy="1336146"/>
          </a:xfrm>
        </p:spPr>
        <p:txBody>
          <a:bodyPr/>
          <a:lstStyle/>
          <a:p>
            <a:endParaRPr lang="fi-FI"/>
          </a:p>
        </p:txBody>
      </p:sp>
      <p:pic>
        <p:nvPicPr>
          <p:cNvPr id="5" name="Sisällön paikkamerkki 4" descr="Kuva, joka sisältää kohteen teksti, kartta, kuvakaappaus, ympyrä&#10;&#10;Kuvaus luotu automaattisesti">
            <a:extLst>
              <a:ext uri="{FF2B5EF4-FFF2-40B4-BE49-F238E27FC236}">
                <a16:creationId xmlns:a16="http://schemas.microsoft.com/office/drawing/2014/main" id="{EA027742-9205-2232-C794-51737C814C8D}"/>
              </a:ext>
            </a:extLst>
          </p:cNvPr>
          <p:cNvPicPr>
            <a:picLocks noGrp="1" noChangeAspect="1"/>
          </p:cNvPicPr>
          <p:nvPr>
            <p:ph idx="1"/>
          </p:nvPr>
        </p:nvPicPr>
        <p:blipFill>
          <a:blip r:embed="rId2"/>
          <a:stretch>
            <a:fillRect/>
          </a:stretch>
        </p:blipFill>
        <p:spPr>
          <a:xfrm>
            <a:off x="2309945" y="-19314"/>
            <a:ext cx="9884568" cy="6877050"/>
          </a:xfrm>
        </p:spPr>
      </p:pic>
      <p:pic>
        <p:nvPicPr>
          <p:cNvPr id="8" name="Kuva 7" descr="Kuva, joka sisältää kohteen piha-, puu, rakennus, Asutusalue&#10;&#10;Kuvaus luotu automaattisesti">
            <a:extLst>
              <a:ext uri="{FF2B5EF4-FFF2-40B4-BE49-F238E27FC236}">
                <a16:creationId xmlns:a16="http://schemas.microsoft.com/office/drawing/2014/main" id="{2D415ADF-E5A8-98F3-3BCE-6FF13708D853}"/>
              </a:ext>
            </a:extLst>
          </p:cNvPr>
          <p:cNvPicPr>
            <a:picLocks noChangeAspect="1"/>
          </p:cNvPicPr>
          <p:nvPr/>
        </p:nvPicPr>
        <p:blipFill>
          <a:blip r:embed="rId3"/>
          <a:stretch>
            <a:fillRect/>
          </a:stretch>
        </p:blipFill>
        <p:spPr>
          <a:xfrm>
            <a:off x="1058" y="2435226"/>
            <a:ext cx="4421716" cy="4421716"/>
          </a:xfrm>
          <a:prstGeom prst="rect">
            <a:avLst/>
          </a:prstGeom>
        </p:spPr>
      </p:pic>
      <p:sp>
        <p:nvSpPr>
          <p:cNvPr id="9" name="Tekstiruutu 8">
            <a:extLst>
              <a:ext uri="{FF2B5EF4-FFF2-40B4-BE49-F238E27FC236}">
                <a16:creationId xmlns:a16="http://schemas.microsoft.com/office/drawing/2014/main" id="{60DAD545-8AA7-3DF8-EDF6-2B65AD5774A1}"/>
              </a:ext>
            </a:extLst>
          </p:cNvPr>
          <p:cNvSpPr txBox="1"/>
          <p:nvPr/>
        </p:nvSpPr>
        <p:spPr>
          <a:xfrm>
            <a:off x="8943" y="-25118"/>
            <a:ext cx="4406098" cy="2477290"/>
          </a:xfrm>
          <a:prstGeom prst="rect">
            <a:avLst/>
          </a:prstGeom>
          <a:solidFill>
            <a:srgbClr val="232227"/>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fi-FI"/>
          </a:p>
        </p:txBody>
      </p:sp>
      <p:sp>
        <p:nvSpPr>
          <p:cNvPr id="10" name="Tekstiruutu 9">
            <a:extLst>
              <a:ext uri="{FF2B5EF4-FFF2-40B4-BE49-F238E27FC236}">
                <a16:creationId xmlns:a16="http://schemas.microsoft.com/office/drawing/2014/main" id="{8946B66B-CDD2-4A93-D59F-4D50CFFA4D3F}"/>
              </a:ext>
            </a:extLst>
          </p:cNvPr>
          <p:cNvSpPr txBox="1"/>
          <p:nvPr/>
        </p:nvSpPr>
        <p:spPr>
          <a:xfrm>
            <a:off x="283668" y="270774"/>
            <a:ext cx="355874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sz="4000">
                <a:solidFill>
                  <a:schemeClr val="bg1"/>
                </a:solidFill>
              </a:rPr>
              <a:t>2030</a:t>
            </a:r>
          </a:p>
          <a:p>
            <a:pPr algn="ctr"/>
            <a:r>
              <a:rPr lang="fi-FI" sz="4000" err="1">
                <a:solidFill>
                  <a:schemeClr val="bg1"/>
                </a:solidFill>
              </a:rPr>
              <a:t>Regenerative</a:t>
            </a:r>
            <a:r>
              <a:rPr lang="fi-FI" sz="4000">
                <a:solidFill>
                  <a:schemeClr val="bg1"/>
                </a:solidFill>
              </a:rPr>
              <a:t> </a:t>
            </a:r>
            <a:r>
              <a:rPr lang="fi-FI" sz="4000" err="1">
                <a:solidFill>
                  <a:schemeClr val="bg1"/>
                </a:solidFill>
              </a:rPr>
              <a:t>Housing</a:t>
            </a:r>
          </a:p>
        </p:txBody>
      </p:sp>
    </p:spTree>
    <p:extLst>
      <p:ext uri="{BB962C8B-B14F-4D97-AF65-F5344CB8AC3E}">
        <p14:creationId xmlns:p14="http://schemas.microsoft.com/office/powerpoint/2010/main" val="2838181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E4F7EDB3-EA35-AC3B-847D-6CABF61F974F}"/>
              </a:ext>
            </a:extLst>
          </p:cNvPr>
          <p:cNvSpPr>
            <a:spLocks noGrp="1"/>
          </p:cNvSpPr>
          <p:nvPr>
            <p:ph type="title"/>
          </p:nvPr>
        </p:nvSpPr>
        <p:spPr>
          <a:xfrm>
            <a:off x="6405033" y="365125"/>
            <a:ext cx="4948767" cy="1336146"/>
          </a:xfrm>
        </p:spPr>
        <p:txBody>
          <a:bodyPr/>
          <a:lstStyle/>
          <a:p>
            <a:endParaRPr lang="fi-FI"/>
          </a:p>
        </p:txBody>
      </p:sp>
      <p:pic>
        <p:nvPicPr>
          <p:cNvPr id="5" name="Sisällön paikkamerkki 4" descr="Kuva, joka sisältää kohteen teksti, kartta, kuvakaappaus, ympyrä&#10;&#10;Kuvaus luotu automaattisesti">
            <a:extLst>
              <a:ext uri="{FF2B5EF4-FFF2-40B4-BE49-F238E27FC236}">
                <a16:creationId xmlns:a16="http://schemas.microsoft.com/office/drawing/2014/main" id="{EA027742-9205-2232-C794-51737C814C8D}"/>
              </a:ext>
            </a:extLst>
          </p:cNvPr>
          <p:cNvPicPr>
            <a:picLocks noGrp="1" noChangeAspect="1"/>
          </p:cNvPicPr>
          <p:nvPr>
            <p:ph idx="1"/>
          </p:nvPr>
        </p:nvPicPr>
        <p:blipFill>
          <a:blip r:embed="rId2"/>
          <a:stretch>
            <a:fillRect/>
          </a:stretch>
        </p:blipFill>
        <p:spPr>
          <a:xfrm>
            <a:off x="2321953" y="-19314"/>
            <a:ext cx="9860552" cy="6877050"/>
          </a:xfrm>
        </p:spPr>
      </p:pic>
      <p:pic>
        <p:nvPicPr>
          <p:cNvPr id="8" name="Kuva 7" descr="Kuva, joka sisältää kohteen piha-, puu, taivas, rakennus&#10;&#10;Kuvaus luotu automaattisesti">
            <a:extLst>
              <a:ext uri="{FF2B5EF4-FFF2-40B4-BE49-F238E27FC236}">
                <a16:creationId xmlns:a16="http://schemas.microsoft.com/office/drawing/2014/main" id="{2D415ADF-E5A8-98F3-3BCE-6FF13708D853}"/>
              </a:ext>
            </a:extLst>
          </p:cNvPr>
          <p:cNvPicPr>
            <a:picLocks noChangeAspect="1"/>
          </p:cNvPicPr>
          <p:nvPr/>
        </p:nvPicPr>
        <p:blipFill>
          <a:blip r:embed="rId3"/>
          <a:stretch>
            <a:fillRect/>
          </a:stretch>
        </p:blipFill>
        <p:spPr>
          <a:xfrm>
            <a:off x="1058" y="2435226"/>
            <a:ext cx="4421716" cy="4421716"/>
          </a:xfrm>
          <a:prstGeom prst="rect">
            <a:avLst/>
          </a:prstGeom>
        </p:spPr>
      </p:pic>
      <p:sp>
        <p:nvSpPr>
          <p:cNvPr id="9" name="Tekstiruutu 8">
            <a:extLst>
              <a:ext uri="{FF2B5EF4-FFF2-40B4-BE49-F238E27FC236}">
                <a16:creationId xmlns:a16="http://schemas.microsoft.com/office/drawing/2014/main" id="{60DAD545-8AA7-3DF8-EDF6-2B65AD5774A1}"/>
              </a:ext>
            </a:extLst>
          </p:cNvPr>
          <p:cNvSpPr txBox="1"/>
          <p:nvPr/>
        </p:nvSpPr>
        <p:spPr>
          <a:xfrm>
            <a:off x="8943" y="-25118"/>
            <a:ext cx="4406098" cy="2477290"/>
          </a:xfrm>
          <a:prstGeom prst="rect">
            <a:avLst/>
          </a:prstGeom>
          <a:solidFill>
            <a:srgbClr val="232227"/>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fi-FI"/>
          </a:p>
        </p:txBody>
      </p:sp>
      <p:sp>
        <p:nvSpPr>
          <p:cNvPr id="10" name="Tekstiruutu 9">
            <a:extLst>
              <a:ext uri="{FF2B5EF4-FFF2-40B4-BE49-F238E27FC236}">
                <a16:creationId xmlns:a16="http://schemas.microsoft.com/office/drawing/2014/main" id="{8946B66B-CDD2-4A93-D59F-4D50CFFA4D3F}"/>
              </a:ext>
            </a:extLst>
          </p:cNvPr>
          <p:cNvSpPr txBox="1"/>
          <p:nvPr/>
        </p:nvSpPr>
        <p:spPr>
          <a:xfrm>
            <a:off x="283668" y="270774"/>
            <a:ext cx="355874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sz="4000">
                <a:solidFill>
                  <a:schemeClr val="bg1"/>
                </a:solidFill>
              </a:rPr>
              <a:t>2040</a:t>
            </a:r>
          </a:p>
          <a:p>
            <a:pPr algn="ctr"/>
            <a:r>
              <a:rPr lang="fi-FI" sz="4000" err="1">
                <a:solidFill>
                  <a:schemeClr val="bg1"/>
                </a:solidFill>
              </a:rPr>
              <a:t>Community</a:t>
            </a:r>
            <a:endParaRPr lang="fi-FI" sz="4000">
              <a:solidFill>
                <a:schemeClr val="bg1"/>
              </a:solidFill>
            </a:endParaRPr>
          </a:p>
          <a:p>
            <a:pPr algn="ctr"/>
            <a:r>
              <a:rPr lang="fi-FI" sz="4000">
                <a:solidFill>
                  <a:schemeClr val="bg1"/>
                </a:solidFill>
              </a:rPr>
              <a:t>Centre</a:t>
            </a:r>
          </a:p>
        </p:txBody>
      </p:sp>
    </p:spTree>
    <p:extLst>
      <p:ext uri="{BB962C8B-B14F-4D97-AF65-F5344CB8AC3E}">
        <p14:creationId xmlns:p14="http://schemas.microsoft.com/office/powerpoint/2010/main" val="2469254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E4F7EDB3-EA35-AC3B-847D-6CABF61F974F}"/>
              </a:ext>
            </a:extLst>
          </p:cNvPr>
          <p:cNvSpPr>
            <a:spLocks noGrp="1"/>
          </p:cNvSpPr>
          <p:nvPr>
            <p:ph type="title"/>
          </p:nvPr>
        </p:nvSpPr>
        <p:spPr>
          <a:xfrm>
            <a:off x="6405033" y="365125"/>
            <a:ext cx="4948767" cy="1336146"/>
          </a:xfrm>
        </p:spPr>
        <p:txBody>
          <a:bodyPr/>
          <a:lstStyle/>
          <a:p>
            <a:endParaRPr lang="fi-FI"/>
          </a:p>
        </p:txBody>
      </p:sp>
      <p:pic>
        <p:nvPicPr>
          <p:cNvPr id="5" name="Sisällön paikkamerkki 4" descr="Kuva, joka sisältää kohteen teksti, kuvakaappaus, ympyrä, kartta&#10;&#10;Kuvaus luotu automaattisesti">
            <a:extLst>
              <a:ext uri="{FF2B5EF4-FFF2-40B4-BE49-F238E27FC236}">
                <a16:creationId xmlns:a16="http://schemas.microsoft.com/office/drawing/2014/main" id="{EA027742-9205-2232-C794-51737C814C8D}"/>
              </a:ext>
            </a:extLst>
          </p:cNvPr>
          <p:cNvPicPr>
            <a:picLocks noGrp="1" noChangeAspect="1"/>
          </p:cNvPicPr>
          <p:nvPr>
            <p:ph idx="1"/>
          </p:nvPr>
        </p:nvPicPr>
        <p:blipFill>
          <a:blip r:embed="rId2"/>
          <a:stretch>
            <a:fillRect/>
          </a:stretch>
        </p:blipFill>
        <p:spPr>
          <a:xfrm>
            <a:off x="2321954" y="-19314"/>
            <a:ext cx="9860550" cy="6877049"/>
          </a:xfrm>
        </p:spPr>
      </p:pic>
      <p:pic>
        <p:nvPicPr>
          <p:cNvPr id="8" name="Kuva 7" descr="Kuva, joka sisältää kohteen piha-, ajoneuvo, puu, rakennus&#10;&#10;Kuvaus luotu automaattisesti">
            <a:extLst>
              <a:ext uri="{FF2B5EF4-FFF2-40B4-BE49-F238E27FC236}">
                <a16:creationId xmlns:a16="http://schemas.microsoft.com/office/drawing/2014/main" id="{2D415ADF-E5A8-98F3-3BCE-6FF13708D853}"/>
              </a:ext>
            </a:extLst>
          </p:cNvPr>
          <p:cNvPicPr>
            <a:picLocks noChangeAspect="1"/>
          </p:cNvPicPr>
          <p:nvPr/>
        </p:nvPicPr>
        <p:blipFill>
          <a:blip r:embed="rId3"/>
          <a:stretch>
            <a:fillRect/>
          </a:stretch>
        </p:blipFill>
        <p:spPr>
          <a:xfrm>
            <a:off x="1058" y="2435226"/>
            <a:ext cx="4421716" cy="4421716"/>
          </a:xfrm>
          <a:prstGeom prst="rect">
            <a:avLst/>
          </a:prstGeom>
        </p:spPr>
      </p:pic>
      <p:sp>
        <p:nvSpPr>
          <p:cNvPr id="9" name="Tekstiruutu 8">
            <a:extLst>
              <a:ext uri="{FF2B5EF4-FFF2-40B4-BE49-F238E27FC236}">
                <a16:creationId xmlns:a16="http://schemas.microsoft.com/office/drawing/2014/main" id="{60DAD545-8AA7-3DF8-EDF6-2B65AD5774A1}"/>
              </a:ext>
            </a:extLst>
          </p:cNvPr>
          <p:cNvSpPr txBox="1"/>
          <p:nvPr/>
        </p:nvSpPr>
        <p:spPr>
          <a:xfrm>
            <a:off x="8943" y="-25118"/>
            <a:ext cx="4406098" cy="2477290"/>
          </a:xfrm>
          <a:prstGeom prst="rect">
            <a:avLst/>
          </a:prstGeom>
          <a:solidFill>
            <a:srgbClr val="232227"/>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fi-FI"/>
          </a:p>
        </p:txBody>
      </p:sp>
      <p:sp>
        <p:nvSpPr>
          <p:cNvPr id="10" name="Tekstiruutu 9">
            <a:extLst>
              <a:ext uri="{FF2B5EF4-FFF2-40B4-BE49-F238E27FC236}">
                <a16:creationId xmlns:a16="http://schemas.microsoft.com/office/drawing/2014/main" id="{8946B66B-CDD2-4A93-D59F-4D50CFFA4D3F}"/>
              </a:ext>
            </a:extLst>
          </p:cNvPr>
          <p:cNvSpPr txBox="1"/>
          <p:nvPr/>
        </p:nvSpPr>
        <p:spPr>
          <a:xfrm>
            <a:off x="283668" y="270774"/>
            <a:ext cx="355874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sz="4000">
                <a:solidFill>
                  <a:schemeClr val="bg1"/>
                </a:solidFill>
              </a:rPr>
              <a:t>2060</a:t>
            </a:r>
          </a:p>
          <a:p>
            <a:pPr algn="ctr"/>
            <a:r>
              <a:rPr lang="fi-FI" sz="4000" err="1">
                <a:solidFill>
                  <a:schemeClr val="bg1"/>
                </a:solidFill>
              </a:rPr>
              <a:t>Tram</a:t>
            </a:r>
            <a:r>
              <a:rPr lang="fi-FI" sz="4000">
                <a:solidFill>
                  <a:schemeClr val="bg1"/>
                </a:solidFill>
              </a:rPr>
              <a:t> </a:t>
            </a:r>
            <a:r>
              <a:rPr lang="fi-FI" sz="4000" err="1">
                <a:solidFill>
                  <a:schemeClr val="bg1"/>
                </a:solidFill>
              </a:rPr>
              <a:t>extension</a:t>
            </a:r>
          </a:p>
          <a:p>
            <a:pPr algn="ctr"/>
            <a:r>
              <a:rPr lang="fi-FI" sz="4000" err="1">
                <a:solidFill>
                  <a:schemeClr val="bg1"/>
                </a:solidFill>
              </a:rPr>
              <a:t>From</a:t>
            </a:r>
            <a:r>
              <a:rPr lang="fi-FI" sz="4000">
                <a:solidFill>
                  <a:schemeClr val="bg1"/>
                </a:solidFill>
              </a:rPr>
              <a:t> Turtola</a:t>
            </a:r>
          </a:p>
        </p:txBody>
      </p:sp>
    </p:spTree>
    <p:extLst>
      <p:ext uri="{BB962C8B-B14F-4D97-AF65-F5344CB8AC3E}">
        <p14:creationId xmlns:p14="http://schemas.microsoft.com/office/powerpoint/2010/main" val="1561778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Laajakuva</PresentationFormat>
  <Slides>23</Slides>
  <Notes>5</Notes>
  <HiddenSlides>0</HiddenSlides>
  <ScaleCrop>false</ScaleCrop>
  <HeadingPairs>
    <vt:vector size="4" baseType="variant">
      <vt:variant>
        <vt:lpstr>Teema</vt:lpstr>
      </vt:variant>
      <vt:variant>
        <vt:i4>1</vt:i4>
      </vt:variant>
      <vt:variant>
        <vt:lpstr>Dian otsikot</vt:lpstr>
      </vt:variant>
      <vt:variant>
        <vt:i4>23</vt:i4>
      </vt:variant>
    </vt:vector>
  </HeadingPairs>
  <TitlesOfParts>
    <vt:vector size="24" baseType="lpstr">
      <vt:lpstr>Office Theme</vt:lpstr>
      <vt:lpstr>Kaukajärvi 2065</vt:lpstr>
      <vt:lpstr>Team AURA members</vt:lpstr>
      <vt:lpstr>Outline</vt:lpstr>
      <vt:lpstr>Challenges</vt:lpstr>
      <vt:lpstr>Regenerative Future Vision</vt:lpstr>
      <vt:lpstr>PowerPoint-esitys</vt:lpstr>
      <vt:lpstr>PowerPoint-esitys</vt:lpstr>
      <vt:lpstr>PowerPoint-esitys</vt:lpstr>
      <vt:lpstr>PowerPoint-esitys</vt:lpstr>
      <vt:lpstr>PowerPoint-esitys</vt:lpstr>
      <vt:lpstr>PowerPoint-esitys</vt:lpstr>
      <vt:lpstr>Haihara Art Village – Creative Innovation in a Futuristic Setting</vt:lpstr>
      <vt:lpstr>Kaukajärvi Waterfront – A Dynamic Space for Community and Recreation</vt:lpstr>
      <vt:lpstr>Attractive and Sustainable Travel Chains between Kaukajärvi and Helsinki</vt:lpstr>
      <vt:lpstr>The world at our fingertips: Humans </vt:lpstr>
      <vt:lpstr>PowerPoint-esitys</vt:lpstr>
      <vt:lpstr>Attractive and Sustainable Travel Chains (TRE↔HKI)</vt:lpstr>
      <vt:lpstr>PowerPoint-esitys</vt:lpstr>
      <vt:lpstr>PowerPoint-esitys</vt:lpstr>
      <vt:lpstr>Conclusion</vt:lpstr>
      <vt:lpstr>PowerPoint-esitys</vt:lpstr>
      <vt:lpstr>References</vt:lpstr>
      <vt:lpstr>Picture references, in order of appearance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Kaukajärvi 100 years</dc:title>
  <dc:creator/>
  <cp:revision>12</cp:revision>
  <dcterms:created xsi:type="dcterms:W3CDTF">2024-10-23T12:42:16Z</dcterms:created>
  <dcterms:modified xsi:type="dcterms:W3CDTF">2024-10-27T18:14:48Z</dcterms:modified>
</cp:coreProperties>
</file>