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8" r:id="rId2"/>
    <p:sldId id="257" r:id="rId3"/>
    <p:sldId id="260" r:id="rId4"/>
    <p:sldId id="276" r:id="rId5"/>
    <p:sldId id="274" r:id="rId6"/>
    <p:sldId id="285" r:id="rId7"/>
    <p:sldId id="279" r:id="rId8"/>
    <p:sldId id="283" r:id="rId9"/>
    <p:sldId id="258" r:id="rId10"/>
    <p:sldId id="268" r:id="rId11"/>
    <p:sldId id="275" r:id="rId12"/>
    <p:sldId id="278" r:id="rId13"/>
    <p:sldId id="280" r:id="rId14"/>
    <p:sldId id="269" r:id="rId15"/>
    <p:sldId id="282" r:id="rId16"/>
    <p:sldId id="266" r:id="rId17"/>
    <p:sldId id="286" r:id="rId18"/>
    <p:sldId id="287" r:id="rId19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7944BA-5249-4401-F6EF-2796ABA34A29}" name="Yuran Im" initials="YI" userId="S::yuran.im@tuni.fi::a23b38e8-33fd-41d7-a47b-510c60f882f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E5A2"/>
    <a:srgbClr val="C2F1C8"/>
    <a:srgbClr val="F2F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>
        <p:scale>
          <a:sx n="60" d="100"/>
          <a:sy n="60" d="100"/>
        </p:scale>
        <p:origin x="9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2C8D8-A506-430C-96AD-95D809C3183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0F5CF-1D12-42A4-8227-C20A2EECA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0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B0F5CF-1D12-42A4-8227-C20A2EECAE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29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EA00F-A6BD-B807-FAE4-2BCAB6963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A45627-A4A5-705E-DC8E-D893B97D3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731B7-B241-D181-5AF9-70099AFF3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E30B-F6A9-4193-9C48-C83D0E806D5B}" type="datetimeFigureOut">
              <a:rPr lang="LID4096" smtClean="0"/>
              <a:t>10/27/2024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20EE5-9534-71EC-2F31-8824BFC4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5E9C-06C2-4B8A-73DC-52DB21A36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64FB-710B-4FA9-82A6-DCB57AEBBE2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57389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078BA-2637-C05F-E81E-D835BB4AD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D72EF7-7108-4250-454C-7099DCEB9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FAA3E-7381-8E9F-5E28-FC4E4AB2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E30B-F6A9-4193-9C48-C83D0E806D5B}" type="datetimeFigureOut">
              <a:rPr lang="LID4096" smtClean="0"/>
              <a:t>10/27/2024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19343-FE2A-5258-7D9E-D88807F1D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45119-B953-9480-0EE0-8850C09CD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64FB-710B-4FA9-82A6-DCB57AEBBE2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9921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F7DCCC-E39B-3E27-C358-7EDECE7DF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09102-79C8-5C86-7EDC-B75662F05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41413-ED9D-AFCA-DA06-EA349BFD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E30B-F6A9-4193-9C48-C83D0E806D5B}" type="datetimeFigureOut">
              <a:rPr lang="LID4096" smtClean="0"/>
              <a:t>10/27/2024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1F349-9154-FCF9-D191-57B68C0E7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A2537-D2ED-5518-9607-1FAEA671A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64FB-710B-4FA9-82A6-DCB57AEBBE2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0725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64A62-11B8-CF46-AFF3-10C614343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AE7B1-DC12-F2D6-31E4-9CE4D85D2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9ABD4-2A13-E82A-1D66-3819CA203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E30B-F6A9-4193-9C48-C83D0E806D5B}" type="datetimeFigureOut">
              <a:rPr lang="LID4096" smtClean="0"/>
              <a:t>10/27/2024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575FD-E50F-C95C-D1AF-5293A915C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6AE18-F914-B795-23CC-BBEF088AE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64FB-710B-4FA9-82A6-DCB57AEBBE2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00554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53487-9A6E-C7E2-F14B-19ADF4C1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62C56-C1FA-050A-95B5-C4AA74264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AB8B5-B91B-CE78-FC31-ADA87C17F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E30B-F6A9-4193-9C48-C83D0E806D5B}" type="datetimeFigureOut">
              <a:rPr lang="LID4096" smtClean="0"/>
              <a:t>10/27/2024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71F35-CA26-3F53-7901-0D3F8F3C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80F8-88F1-D5E4-1402-AA1398C5A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64FB-710B-4FA9-82A6-DCB57AEBBE2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2979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DCAF3-B68E-71F5-00E4-666ED4718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CC313-34A6-F2E2-E5F4-7BD67A51B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5AE07-B3C4-D646-708F-7550C9E06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665588-1EBA-8EB9-A12E-2654FDD6E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E30B-F6A9-4193-9C48-C83D0E806D5B}" type="datetimeFigureOut">
              <a:rPr lang="LID4096" smtClean="0"/>
              <a:t>10/27/2024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25A9E-E91B-DD0E-BF52-2D4CF5401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D2AC9-BC61-778C-350F-527DD218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64FB-710B-4FA9-82A6-DCB57AEBBE2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91948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859BE-33A4-8CF4-3087-6B69E25FB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270A9-5B1F-91E2-EE0A-500873320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323A15-C8F8-C54B-206E-041428593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FE3999-C1B7-1D37-5157-EE354D037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4BE6F8-F7D2-CF4A-F5F0-C23B3F60FF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D77E8F-3269-5B69-1FDE-191DAC11A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E30B-F6A9-4193-9C48-C83D0E806D5B}" type="datetimeFigureOut">
              <a:rPr lang="LID4096" smtClean="0"/>
              <a:t>10/27/2024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9C58F8-601A-C36C-FE67-E1472B92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EA97DA-88B6-D6C5-001D-1ED00058E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64FB-710B-4FA9-82A6-DCB57AEBBE2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57198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9516-5A54-3089-8C61-677955E6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979E55-08BC-F10A-FE60-ECFE3419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E30B-F6A9-4193-9C48-C83D0E806D5B}" type="datetimeFigureOut">
              <a:rPr lang="LID4096" smtClean="0"/>
              <a:t>10/27/2024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2A54C4-7EE8-E5AC-8C88-4EAA4133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A22907-01CD-B7B3-7CB0-FA29016D9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64FB-710B-4FA9-82A6-DCB57AEBBE2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49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D6775A-0569-6DF5-3569-DA03ABCF0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E30B-F6A9-4193-9C48-C83D0E806D5B}" type="datetimeFigureOut">
              <a:rPr lang="LID4096" smtClean="0"/>
              <a:t>10/27/2024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AFD1AE-4399-2218-11CA-3217F15B6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19E81-29C3-8178-F069-EB41EEF3A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64FB-710B-4FA9-82A6-DCB57AEBBE2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05265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1DDCB-2237-0622-D3F9-8489EB78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CE280-E7A7-0B17-77EA-073EBEE98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004472-E919-BBC8-672E-0D0A112E3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CE366-C070-B040-DBEB-AC59CE4A9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E30B-F6A9-4193-9C48-C83D0E806D5B}" type="datetimeFigureOut">
              <a:rPr lang="LID4096" smtClean="0"/>
              <a:t>10/27/2024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86EA9-20AE-E989-F6C4-85BA2CDFC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7B844-0F39-D03B-3544-A532EC6A5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64FB-710B-4FA9-82A6-DCB57AEBBE2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31624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9FCFB-EF24-3FDF-EEB4-C44900BE6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FA0EDF-A78B-70E3-DC44-610A689725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0492B-597A-AEF7-0F32-7ADE7A9C8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28DA2-821E-9388-4E1D-002E088B3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E30B-F6A9-4193-9C48-C83D0E806D5B}" type="datetimeFigureOut">
              <a:rPr lang="LID4096" smtClean="0"/>
              <a:t>10/27/2024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D3F10D-56ED-4942-F7C9-EB4EB5C1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F5487-DA12-6035-8F9B-B0F7D6B8A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64FB-710B-4FA9-82A6-DCB57AEBBE2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107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E91F4-A4D2-4951-F7BF-C04F480A2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124B8-4EB4-737E-BECE-1A2AE6D00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75EF5-6D10-AE90-095A-E475ADCEF3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21E30B-F6A9-4193-9C48-C83D0E806D5B}" type="datetimeFigureOut">
              <a:rPr lang="LID4096" smtClean="0"/>
              <a:t>10/27/2024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04922-B9EE-BD5A-35E9-48E4AB7E7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3B242-B854-8332-8237-274DDCCB9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A564FB-710B-4FA9-82A6-DCB57AEBBE2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6427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9006CD-B1A7-B215-DC63-165C93A4D6DD}"/>
              </a:ext>
            </a:extLst>
          </p:cNvPr>
          <p:cNvSpPr txBox="1"/>
          <p:nvPr/>
        </p:nvSpPr>
        <p:spPr>
          <a:xfrm>
            <a:off x="2888069" y="904240"/>
            <a:ext cx="641585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>
                <a:latin typeface="Aptos ExtraBold"/>
              </a:rPr>
              <a:t>Team 5 – Solution Mates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0EE2FE-5FC1-7906-E331-7E919311AAD4}"/>
              </a:ext>
            </a:extLst>
          </p:cNvPr>
          <p:cNvSpPr txBox="1"/>
          <p:nvPr/>
        </p:nvSpPr>
        <p:spPr>
          <a:xfrm>
            <a:off x="2888069" y="2113736"/>
            <a:ext cx="6415859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>
                <a:latin typeface="Aptos ExtraBold"/>
              </a:rPr>
              <a:t>Muhammad Zain</a:t>
            </a:r>
          </a:p>
          <a:p>
            <a:pPr algn="ctr"/>
            <a:r>
              <a:rPr lang="en-GB" sz="4400">
                <a:latin typeface="Aptos ExtraBold"/>
              </a:rPr>
              <a:t>Nangyal Khan</a:t>
            </a:r>
          </a:p>
          <a:p>
            <a:pPr algn="ctr"/>
            <a:r>
              <a:rPr lang="en-GB" sz="4400">
                <a:latin typeface="Aptos ExtraBold"/>
              </a:rPr>
              <a:t>Janne Asukas</a:t>
            </a:r>
          </a:p>
          <a:p>
            <a:pPr algn="ctr"/>
            <a:r>
              <a:rPr lang="en-GB" sz="4400">
                <a:latin typeface="Aptos ExtraBold"/>
              </a:rPr>
              <a:t>Riccardo Carnesella</a:t>
            </a:r>
          </a:p>
          <a:p>
            <a:pPr algn="ctr"/>
            <a:r>
              <a:rPr lang="en-GB" sz="4400">
                <a:latin typeface="Aptos ExtraBold"/>
              </a:rPr>
              <a:t>Yuran Im</a:t>
            </a:r>
          </a:p>
          <a:p>
            <a:pPr algn="ctr"/>
            <a:r>
              <a:rPr lang="en-GB" sz="4400">
                <a:latin typeface="Aptos ExtraBold"/>
              </a:rPr>
              <a:t>Mehdi MK</a:t>
            </a:r>
          </a:p>
        </p:txBody>
      </p:sp>
    </p:spTree>
    <p:extLst>
      <p:ext uri="{BB962C8B-B14F-4D97-AF65-F5344CB8AC3E}">
        <p14:creationId xmlns:p14="http://schemas.microsoft.com/office/powerpoint/2010/main" val="4110107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61254E-935E-DB2A-1700-38E183F03634}"/>
              </a:ext>
            </a:extLst>
          </p:cNvPr>
          <p:cNvSpPr/>
          <p:nvPr/>
        </p:nvSpPr>
        <p:spPr>
          <a:xfrm>
            <a:off x="412802" y="3285740"/>
            <a:ext cx="4291278" cy="12966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New railway station</a:t>
            </a: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single ticket system uniting databases of multiple cities</a:t>
            </a: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Sustainable Transport Credits</a:t>
            </a:r>
          </a:p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7CCADB-5937-B768-7E9C-8DDD460AF0A4}"/>
              </a:ext>
            </a:extLst>
          </p:cNvPr>
          <p:cNvSpPr/>
          <p:nvPr/>
        </p:nvSpPr>
        <p:spPr>
          <a:xfrm>
            <a:off x="468189" y="1805367"/>
            <a:ext cx="4325426" cy="10386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Lives in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Peltolammi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works in Helsinki. He travels to Helsinki twice a week.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9EE3E94-DDA6-26B9-E5E4-DFB7E3823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8607" r="-2" b="45353"/>
          <a:stretch/>
        </p:blipFill>
        <p:spPr>
          <a:xfrm>
            <a:off x="4883150" y="0"/>
            <a:ext cx="7308850" cy="3365500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E19728-6406-9AC1-B338-689D00C2D3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588"/>
            <a:ext cx="5053013" cy="13652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Meet Matti 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1E9804-8D81-0817-D899-CCE457B1A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2" r="-2" b="5308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2393CF-B4BA-B394-93F0-76F78EB14582}"/>
              </a:ext>
            </a:extLst>
          </p:cNvPr>
          <p:cNvSpPr txBox="1"/>
          <p:nvPr/>
        </p:nvSpPr>
        <p:spPr>
          <a:xfrm>
            <a:off x="727587" y="1564446"/>
            <a:ext cx="4613997" cy="1928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20493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DC09A0A-5EF7-45F4-B8EE-54903540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F94DA-9219-43D3-18EA-FC861C6E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73" y="578403"/>
            <a:ext cx="6017562" cy="1544062"/>
          </a:xfrm>
        </p:spPr>
        <p:txBody>
          <a:bodyPr>
            <a:normAutofit/>
          </a:bodyPr>
          <a:lstStyle/>
          <a:p>
            <a:r>
              <a:rPr lang="en-US" sz="4000" b="1"/>
              <a:t>Meet Elisa:</a:t>
            </a:r>
          </a:p>
        </p:txBody>
      </p:sp>
      <p:pic>
        <p:nvPicPr>
          <p:cNvPr id="7" name="Picture 6" descr="A map showing how the two tram lines from peltolammi and hervanta will connect to form a new loop">
            <a:extLst>
              <a:ext uri="{FF2B5EF4-FFF2-40B4-BE49-F238E27FC236}">
                <a16:creationId xmlns:a16="http://schemas.microsoft.com/office/drawing/2014/main" id="{5370B04E-035C-7063-D7EF-1A24C748B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r="2376" b="-2"/>
          <a:stretch/>
        </p:blipFill>
        <p:spPr>
          <a:xfrm>
            <a:off x="7436322" y="3366360"/>
            <a:ext cx="4331609" cy="3171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112896-4AFD-B5B0-F996-2EC083061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" b="5336"/>
          <a:stretch/>
        </p:blipFill>
        <p:spPr>
          <a:xfrm>
            <a:off x="7194407" y="909553"/>
            <a:ext cx="2331720" cy="2207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86457-2E1D-CD1F-9B22-BCD04D705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" b="5336"/>
          <a:stretch/>
        </p:blipFill>
        <p:spPr>
          <a:xfrm>
            <a:off x="9691679" y="909552"/>
            <a:ext cx="2331720" cy="220743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3DCDEBA-069D-0813-A1D4-DE79CEAD235A}"/>
              </a:ext>
            </a:extLst>
          </p:cNvPr>
          <p:cNvSpPr/>
          <p:nvPr/>
        </p:nvSpPr>
        <p:spPr>
          <a:xfrm>
            <a:off x="714755" y="2013269"/>
            <a:ext cx="5854104" cy="15951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Student in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Hervanta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Lots of activities for them to take part in.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She picks Peltolammi over city centre for her social life</a:t>
            </a:r>
          </a:p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06F4D02-97B9-6B9F-6F25-A1EFAEA9ADA9}"/>
              </a:ext>
            </a:extLst>
          </p:cNvPr>
          <p:cNvSpPr/>
          <p:nvPr/>
        </p:nvSpPr>
        <p:spPr>
          <a:xfrm>
            <a:off x="714755" y="4135734"/>
            <a:ext cx="5854104" cy="15951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Tram connection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Biking to city centre through boulevard, or spending a day in nature</a:t>
            </a:r>
          </a:p>
        </p:txBody>
      </p:sp>
    </p:spTree>
    <p:extLst>
      <p:ext uri="{BB962C8B-B14F-4D97-AF65-F5344CB8AC3E}">
        <p14:creationId xmlns:p14="http://schemas.microsoft.com/office/powerpoint/2010/main" val="335388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23A7D-B5D5-B71A-7503-371F3722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b="1"/>
              <a:t>Meet Oskari: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A30E4-FBA9-3605-1949-03078FB64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93" r="13008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BF2DE7-549B-8C18-7815-79C27F86315E}"/>
              </a:ext>
            </a:extLst>
          </p:cNvPr>
          <p:cNvSpPr/>
          <p:nvPr/>
        </p:nvSpPr>
        <p:spPr>
          <a:xfrm>
            <a:off x="836679" y="2011680"/>
            <a:ext cx="5503161" cy="14173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  is 70 years old  and lives in Peltolammi.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 mainly travels to the grocery shop and the community centre for visiting his friends.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01BC1C-CF7E-E922-4547-A8E7E89AA682}"/>
              </a:ext>
            </a:extLst>
          </p:cNvPr>
          <p:cNvSpPr/>
          <p:nvPr/>
        </p:nvSpPr>
        <p:spPr>
          <a:xfrm>
            <a:off x="836679" y="3646342"/>
            <a:ext cx="5669280" cy="24877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City community shuttle service for senior citizens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​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Increase in average age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​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Need for accommodation to the elderly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​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Community centres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and third places are an incredible advantage.​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Interconnectedness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​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IoT for medical emergences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​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integrated transit systems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​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ease of navigation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70187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8E40-5FE4-E5EB-953C-907C93979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050" y="365125"/>
            <a:ext cx="4987511" cy="1119085"/>
          </a:xfrm>
        </p:spPr>
        <p:txBody>
          <a:bodyPr>
            <a:normAutofit/>
          </a:bodyPr>
          <a:lstStyle/>
          <a:p>
            <a:r>
              <a:rPr lang="en-US" sz="4400">
                <a:latin typeface="Graphik Black" panose="020B0A03030202060203" pitchFamily="34" charset="0"/>
              </a:rPr>
              <a:t>Meet Nordic Swift:</a:t>
            </a:r>
            <a:endParaRPr lang="en-US">
              <a:latin typeface="Graphik Black" panose="020B0A03030202060203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887F45-1C45-FFDE-8E0D-EDC76F05B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91" t="11006" r="-691" b="38"/>
          <a:stretch/>
        </p:blipFill>
        <p:spPr>
          <a:xfrm>
            <a:off x="6164826" y="455486"/>
            <a:ext cx="5479124" cy="2973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1A15FD-A084-40B1-64CC-C7C950FD6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8" r="-4" b="10625"/>
          <a:stretch/>
        </p:blipFill>
        <p:spPr>
          <a:xfrm>
            <a:off x="6212191" y="3598669"/>
            <a:ext cx="5479124" cy="321676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C183ED-D7DD-412A-176D-9510A00B51E9}"/>
              </a:ext>
            </a:extLst>
          </p:cNvPr>
          <p:cNvSpPr/>
          <p:nvPr/>
        </p:nvSpPr>
        <p:spPr>
          <a:xfrm>
            <a:off x="817081" y="2140245"/>
            <a:ext cx="4449445" cy="11190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Gill Sans MT" panose="020B0502020104020203" pitchFamily="34" charset="0"/>
              </a:rPr>
              <a:t>Logistics company.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Gill Sans MT" panose="020B0502020104020203" pitchFamily="34" charset="0"/>
              </a:rPr>
              <a:t>Operates between Helsinki and Tampere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1B86C76-C720-557A-2170-09647DC15FF3}"/>
              </a:ext>
            </a:extLst>
          </p:cNvPr>
          <p:cNvSpPr/>
          <p:nvPr/>
        </p:nvSpPr>
        <p:spPr>
          <a:xfrm>
            <a:off x="817082" y="3598669"/>
            <a:ext cx="4449445" cy="18384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  <a:latin typeface="Gill Sans MT" panose="020B0502020104020203" pitchFamily="34" charset="0"/>
              </a:rPr>
              <a:t>Mobility Hub between Tampere (Peltolammi) and Helsinki</a:t>
            </a:r>
            <a:endParaRPr lang="en-FI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  <a:latin typeface="Gill Sans MT" panose="020B0502020104020203" pitchFamily="34" charset="0"/>
              </a:rPr>
              <a:t>Charging and safe storage for all modes of transport</a:t>
            </a:r>
            <a:endParaRPr lang="en-FI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  <a:latin typeface="Gill Sans MT" panose="020B0502020104020203" pitchFamily="34" charset="0"/>
              </a:rPr>
              <a:t>Logistics and distribution centre for the city</a:t>
            </a:r>
            <a:endParaRPr lang="en-GB" sz="160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7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DC29E-9DB5-58A6-0B76-44B85F67F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09" y="39169"/>
            <a:ext cx="5120561" cy="1325563"/>
          </a:xfrm>
        </p:spPr>
        <p:txBody>
          <a:bodyPr>
            <a:normAutofit/>
          </a:bodyPr>
          <a:lstStyle/>
          <a:p>
            <a:r>
              <a:rPr lang="en-US" b="1"/>
              <a:t>Meet Aino: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CD0C6-22DD-2809-2EC2-C027C8D66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374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other with her two children who lives in Peltolammi but works elsewhere in Tampere">
            <a:extLst>
              <a:ext uri="{FF2B5EF4-FFF2-40B4-BE49-F238E27FC236}">
                <a16:creationId xmlns:a16="http://schemas.microsoft.com/office/drawing/2014/main" id="{D5A217F7-DE4D-F11E-029F-34EBA46D7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529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17E0C0-2A5E-3F3A-5AE3-EE5F77716F02}"/>
              </a:ext>
            </a:extLst>
          </p:cNvPr>
          <p:cNvSpPr/>
          <p:nvPr/>
        </p:nvSpPr>
        <p:spPr>
          <a:xfrm>
            <a:off x="471474" y="1710861"/>
            <a:ext cx="5168149" cy="7555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She  Lives in </a:t>
            </a:r>
            <a:r>
              <a:rPr lang="en-GB" err="1">
                <a:solidFill>
                  <a:srgbClr val="000000"/>
                </a:solidFill>
              </a:rPr>
              <a:t>Peltolammi</a:t>
            </a:r>
            <a:r>
              <a:rPr lang="en-GB">
                <a:solidFill>
                  <a:srgbClr val="000000"/>
                </a:solidFill>
              </a:rPr>
              <a:t>. She has two children and works in another area of Tampere</a:t>
            </a:r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4F8824-8F3C-A959-703E-15B5CF553A6A}"/>
              </a:ext>
            </a:extLst>
          </p:cNvPr>
          <p:cNvSpPr/>
          <p:nvPr/>
        </p:nvSpPr>
        <p:spPr>
          <a:xfrm>
            <a:off x="468457" y="3013650"/>
            <a:ext cx="5364599" cy="27805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Bus Rapid Transit service through boulevard</a:t>
            </a:r>
            <a:endParaRPr lang="en-US"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Autonomous delivery robots for her grocery needs in accommodating street design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Walking and cycling</a:t>
            </a:r>
            <a:endParaRPr lang="en-US"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Safe environment for children</a:t>
            </a:r>
            <a:br>
              <a:rPr lang="en-GB">
                <a:solidFill>
                  <a:srgbClr val="000000"/>
                </a:solidFill>
              </a:rPr>
            </a:br>
            <a:r>
              <a:rPr lang="en-GB">
                <a:solidFill>
                  <a:srgbClr val="000000"/>
                </a:solidFill>
              </a:rPr>
              <a:t> nature-based environment</a:t>
            </a:r>
            <a:endParaRPr lang="en-US"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Community centre for two children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6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B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93A66D-4F3C-28F4-20DD-CBF74C89B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6C30AB-25AE-4192-25C6-AFF63A9E338C}"/>
              </a:ext>
            </a:extLst>
          </p:cNvPr>
          <p:cNvSpPr/>
          <p:nvPr/>
        </p:nvSpPr>
        <p:spPr>
          <a:xfrm>
            <a:off x="323597" y="1818984"/>
            <a:ext cx="6249053" cy="22293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Teemu is a car lover. He believes cars are the freest method of transportation, and he enjoys the feel of driving.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 travels between Helsinki and Tampere 3 times a week.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Because he cares about environment, he bought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 electric car.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0D40C4-5A93-7EF5-A97B-55E150B65F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6494463" cy="923925"/>
          </a:xfrm>
        </p:spPr>
        <p:txBody>
          <a:bodyPr anchor="b">
            <a:normAutofit fontScale="90000"/>
          </a:bodyPr>
          <a:lstStyle/>
          <a:p>
            <a:r>
              <a:rPr lang="en-US" sz="4200" b="1"/>
              <a:t> Meet </a:t>
            </a:r>
            <a:r>
              <a:rPr lang="en-US" sz="4200" b="1" err="1"/>
              <a:t>Teemu</a:t>
            </a:r>
            <a:r>
              <a:rPr lang="en-US" sz="4200" b="1"/>
              <a:t> (Car enthusiast):</a:t>
            </a:r>
            <a:endParaRPr lang="en-US" sz="4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64F5C-F687-7E17-3E9C-424735609F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0079" y="3556453"/>
            <a:ext cx="6736801" cy="199958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b="1"/>
          </a:p>
          <a:p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E1B2A-F467-B10B-B52F-90855F3A7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3"/>
          <a:stretch/>
        </p:blipFill>
        <p:spPr>
          <a:xfrm>
            <a:off x="7495953" y="10"/>
            <a:ext cx="469452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DABDDE-F204-1D3B-3B46-0A337B793F6F}"/>
              </a:ext>
            </a:extLst>
          </p:cNvPr>
          <p:cNvSpPr/>
          <p:nvPr/>
        </p:nvSpPr>
        <p:spPr>
          <a:xfrm>
            <a:off x="323597" y="4399130"/>
            <a:ext cx="6249053" cy="15795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Seamless carpooling services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between the cities​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 It  improves the space efficiency and allows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Teemu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to drive.​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Mobility hub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for charging the car​</a:t>
            </a:r>
          </a:p>
        </p:txBody>
      </p:sp>
    </p:spTree>
    <p:extLst>
      <p:ext uri="{BB962C8B-B14F-4D97-AF65-F5344CB8AC3E}">
        <p14:creationId xmlns:p14="http://schemas.microsoft.com/office/powerpoint/2010/main" val="245877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36054-350F-8C53-0033-BA09FFB4A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b="1"/>
              <a:t>Meet Oliver:</a:t>
            </a:r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C68932-21AF-6826-077C-BBE60105A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374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6" name="Arc 2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B6377-6DC3-F48D-0080-D009F13F7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837" r="-3" b="3692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B321B1-7D0E-352E-B382-D7F1487CE907}"/>
              </a:ext>
            </a:extLst>
          </p:cNvPr>
          <p:cNvSpPr/>
          <p:nvPr/>
        </p:nvSpPr>
        <p:spPr>
          <a:xfrm>
            <a:off x="924560" y="1503955"/>
            <a:ext cx="4468889" cy="23771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Lives in Peltolammi. Due to an accident in his childhood, he can’t walk and uses a wheelchair for his daily movement.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Intercity travel made easy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Accessible for people with reduced mobility</a:t>
            </a:r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438DA6-9C66-1114-73EA-53AFACCD1E0C}"/>
              </a:ext>
            </a:extLst>
          </p:cNvPr>
          <p:cNvSpPr/>
          <p:nvPr/>
        </p:nvSpPr>
        <p:spPr>
          <a:xfrm>
            <a:off x="924560" y="4180977"/>
            <a:ext cx="4468889" cy="23771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Spacious and frequent trams, car sharing services for more remote travels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Biomimicry ≠ inaccessibility!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Spacious streets, navigable layouts</a:t>
            </a:r>
          </a:p>
        </p:txBody>
      </p:sp>
    </p:spTree>
    <p:extLst>
      <p:ext uri="{BB962C8B-B14F-4D97-AF65-F5344CB8AC3E}">
        <p14:creationId xmlns:p14="http://schemas.microsoft.com/office/powerpoint/2010/main" val="117374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4D3F523-5D43-6A50-B05B-527284418145}"/>
              </a:ext>
            </a:extLst>
          </p:cNvPr>
          <p:cNvSpPr/>
          <p:nvPr/>
        </p:nvSpPr>
        <p:spPr>
          <a:xfrm>
            <a:off x="2931887" y="431800"/>
            <a:ext cx="6116320" cy="5811520"/>
          </a:xfrm>
          <a:prstGeom prst="ellipse">
            <a:avLst/>
          </a:prstGeom>
          <a:noFill/>
          <a:ln w="6350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0F05C5-B49A-FD1C-0A87-918C28643F57}"/>
              </a:ext>
            </a:extLst>
          </p:cNvPr>
          <p:cNvSpPr/>
          <p:nvPr/>
        </p:nvSpPr>
        <p:spPr>
          <a:xfrm>
            <a:off x="773611" y="1177895"/>
            <a:ext cx="4765040" cy="2336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</a:rPr>
              <a:t>Logistic hub + living space </a:t>
            </a:r>
            <a:r>
              <a:rPr lang="en-GB" sz="2800"/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1F77034-3B34-DB71-6989-09AC3D9D0E93}"/>
              </a:ext>
            </a:extLst>
          </p:cNvPr>
          <p:cNvSpPr/>
          <p:nvPr/>
        </p:nvSpPr>
        <p:spPr>
          <a:xfrm>
            <a:off x="6665687" y="1177895"/>
            <a:ext cx="4765040" cy="2336800"/>
          </a:xfrm>
          <a:prstGeom prst="roundRect">
            <a:avLst/>
          </a:prstGeom>
          <a:solidFill>
            <a:srgbClr val="B4E5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</a:rPr>
              <a:t>Regenerative, sustainable community</a:t>
            </a:r>
            <a:r>
              <a:rPr lang="en-GB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73700F-5B1D-39C1-576D-0FAAB03474B8}"/>
              </a:ext>
            </a:extLst>
          </p:cNvPr>
          <p:cNvSpPr/>
          <p:nvPr/>
        </p:nvSpPr>
        <p:spPr>
          <a:xfrm>
            <a:off x="3713480" y="4260789"/>
            <a:ext cx="4765040" cy="2336800"/>
          </a:xfrm>
          <a:prstGeom prst="roundRect">
            <a:avLst/>
          </a:prstGeom>
          <a:solidFill>
            <a:srgbClr val="B4E5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</a:rPr>
              <a:t>Interconnected, data-driven cities</a:t>
            </a:r>
          </a:p>
        </p:txBody>
      </p:sp>
    </p:spTree>
    <p:extLst>
      <p:ext uri="{BB962C8B-B14F-4D97-AF65-F5344CB8AC3E}">
        <p14:creationId xmlns:p14="http://schemas.microsoft.com/office/powerpoint/2010/main" val="215980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845B3-8EDE-7325-9F62-CB7FEE35E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618" y="230113"/>
            <a:ext cx="7242763" cy="6397774"/>
          </a:xfrm>
          <a:prstGeom prst="rect">
            <a:avLst/>
          </a:prstGeom>
        </p:spPr>
      </p:pic>
      <p:sp>
        <p:nvSpPr>
          <p:cNvPr id="6" name="Ribbon: Tilted Up 5">
            <a:extLst>
              <a:ext uri="{FF2B5EF4-FFF2-40B4-BE49-F238E27FC236}">
                <a16:creationId xmlns:a16="http://schemas.microsoft.com/office/drawing/2014/main" id="{DDF374E4-6344-E8E7-82D5-C0618E510D14}"/>
              </a:ext>
            </a:extLst>
          </p:cNvPr>
          <p:cNvSpPr/>
          <p:nvPr/>
        </p:nvSpPr>
        <p:spPr>
          <a:xfrm>
            <a:off x="1701799" y="3429000"/>
            <a:ext cx="8788400" cy="1595120"/>
          </a:xfrm>
          <a:prstGeom prst="ribbon2">
            <a:avLst>
              <a:gd name="adj1" fmla="val 16667"/>
              <a:gd name="adj2" fmla="val 6891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>
                <a:solidFill>
                  <a:schemeClr val="tx1"/>
                </a:solidFill>
                <a:latin typeface="Aptos ExtraBold"/>
              </a:rPr>
              <a:t>Thank you!!!!</a:t>
            </a:r>
            <a:br>
              <a:rPr lang="en-GB" sz="4000">
                <a:solidFill>
                  <a:schemeClr val="tx1"/>
                </a:solidFill>
                <a:latin typeface="Aptos ExtraBold"/>
              </a:rPr>
            </a:br>
            <a:r>
              <a:rPr kumimoji="0" lang="en-GB" sz="4000">
                <a:solidFill>
                  <a:schemeClr val="tx1"/>
                </a:solidFill>
                <a:latin typeface="Aptos ExtraBold"/>
              </a:rPr>
              <a:t>Question time :)</a:t>
            </a:r>
          </a:p>
        </p:txBody>
      </p:sp>
    </p:spTree>
    <p:extLst>
      <p:ext uri="{BB962C8B-B14F-4D97-AF65-F5344CB8AC3E}">
        <p14:creationId xmlns:p14="http://schemas.microsoft.com/office/powerpoint/2010/main" val="16120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ypothetical model of future Peltolammi">
            <a:extLst>
              <a:ext uri="{FF2B5EF4-FFF2-40B4-BE49-F238E27FC236}">
                <a16:creationId xmlns:a16="http://schemas.microsoft.com/office/drawing/2014/main" id="{75B5115A-5AC7-1BC7-1EEA-76A62399C3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r="12890" b="1"/>
          <a:stretch/>
        </p:blipFill>
        <p:spPr>
          <a:xfrm>
            <a:off x="-2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42735F-D118-19E7-D36B-E47A4D395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7214"/>
            <a:ext cx="9144000" cy="8722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>
                <a:solidFill>
                  <a:srgbClr val="FFFFFF"/>
                </a:solidFill>
                <a:latin typeface="Aptos ExtraBold"/>
              </a:rPr>
              <a:t>Peltolammi 3.0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D8758-DF95-F882-E14A-2E8B508C8761}"/>
              </a:ext>
            </a:extLst>
          </p:cNvPr>
          <p:cNvSpPr txBox="1"/>
          <p:nvPr/>
        </p:nvSpPr>
        <p:spPr>
          <a:xfrm>
            <a:off x="1524000" y="3823228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sz="2400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0A902E-2902-F3F4-9543-E35EEE23170E}"/>
              </a:ext>
            </a:extLst>
          </p:cNvPr>
          <p:cNvSpPr txBox="1"/>
          <p:nvPr/>
        </p:nvSpPr>
        <p:spPr>
          <a:xfrm>
            <a:off x="0" y="6488668"/>
            <a:ext cx="230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Picture: Arkitehdit My</a:t>
            </a:r>
          </a:p>
        </p:txBody>
      </p:sp>
    </p:spTree>
    <p:extLst>
      <p:ext uri="{BB962C8B-B14F-4D97-AF65-F5344CB8AC3E}">
        <p14:creationId xmlns:p14="http://schemas.microsoft.com/office/powerpoint/2010/main" val="442858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70A37-01EB-F7F5-941F-4CE5B296C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870" y="287633"/>
            <a:ext cx="10515600" cy="653970"/>
          </a:xfrm>
        </p:spPr>
        <p:txBody>
          <a:bodyPr>
            <a:normAutofit fontScale="90000"/>
          </a:bodyPr>
          <a:lstStyle/>
          <a:p>
            <a:pPr algn="ctr"/>
            <a:r>
              <a:rPr lang="en-GB">
                <a:latin typeface="Aptos ExtraBold"/>
              </a:rPr>
              <a:t>Transit Master Plan</a:t>
            </a:r>
            <a:endParaRPr lang="en-US"/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E8102469-2719-6F28-5918-5A2D01CA7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99" y="941603"/>
            <a:ext cx="11669401" cy="58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9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he Electric Mobility Hub provides charging, safe storage, and logistics distribution for heavy duty vehicles, ebikes, and the few cars left alike">
            <a:extLst>
              <a:ext uri="{FF2B5EF4-FFF2-40B4-BE49-F238E27FC236}">
                <a16:creationId xmlns:a16="http://schemas.microsoft.com/office/drawing/2014/main" id="{A92A0A13-B357-5EAE-928C-17C41EBA83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49" r="1" b="3620"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DBE18-C191-BB46-CACC-4AA8282A3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Electric Mobility Hub:</a:t>
            </a:r>
          </a:p>
        </p:txBody>
      </p:sp>
      <p:pic>
        <p:nvPicPr>
          <p:cNvPr id="6" name="Picture 5" descr="A building with many windows&#10;&#10;Description automatically generated">
            <a:extLst>
              <a:ext uri="{FF2B5EF4-FFF2-40B4-BE49-F238E27FC236}">
                <a16:creationId xmlns:a16="http://schemas.microsoft.com/office/drawing/2014/main" id="{BCBD8BA9-49ED-8776-C8D1-A7CBEEE0B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r="2109" b="-1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19">
            <a:extLst>
              <a:ext uri="{FF2B5EF4-FFF2-40B4-BE49-F238E27FC236}">
                <a16:creationId xmlns:a16="http://schemas.microsoft.com/office/drawing/2014/main" id="{6402ADD4-F9D9-69C6-FC39-7EEE9648CB32}"/>
              </a:ext>
            </a:extLst>
          </p:cNvPr>
          <p:cNvSpPr/>
          <p:nvPr/>
        </p:nvSpPr>
        <p:spPr>
          <a:xfrm>
            <a:off x="3364992" y="4151376"/>
            <a:ext cx="3319272" cy="19202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Green roof top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Electricity from solar panels powers vehicles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Using wood to wall material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Using recycled material to base soil and under rooting</a:t>
            </a:r>
          </a:p>
        </p:txBody>
      </p:sp>
      <p:pic>
        <p:nvPicPr>
          <p:cNvPr id="7" name="Content Placeholder 6" descr="A map of how the future electric mobility hub could look like, at the end of a highway for goods transport, as a place for them to redistribute goods, charge, and combine storage for e bikes. it's built sustainably taking nature into account without disrupting the landscape ">
            <a:extLst>
              <a:ext uri="{FF2B5EF4-FFF2-40B4-BE49-F238E27FC236}">
                <a16:creationId xmlns:a16="http://schemas.microsoft.com/office/drawing/2014/main" id="{834A34DF-702F-7A80-A8EC-75A393A72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9935C5-514D-660E-9621-1F0B5DA193DD}"/>
              </a:ext>
            </a:extLst>
          </p:cNvPr>
          <p:cNvSpPr txBox="1"/>
          <p:nvPr/>
        </p:nvSpPr>
        <p:spPr>
          <a:xfrm>
            <a:off x="7809454" y="2976315"/>
            <a:ext cx="2471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Photo: Henning-Larsen</a:t>
            </a:r>
          </a:p>
        </p:txBody>
      </p:sp>
    </p:spTree>
    <p:extLst>
      <p:ext uri="{BB962C8B-B14F-4D97-AF65-F5344CB8AC3E}">
        <p14:creationId xmlns:p14="http://schemas.microsoft.com/office/powerpoint/2010/main" val="400997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25E0E2-A65D-2EA7-70C9-A16F465D3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62559"/>
            <a:ext cx="12192000" cy="15261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E1420-87CB-C7E4-1DDF-FA296CFEEA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25328" y="161925"/>
            <a:ext cx="3919537" cy="15271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latin typeface="Aptos ExtraBold"/>
              </a:rPr>
              <a:t>Scalability and phases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C0333F8-BB29-A565-1B8E-4AE6C57EB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420136" y="2546678"/>
            <a:ext cx="4717811" cy="2480858"/>
          </a:xfrm>
          <a:prstGeom prst="straightConnector1">
            <a:avLst/>
          </a:prstGeom>
          <a:ln w="1905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7B08AD6-EF2D-B94C-1568-C04E1BDFD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30249" y="878773"/>
            <a:ext cx="4936353" cy="2688205"/>
          </a:xfrm>
          <a:prstGeom prst="straightConnector1">
            <a:avLst/>
          </a:prstGeom>
          <a:ln w="1905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840216-EED4-2C2F-D9DB-1724A07F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57333" y="4160778"/>
            <a:ext cx="4685677" cy="2249904"/>
          </a:xfrm>
          <a:prstGeom prst="straightConnector1">
            <a:avLst/>
          </a:prstGeom>
          <a:ln w="1905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Phase 1 of the development process, Lakalaiva transformation, tram line, retrofitting, railway station, logistics hub">
            <a:extLst>
              <a:ext uri="{FF2B5EF4-FFF2-40B4-BE49-F238E27FC236}">
                <a16:creationId xmlns:a16="http://schemas.microsoft.com/office/drawing/2014/main" id="{EBD6364E-F29B-3183-6D8A-91EE79B93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5" r="1786"/>
          <a:stretch/>
        </p:blipFill>
        <p:spPr>
          <a:xfrm>
            <a:off x="109669" y="109962"/>
            <a:ext cx="3310467" cy="6638075"/>
          </a:xfrm>
          <a:prstGeom prst="rect">
            <a:avLst/>
          </a:prstGeom>
          <a:ln w="539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7" name="Picture 6" descr="Phase 2 of the transformation process: Lahdesjärvi area renewal, green bridge over highway, keeping a smaller necessary industrial area, retrofitting&#10;">
            <a:extLst>
              <a:ext uri="{FF2B5EF4-FFF2-40B4-BE49-F238E27FC236}">
                <a16:creationId xmlns:a16="http://schemas.microsoft.com/office/drawing/2014/main" id="{899D4206-9AAC-DA8C-6729-2218801F0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182" y="819813"/>
            <a:ext cx="3860777" cy="3923830"/>
          </a:xfrm>
          <a:prstGeom prst="rect">
            <a:avLst/>
          </a:prstGeom>
          <a:ln w="539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0" name="Picture 9" descr="Phase 3 of the development process: Sarankulma renewal, connecting tram between pirkkala and peltolammi, other green bridge">
            <a:extLst>
              <a:ext uri="{FF2B5EF4-FFF2-40B4-BE49-F238E27FC236}">
                <a16:creationId xmlns:a16="http://schemas.microsoft.com/office/drawing/2014/main" id="{E56428E4-83B7-BFD4-DA30-89A233DB62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7" r="11523" b="-2"/>
          <a:stretch/>
        </p:blipFill>
        <p:spPr>
          <a:xfrm>
            <a:off x="7980207" y="2791845"/>
            <a:ext cx="4010364" cy="3903596"/>
          </a:xfrm>
          <a:prstGeom prst="rect">
            <a:avLst/>
          </a:prstGeom>
          <a:ln w="53975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1C3E0F6-C8E2-9FDB-ABB7-2453660806A9}"/>
              </a:ext>
            </a:extLst>
          </p:cNvPr>
          <p:cNvSpPr/>
          <p:nvPr/>
        </p:nvSpPr>
        <p:spPr>
          <a:xfrm>
            <a:off x="4032646" y="4992030"/>
            <a:ext cx="3069293" cy="156103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ebdings" panose="05030102010509060703" pitchFamily="18" charset="2"/>
              <a:buChar char=""/>
            </a:pPr>
            <a:r>
              <a:rPr lang="en-GB">
                <a:solidFill>
                  <a:schemeClr val="accent3">
                    <a:lumMod val="75000"/>
                  </a:schemeClr>
                </a:solidFill>
                <a:latin typeface="Graphik Medium" panose="020B0603030202060203" pitchFamily="34" charset="0"/>
              </a:rPr>
              <a:t>Data collection and optimisation</a:t>
            </a:r>
          </a:p>
          <a:p>
            <a:pPr marL="285750" indent="-285750">
              <a:buFont typeface="Webdings" panose="05030102010509060703" pitchFamily="18" charset="2"/>
              <a:buChar char=""/>
            </a:pPr>
            <a:r>
              <a:rPr lang="en-GB">
                <a:solidFill>
                  <a:schemeClr val="accent3">
                    <a:lumMod val="75000"/>
                  </a:schemeClr>
                </a:solidFill>
                <a:latin typeface="Graphik Medium" panose="020B0603030202060203" pitchFamily="34" charset="0"/>
              </a:rPr>
              <a:t>Considering unique geography</a:t>
            </a:r>
          </a:p>
          <a:p>
            <a:pPr marL="285750" indent="-285750">
              <a:buFont typeface="Webdings" panose="05030102010509060703" pitchFamily="18" charset="2"/>
              <a:buChar char=""/>
            </a:pPr>
            <a:r>
              <a:rPr lang="en-GB">
                <a:solidFill>
                  <a:schemeClr val="accent3">
                    <a:lumMod val="75000"/>
                  </a:schemeClr>
                </a:solidFill>
                <a:latin typeface="Graphik Medium" panose="020B0603030202060203" pitchFamily="34" charset="0"/>
              </a:rPr>
              <a:t>Habitat restoration</a:t>
            </a:r>
          </a:p>
        </p:txBody>
      </p:sp>
    </p:spTree>
    <p:extLst>
      <p:ext uri="{BB962C8B-B14F-4D97-AF65-F5344CB8AC3E}">
        <p14:creationId xmlns:p14="http://schemas.microsoft.com/office/powerpoint/2010/main" val="327794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a city from a magnifying glass&#10;&#10;Description automatically generated">
            <a:extLst>
              <a:ext uri="{FF2B5EF4-FFF2-40B4-BE49-F238E27FC236}">
                <a16:creationId xmlns:a16="http://schemas.microsoft.com/office/drawing/2014/main" id="{99CBF046-CF5A-A4B5-7E1D-0A7EB0D6821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"/>
          <a:stretch/>
        </p:blipFill>
        <p:spPr>
          <a:xfrm>
            <a:off x="461456" y="929698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82DD8F-5B44-D990-D11D-435192716019}"/>
              </a:ext>
            </a:extLst>
          </p:cNvPr>
          <p:cNvSpPr/>
          <p:nvPr/>
        </p:nvSpPr>
        <p:spPr>
          <a:xfrm>
            <a:off x="8457221" y="3853542"/>
            <a:ext cx="2769974" cy="2769973"/>
          </a:xfrm>
          <a:prstGeom prst="roundRect">
            <a:avLst>
              <a:gd name="adj" fmla="val 1000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40" tIns="45720" rIns="91440" bIns="45720" anchor="t"/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GB">
                <a:latin typeface="Gill Sans MT"/>
              </a:rPr>
              <a:t>    Community centres</a:t>
            </a:r>
            <a:endParaRPr lang="en-US">
              <a:latin typeface="Gill Sans MT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Gill Sans MT" panose="020B0502020104020203" pitchFamily="34" charset="0"/>
              </a:rPr>
              <a:t>Libraries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Gill Sans MT" panose="020B0502020104020203" pitchFamily="34" charset="0"/>
              </a:rPr>
              <a:t>Offices and apartments with active ground floors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Gill Sans MT" panose="020B0502020104020203" pitchFamily="34" charset="0"/>
              </a:rPr>
              <a:t>Health centres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Gill Sans MT" panose="020B0502020104020203" pitchFamily="34" charset="0"/>
              </a:rPr>
              <a:t>Group program in nature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Gill Sans MT" panose="020B0502020104020203" pitchFamily="34" charset="0"/>
              </a:rPr>
              <a:t>Socially inclusive</a:t>
            </a:r>
          </a:p>
          <a:p>
            <a:pPr marL="5143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>
              <a:latin typeface="Gill Sans MT" panose="020B0502020104020203" pitchFamily="34" charset="0"/>
            </a:endParaRPr>
          </a:p>
          <a:p>
            <a:endParaRPr lang="en-GB">
              <a:latin typeface="Gill Sans MT" panose="020B0502020104020203" pitchFamily="34" charset="0"/>
            </a:endParaRPr>
          </a:p>
        </p:txBody>
      </p:sp>
      <p:pic>
        <p:nvPicPr>
          <p:cNvPr id="10" name="Picture 9" descr="A building with trees around it&#10;&#10;Description automatically generated">
            <a:extLst>
              <a:ext uri="{FF2B5EF4-FFF2-40B4-BE49-F238E27FC236}">
                <a16:creationId xmlns:a16="http://schemas.microsoft.com/office/drawing/2014/main" id="{C3BE4A7A-6567-C245-45E8-BC6B3FB740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1"/>
          <a:stretch/>
        </p:blipFill>
        <p:spPr>
          <a:xfrm>
            <a:off x="8460126" y="928560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12" name="Picture 11" descr="A train on the street&#10;&#10;Description automatically generated">
            <a:extLst>
              <a:ext uri="{FF2B5EF4-FFF2-40B4-BE49-F238E27FC236}">
                <a16:creationId xmlns:a16="http://schemas.microsoft.com/office/drawing/2014/main" id="{5EDD171B-1290-2D73-B723-8123DAA15A1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>
          <a:xfrm>
            <a:off x="462650" y="3858807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769973" h="2769973">
                <a:moveTo>
                  <a:pt x="133430" y="0"/>
                </a:moveTo>
                <a:lnTo>
                  <a:pt x="2636543" y="0"/>
                </a:lnTo>
                <a:cubicBezTo>
                  <a:pt x="2710234" y="0"/>
                  <a:pt x="2769973" y="59739"/>
                  <a:pt x="2769973" y="133430"/>
                </a:cubicBezTo>
                <a:lnTo>
                  <a:pt x="2769973" y="2636543"/>
                </a:lnTo>
                <a:cubicBezTo>
                  <a:pt x="2769973" y="2710234"/>
                  <a:pt x="2710234" y="2769973"/>
                  <a:pt x="2636543" y="2769973"/>
                </a:cubicBezTo>
                <a:lnTo>
                  <a:pt x="133430" y="2769973"/>
                </a:lnTo>
                <a:cubicBezTo>
                  <a:pt x="59739" y="2769973"/>
                  <a:pt x="0" y="2710234"/>
                  <a:pt x="0" y="2636543"/>
                </a:cubicBezTo>
                <a:lnTo>
                  <a:pt x="0" y="133430"/>
                </a:lnTo>
                <a:cubicBezTo>
                  <a:pt x="0" y="59739"/>
                  <a:pt x="59739" y="0"/>
                  <a:pt x="133430" y="0"/>
                </a:cubicBez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7ADD835-1FFE-07E6-5A0C-863CA3BB7133}"/>
              </a:ext>
            </a:extLst>
          </p:cNvPr>
          <p:cNvSpPr txBox="1">
            <a:spLocks/>
          </p:cNvSpPr>
          <p:nvPr/>
        </p:nvSpPr>
        <p:spPr>
          <a:xfrm>
            <a:off x="2883466" y="-224194"/>
            <a:ext cx="6220588" cy="1387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>
                <a:latin typeface="Aptos ExtraBold"/>
                <a:cs typeface="Tunga"/>
              </a:rPr>
              <a:t>What could it look like?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62C1FE3-BE7A-1CB5-6DDC-8A1D1CA06A33}"/>
              </a:ext>
            </a:extLst>
          </p:cNvPr>
          <p:cNvSpPr/>
          <p:nvPr/>
        </p:nvSpPr>
        <p:spPr>
          <a:xfrm>
            <a:off x="4198353" y="1304429"/>
            <a:ext cx="3251886" cy="821724"/>
          </a:xfrm>
          <a:prstGeom prst="roundRect">
            <a:avLst/>
          </a:prstGeom>
          <a:solidFill>
            <a:srgbClr val="C2F1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>
                <a:solidFill>
                  <a:srgbClr val="000000"/>
                </a:solidFill>
                <a:latin typeface="Gill Sans MT"/>
              </a:rPr>
              <a:t>No unnecessary environmental infringement </a:t>
            </a:r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D64E4-9BFE-D38A-CB85-4274D32366B2}"/>
              </a:ext>
            </a:extLst>
          </p:cNvPr>
          <p:cNvSpPr/>
          <p:nvPr/>
        </p:nvSpPr>
        <p:spPr>
          <a:xfrm>
            <a:off x="4199575" y="2450740"/>
            <a:ext cx="3255811" cy="684548"/>
          </a:xfrm>
          <a:prstGeom prst="roundRect">
            <a:avLst/>
          </a:prstGeom>
          <a:solidFill>
            <a:srgbClr val="C2F1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700" b="1" dirty="0">
                <a:solidFill>
                  <a:srgbClr val="000000"/>
                </a:solidFill>
                <a:latin typeface="Gill Sans MT"/>
              </a:rPr>
              <a:t>Road design to support the automated vehicles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28EFD3A-72EA-7F9C-004E-8D92CEBB77F1}"/>
              </a:ext>
            </a:extLst>
          </p:cNvPr>
          <p:cNvSpPr/>
          <p:nvPr/>
        </p:nvSpPr>
        <p:spPr>
          <a:xfrm>
            <a:off x="4199575" y="3398092"/>
            <a:ext cx="3255811" cy="684548"/>
          </a:xfrm>
          <a:prstGeom prst="roundRect">
            <a:avLst/>
          </a:prstGeom>
          <a:solidFill>
            <a:srgbClr val="C2F1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700" b="1" dirty="0">
                <a:solidFill>
                  <a:srgbClr val="000000"/>
                </a:solidFill>
                <a:latin typeface="Gill Sans MT"/>
              </a:rPr>
              <a:t>Transport policy (Unified Tickets and credit system)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768B3D3-E4A7-0D5A-8AB1-D19C6F865EB5}"/>
              </a:ext>
            </a:extLst>
          </p:cNvPr>
          <p:cNvSpPr/>
          <p:nvPr/>
        </p:nvSpPr>
        <p:spPr>
          <a:xfrm>
            <a:off x="4199575" y="4324848"/>
            <a:ext cx="3255811" cy="1055250"/>
          </a:xfrm>
          <a:prstGeom prst="roundRect">
            <a:avLst/>
          </a:prstGeom>
          <a:solidFill>
            <a:srgbClr val="C2F1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b="1">
                <a:solidFill>
                  <a:srgbClr val="000000"/>
                </a:solidFill>
                <a:latin typeface="Gill Sans MT"/>
              </a:rPr>
              <a:t>An easily navigable, liveable city that blends into the landscape</a:t>
            </a:r>
            <a:r>
              <a:rPr lang="en-US" sz="1700" b="1">
                <a:solidFill>
                  <a:srgbClr val="000000"/>
                </a:solidFill>
                <a:latin typeface="Gill Sans MT"/>
              </a:rPr>
              <a:t> </a:t>
            </a:r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BA97F3A-465A-B9C7-34C7-C06E637C1266}"/>
              </a:ext>
            </a:extLst>
          </p:cNvPr>
          <p:cNvSpPr/>
          <p:nvPr/>
        </p:nvSpPr>
        <p:spPr>
          <a:xfrm>
            <a:off x="4201635" y="5639470"/>
            <a:ext cx="3255810" cy="756629"/>
          </a:xfrm>
          <a:prstGeom prst="roundRect">
            <a:avLst/>
          </a:prstGeom>
          <a:solidFill>
            <a:srgbClr val="C2F1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700" b="1">
                <a:solidFill>
                  <a:srgbClr val="000000"/>
                </a:solidFill>
                <a:latin typeface="Gill Sans MT"/>
              </a:rPr>
              <a:t>Built environment technologies</a:t>
            </a:r>
            <a:endParaRPr lang="en-US" sz="1700">
              <a:solidFill>
                <a:srgbClr val="000000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76430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8" grpId="0" animBg="1"/>
      <p:bldP spid="19" grpId="0" animBg="1"/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D8AB1-2EFF-1602-0963-27318437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022"/>
            <a:ext cx="10515600" cy="1325563"/>
          </a:xfrm>
        </p:spPr>
        <p:txBody>
          <a:bodyPr/>
          <a:lstStyle/>
          <a:p>
            <a:pPr algn="ctr"/>
            <a:r>
              <a:rPr lang="en-GB">
                <a:latin typeface="Aptos ExtraBold"/>
              </a:rPr>
              <a:t>The need for a new hub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048E3A9-9F97-D505-D932-EB8D13220142}"/>
              </a:ext>
            </a:extLst>
          </p:cNvPr>
          <p:cNvSpPr/>
          <p:nvPr/>
        </p:nvSpPr>
        <p:spPr>
          <a:xfrm>
            <a:off x="8376035" y="1239515"/>
            <a:ext cx="3404486" cy="31393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endParaRPr lang="en-GB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en-GB">
                <a:solidFill>
                  <a:schemeClr val="tx1"/>
                </a:solidFill>
                <a:latin typeface="Gill Sans MT" panose="020B0502020104020203" pitchFamily="34" charset="0"/>
              </a:rPr>
              <a:t>Tampere is projected to grow by more than 3000 people per year until 2040</a:t>
            </a:r>
          </a:p>
          <a:p>
            <a:endParaRPr lang="en-GB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en-GB">
                <a:solidFill>
                  <a:schemeClr val="tx1"/>
                </a:solidFill>
                <a:latin typeface="Gill Sans MT" panose="020B0502020104020203" pitchFamily="34" charset="0"/>
              </a:rPr>
              <a:t>Need for relief around existing hubs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Gill Sans MT" panose="020B0502020104020203" pitchFamily="34" charset="0"/>
              </a:rPr>
              <a:t>Housing pressure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Gill Sans MT" panose="020B0502020104020203" pitchFamily="34" charset="0"/>
              </a:rPr>
              <a:t>Transit pressure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Gill Sans MT" panose="020B0502020104020203" pitchFamily="34" charset="0"/>
              </a:rPr>
              <a:t>Not enough supply for demand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algn="ctr"/>
            <a:endParaRPr lang="en-GB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E1DC9C-B498-5753-7C2C-326C004052A4}"/>
              </a:ext>
            </a:extLst>
          </p:cNvPr>
          <p:cNvSpPr/>
          <p:nvPr/>
        </p:nvSpPr>
        <p:spPr>
          <a:xfrm>
            <a:off x="425518" y="4575889"/>
            <a:ext cx="3376408" cy="11922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Gill Sans MT" panose="020B0502020104020203" pitchFamily="34" charset="0"/>
              </a:rPr>
              <a:t>The Peltolammi area is in the perfect position to be a link between all corners of Finland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FD9F4F-F08D-498F-4F10-E74DE32BA300}"/>
              </a:ext>
            </a:extLst>
          </p:cNvPr>
          <p:cNvSpPr/>
          <p:nvPr/>
        </p:nvSpPr>
        <p:spPr>
          <a:xfrm>
            <a:off x="411479" y="1239515"/>
            <a:ext cx="3404486" cy="31393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>
                <a:solidFill>
                  <a:schemeClr val="tx1"/>
                </a:solidFill>
                <a:latin typeface="Gill Sans MT" panose="020B0502020104020203" pitchFamily="34" charset="0"/>
                <a:cs typeface="Arial"/>
              </a:rPr>
              <a:t>•</a:t>
            </a:r>
            <a:r>
              <a:rPr lang="en-GB" sz="1800">
                <a:solidFill>
                  <a:schemeClr val="tx1"/>
                </a:solidFill>
                <a:latin typeface="Gill Sans MT" panose="020B0502020104020203" pitchFamily="34" charset="0"/>
                <a:cs typeface="Calibri"/>
              </a:rPr>
              <a:t>Finland aims to be climate-neutral by 2035. To achieve carbon neutrality, </a:t>
            </a:r>
            <a:endParaRPr lang="en-GB">
              <a:solidFill>
                <a:schemeClr val="tx1"/>
              </a:solidFill>
              <a:latin typeface="Gill Sans MT" panose="020B0502020104020203" pitchFamily="34" charset="0"/>
              <a:cs typeface="Calibri"/>
            </a:endParaRPr>
          </a:p>
          <a:p>
            <a:r>
              <a:rPr lang="en-GB" sz="1800">
                <a:solidFill>
                  <a:schemeClr val="tx1"/>
                </a:solidFill>
                <a:latin typeface="Gill Sans MT" panose="020B0502020104020203" pitchFamily="34" charset="0"/>
                <a:cs typeface="Arial"/>
              </a:rPr>
              <a:t>•</a:t>
            </a:r>
            <a:r>
              <a:rPr lang="en-GB" sz="1800">
                <a:solidFill>
                  <a:schemeClr val="tx1"/>
                </a:solidFill>
                <a:latin typeface="Gill Sans MT" panose="020B0502020104020203" pitchFamily="34" charset="0"/>
                <a:cs typeface="Calibri"/>
              </a:rPr>
              <a:t>Transport sector: 27% of total carbon emissions, </a:t>
            </a:r>
            <a:endParaRPr lang="en-GB">
              <a:solidFill>
                <a:schemeClr val="tx1"/>
              </a:solidFill>
              <a:latin typeface="Gill Sans MT" panose="020B0502020104020203" pitchFamily="34" charset="0"/>
              <a:cs typeface="Calibri"/>
            </a:endParaRPr>
          </a:p>
          <a:p>
            <a:r>
              <a:rPr lang="en-GB" sz="1800">
                <a:solidFill>
                  <a:schemeClr val="tx1"/>
                </a:solidFill>
                <a:latin typeface="Gill Sans MT" panose="020B0502020104020203" pitchFamily="34" charset="0"/>
                <a:cs typeface="Arial"/>
              </a:rPr>
              <a:t>•</a:t>
            </a:r>
            <a:r>
              <a:rPr lang="en-GB" sz="1800">
                <a:solidFill>
                  <a:schemeClr val="tx1"/>
                </a:solidFill>
                <a:latin typeface="Gill Sans MT" panose="020B0502020104020203" pitchFamily="34" charset="0"/>
                <a:cs typeface="Calibri"/>
              </a:rPr>
              <a:t>40% of those emissions from road freight transport.</a:t>
            </a:r>
            <a:endParaRPr lang="en-GB">
              <a:solidFill>
                <a:schemeClr val="tx1"/>
              </a:solidFill>
              <a:latin typeface="Gill Sans MT" panose="020B0502020104020203" pitchFamily="34" charset="0"/>
              <a:cs typeface="Calibri"/>
            </a:endParaRPr>
          </a:p>
          <a:p>
            <a:r>
              <a:rPr lang="en-GB" sz="1800">
                <a:solidFill>
                  <a:schemeClr val="tx1"/>
                </a:solidFill>
                <a:latin typeface="Gill Sans MT" panose="020B0502020104020203" pitchFamily="34" charset="0"/>
                <a:cs typeface="Arial"/>
              </a:rPr>
              <a:t>•</a:t>
            </a:r>
            <a:r>
              <a:rPr lang="en-GB" sz="1800">
                <a:solidFill>
                  <a:schemeClr val="tx1"/>
                </a:solidFill>
                <a:latin typeface="Gill Sans MT" panose="020B0502020104020203" pitchFamily="34" charset="0"/>
                <a:cs typeface="Calibri"/>
              </a:rPr>
              <a:t>Electrify Heavy Duty vehicles</a:t>
            </a:r>
            <a:endParaRPr lang="en-GB">
              <a:solidFill>
                <a:schemeClr val="tx1"/>
              </a:solidFill>
              <a:latin typeface="Gill Sans MT" panose="020B0502020104020203" pitchFamily="34" charset="0"/>
              <a:cs typeface="Calibri"/>
            </a:endParaRPr>
          </a:p>
          <a:p>
            <a:r>
              <a:rPr lang="en-GB" sz="1800">
                <a:solidFill>
                  <a:schemeClr val="tx1"/>
                </a:solidFill>
                <a:latin typeface="Gill Sans MT" panose="020B0502020104020203" pitchFamily="34" charset="0"/>
                <a:cs typeface="Arial"/>
              </a:rPr>
              <a:t>•</a:t>
            </a:r>
            <a:r>
              <a:rPr lang="en-GB" sz="1800">
                <a:solidFill>
                  <a:schemeClr val="tx1"/>
                </a:solidFill>
                <a:latin typeface="Gill Sans MT" panose="020B0502020104020203" pitchFamily="34" charset="0"/>
                <a:cs typeface="Calibri"/>
              </a:rPr>
              <a:t>Range anxiety</a:t>
            </a:r>
            <a:endParaRPr lang="en-GB">
              <a:solidFill>
                <a:schemeClr val="tx1"/>
              </a:solidFill>
              <a:latin typeface="Gill Sans MT" panose="020B0502020104020203" pitchFamily="34" charset="0"/>
              <a:cs typeface="Calibri"/>
            </a:endParaRPr>
          </a:p>
          <a:p>
            <a:pPr algn="ctr"/>
            <a:endParaRPr lang="en-GB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4195C1-E41A-1625-2753-67A390BB34E3}"/>
              </a:ext>
            </a:extLst>
          </p:cNvPr>
          <p:cNvSpPr/>
          <p:nvPr/>
        </p:nvSpPr>
        <p:spPr>
          <a:xfrm>
            <a:off x="8418152" y="4575889"/>
            <a:ext cx="3376408" cy="11922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Gill Sans MT" panose="020B0502020104020203" pitchFamily="34" charset="0"/>
              </a:rPr>
              <a:t>The Peltolammi area also has a lot of unused, degraded land and natural beauty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0F9BD7-CACD-A854-A144-322FE921A30D}"/>
              </a:ext>
            </a:extLst>
          </p:cNvPr>
          <p:cNvSpPr/>
          <p:nvPr/>
        </p:nvSpPr>
        <p:spPr>
          <a:xfrm>
            <a:off x="4407796" y="5747069"/>
            <a:ext cx="3376408" cy="84605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Gill Sans MT" panose="020B0502020104020203" pitchFamily="34" charset="0"/>
              </a:rPr>
              <a:t>Opportunity for a new, vibrant, and economically active area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A6F1ECA-32C6-9E8E-FC68-C4E1499E1F0A}"/>
              </a:ext>
            </a:extLst>
          </p:cNvPr>
          <p:cNvSpPr/>
          <p:nvPr/>
        </p:nvSpPr>
        <p:spPr>
          <a:xfrm>
            <a:off x="4004841" y="1689904"/>
            <a:ext cx="902825" cy="313932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0D3FE66-BA67-9E4D-55D5-574236DCC0BE}"/>
              </a:ext>
            </a:extLst>
          </p:cNvPr>
          <p:cNvSpPr/>
          <p:nvPr/>
        </p:nvSpPr>
        <p:spPr>
          <a:xfrm>
            <a:off x="7320810" y="1689904"/>
            <a:ext cx="902825" cy="313932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84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57844EB-B4A0-F956-1145-43FCA54B2D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9D8AB1-2EFF-1602-0963-27318437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62" y="233646"/>
            <a:ext cx="11751275" cy="1325563"/>
          </a:xfrm>
        </p:spPr>
        <p:txBody>
          <a:bodyPr/>
          <a:lstStyle/>
          <a:p>
            <a:pPr algn="ctr"/>
            <a:r>
              <a:rPr lang="en-GB">
                <a:latin typeface="Aptos ExtraBold"/>
              </a:rPr>
              <a:t>Combining a logistics hub and a place to live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265A5A5-ADA4-17B5-41C0-39FAD12D565A}"/>
              </a:ext>
            </a:extLst>
          </p:cNvPr>
          <p:cNvSpPr/>
          <p:nvPr/>
        </p:nvSpPr>
        <p:spPr>
          <a:xfrm>
            <a:off x="4259580" y="1662672"/>
            <a:ext cx="3672840" cy="1905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  <a:latin typeface="Gill Sans MT" panose="020B0502020104020203" pitchFamily="34" charset="0"/>
              </a:rPr>
              <a:t>Combining unintrusive logistical infrastructure that blends into the landscape with technology in the built environment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842C52-DD27-FFD0-2E2C-E70CD22AC075}"/>
              </a:ext>
            </a:extLst>
          </p:cNvPr>
          <p:cNvSpPr/>
          <p:nvPr/>
        </p:nvSpPr>
        <p:spPr>
          <a:xfrm>
            <a:off x="838199" y="3994712"/>
            <a:ext cx="2725645" cy="15682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</a:rPr>
              <a:t>Repurposing and retrofitting already present housing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24D9D4-6B41-F972-634B-C20EC75AB0EA}"/>
              </a:ext>
            </a:extLst>
          </p:cNvPr>
          <p:cNvSpPr/>
          <p:nvPr/>
        </p:nvSpPr>
        <p:spPr>
          <a:xfrm>
            <a:off x="8628155" y="3994712"/>
            <a:ext cx="2725645" cy="15682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Wildlife decks above highways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Noise proofing through terrain and vegetation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E5D134-8573-CE0E-8BF1-8CDB46BA71FA}"/>
              </a:ext>
            </a:extLst>
          </p:cNvPr>
          <p:cNvSpPr/>
          <p:nvPr/>
        </p:nvSpPr>
        <p:spPr>
          <a:xfrm>
            <a:off x="4733177" y="3994712"/>
            <a:ext cx="2725645" cy="15682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Logistics-priority highways with electric, automated truck convoys</a:t>
            </a:r>
          </a:p>
        </p:txBody>
      </p:sp>
    </p:spTree>
    <p:extLst>
      <p:ext uri="{BB962C8B-B14F-4D97-AF65-F5344CB8AC3E}">
        <p14:creationId xmlns:p14="http://schemas.microsoft.com/office/powerpoint/2010/main" val="190142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AD7AF-AC85-5E4D-1DA8-F22C023E1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219" y="489097"/>
            <a:ext cx="10653823" cy="4582633"/>
          </a:xfrm>
        </p:spPr>
        <p:txBody>
          <a:bodyPr>
            <a:normAutofit/>
          </a:bodyPr>
          <a:lstStyle/>
          <a:p>
            <a:r>
              <a:rPr lang="en-GB" dirty="0"/>
              <a:t>How the Life of 7 Stakeholders Improved by the New </a:t>
            </a:r>
            <a:r>
              <a:rPr lang="en-GB"/>
              <a:t>Peltolammi</a:t>
            </a:r>
            <a:r>
              <a:rPr lang="en-GB" dirty="0"/>
              <a:t> and </a:t>
            </a:r>
            <a:r>
              <a:rPr lang="en-GB"/>
              <a:t>Lakalaiva</a:t>
            </a:r>
            <a:r>
              <a:rPr lang="en-GB" dirty="0"/>
              <a:t> Area</a:t>
            </a:r>
          </a:p>
        </p:txBody>
      </p:sp>
    </p:spTree>
    <p:extLst>
      <p:ext uri="{BB962C8B-B14F-4D97-AF65-F5344CB8AC3E}">
        <p14:creationId xmlns:p14="http://schemas.microsoft.com/office/powerpoint/2010/main" val="2446660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709</Words>
  <Application>Microsoft Office PowerPoint</Application>
  <PresentationFormat>Widescreen</PresentationFormat>
  <Paragraphs>112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Peltolammi 3.0</vt:lpstr>
      <vt:lpstr>Transit Master Plan</vt:lpstr>
      <vt:lpstr>Electric Mobility Hub:</vt:lpstr>
      <vt:lpstr>Scalability and phases</vt:lpstr>
      <vt:lpstr>PowerPoint Presentation</vt:lpstr>
      <vt:lpstr>The need for a new hub</vt:lpstr>
      <vt:lpstr>Combining a logistics hub and a place to live</vt:lpstr>
      <vt:lpstr>How the Life of 7 Stakeholders Improved by the New Peltolammi and Lakalaiva Area</vt:lpstr>
      <vt:lpstr>Meet Matti :</vt:lpstr>
      <vt:lpstr>Meet Elisa:</vt:lpstr>
      <vt:lpstr>Meet Oskari:</vt:lpstr>
      <vt:lpstr>Meet Nordic Swift:</vt:lpstr>
      <vt:lpstr>Meet Aino:</vt:lpstr>
      <vt:lpstr> Meet Teemu (Car enthusiast):</vt:lpstr>
      <vt:lpstr>Meet Oliver: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Peltolammi 3.0</dc:title>
  <dc:creator>Riccardo Carnesella</dc:creator>
  <cp:lastModifiedBy>Muhammad Zain Abid (TAU)</cp:lastModifiedBy>
  <cp:revision>4</cp:revision>
  <dcterms:created xsi:type="dcterms:W3CDTF">2024-10-23T09:36:09Z</dcterms:created>
  <dcterms:modified xsi:type="dcterms:W3CDTF">2024-10-27T17:21:45Z</dcterms:modified>
</cp:coreProperties>
</file>